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handoutMasterIdLst>
    <p:handoutMasterId r:id="rId7"/>
  </p:handoutMasterIdLst>
  <p:sldIdLst>
    <p:sldId id="274" r:id="rId2"/>
    <p:sldId id="275" r:id="rId3"/>
    <p:sldId id="331" r:id="rId4"/>
    <p:sldId id="332" r:id="rId5"/>
  </p:sldIdLst>
  <p:sldSz cx="9144000" cy="6858000" type="screen4x3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5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48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4B4C-26A5-48F0-9AEB-9EDC68CFE9BB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92436-9B02-4DB4-9B04-33CDD1CB4F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6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BFDA70-BC3C-4A1F-BA6A-8DF5E3A96ED8}" type="datetimeFigureOut">
              <a:rPr lang="en-GB" smtClean="0"/>
              <a:t>08/04/2022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198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E02D3-FD62-4B07-9E3A-2A4DDBCF33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218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3428668D-0CC1-4DC8-BB7A-E0A0ACB69A37}" type="datetime1">
              <a:rPr lang="en-GB" smtClean="0"/>
              <a:t>08/04/2022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BFE8414-ED63-4EFC-B112-DFAA373C1F7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75825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5EFB4-7FF6-4571-866A-46ABE1350712}" type="datetime1">
              <a:rPr lang="en-GB" smtClean="0"/>
              <a:t>08/04/2022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E8414-ED63-4EFC-B112-DFAA373C1F7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36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E587-44B7-45D7-9F29-26CD7B8A2559}" type="datetime1">
              <a:rPr lang="en-GB" smtClean="0"/>
              <a:t>08/04/2022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E8414-ED63-4EFC-B112-DFAA373C1F7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61378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E1056-5A83-45EE-8A50-73DA4D10F452}" type="datetime1">
              <a:rPr lang="en-GB" smtClean="0"/>
              <a:t>08/04/2022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E8414-ED63-4EFC-B112-DFAA373C1F7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6755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2ED5-A1EB-4B77-B9BC-3EBE80DCFA50}" type="datetime1">
              <a:rPr lang="en-GB" smtClean="0"/>
              <a:t>08/04/2022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E8414-ED63-4EFC-B112-DFAA373C1F7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8628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52F75-48BF-435C-8096-0EF58133A4A9}" type="datetime1">
              <a:rPr lang="en-GB" smtClean="0"/>
              <a:t>08/04/2022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E8414-ED63-4EFC-B112-DFAA373C1F7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346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7726C-D8AD-4743-AE03-0A4D9B56B872}" type="datetime1">
              <a:rPr lang="en-GB" smtClean="0"/>
              <a:t>08/04/2022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E8414-ED63-4EFC-B112-DFAA373C1F7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962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DCADD-632C-411D-8DA6-7B809F1CE22C}" type="datetime1">
              <a:rPr lang="en-GB" smtClean="0"/>
              <a:t>08/04/2022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E8414-ED63-4EFC-B112-DFAA373C1F7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1281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AB78-D4CC-42EC-BAF9-2164DB14FC2A}" type="datetime1">
              <a:rPr lang="en-GB" smtClean="0"/>
              <a:t>08/04/2022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E8414-ED63-4EFC-B112-DFAA373C1F7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939046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3A060-2756-4DD0-B937-A44FDED36C1E}" type="datetime1">
              <a:rPr lang="en-GB" smtClean="0"/>
              <a:t>08/04/2022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BFE8414-ED63-4EFC-B112-DFAA373C1F7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94373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94E041FE-9107-4046-B395-A565A39CA484}" type="datetime1">
              <a:rPr lang="en-GB" smtClean="0"/>
              <a:t>08/04/2022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BFE8414-ED63-4EFC-B112-DFAA373C1F7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01682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12F82B27-4549-497F-8C8C-687DC13E5265}" type="datetime1">
              <a:rPr lang="en-GB" smtClean="0"/>
              <a:t>08/04/2022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4BFE8414-ED63-4EFC-B112-DFAA373C1F7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82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048103"/>
            <a:ext cx="9144000" cy="809897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6" name="Picture 2" descr="Z:\Advice Services Transition Fund\Branding\Logos\AICD ALL COLOUR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328" y="1496002"/>
            <a:ext cx="5833343" cy="2655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0290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1286" y="233001"/>
            <a:ext cx="2340970" cy="1065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048103"/>
            <a:ext cx="9144000" cy="809897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76165" y="98128"/>
            <a:ext cx="449353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latin typeface="Trebuchet MS" panose="020B0603020202020204" pitchFamily="34" charset="0"/>
              </a:rPr>
              <a:t>AICD referral Portal</a:t>
            </a:r>
            <a:r>
              <a:rPr lang="en-GB" sz="6000" b="1" dirty="0">
                <a:latin typeface="Trebuchet MS" panose="020B0603020202020204" pitchFamily="34" charset="0"/>
              </a:rPr>
              <a:t>…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5966" y="1102859"/>
            <a:ext cx="860528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3429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latin typeface="Trebuchet MS" panose="020B0603020202020204" pitchFamily="34" charset="0"/>
              </a:rPr>
              <a:t>February 2019… bid to Big Lottery </a:t>
            </a:r>
          </a:p>
          <a:p>
            <a:pPr lvl="1" indent="-3429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latin typeface="Trebuchet MS" panose="020B0603020202020204" pitchFamily="34" charset="0"/>
              </a:rPr>
              <a:t>Covid </a:t>
            </a:r>
          </a:p>
          <a:p>
            <a:pPr lvl="1" indent="-3429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latin typeface="Trebuchet MS" panose="020B0603020202020204" pitchFamily="34" charset="0"/>
              </a:rPr>
              <a:t>Delayed Process </a:t>
            </a:r>
          </a:p>
          <a:p>
            <a:pPr lvl="1" indent="-3429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latin typeface="Trebuchet MS" panose="020B0603020202020204" pitchFamily="34" charset="0"/>
              </a:rPr>
              <a:t>Procurement – online - 3 months </a:t>
            </a:r>
          </a:p>
          <a:p>
            <a:pPr lvl="1" indent="-3429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latin typeface="Trebuchet MS" panose="020B0603020202020204" pitchFamily="34" charset="0"/>
              </a:rPr>
              <a:t>Signum Health appointed as developer </a:t>
            </a:r>
          </a:p>
          <a:p>
            <a:pPr lvl="1" indent="-3429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latin typeface="Trebuchet MS" panose="020B0603020202020204" pitchFamily="34" charset="0"/>
              </a:rPr>
              <a:t>Soft Launch Sept 2021</a:t>
            </a:r>
          </a:p>
          <a:p>
            <a:pPr lvl="1" indent="-3429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latin typeface="Trebuchet MS" panose="020B0603020202020204" pitchFamily="34" charset="0"/>
              </a:rPr>
              <a:t>Development updates – currently in-house user testing- almost there! </a:t>
            </a:r>
          </a:p>
          <a:p>
            <a:pPr lvl="1" indent="-3429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latin typeface="Trebuchet MS" panose="020B0603020202020204" pitchFamily="34" charset="0"/>
              </a:rPr>
              <a:t>Launch – May 2022</a:t>
            </a:r>
          </a:p>
          <a:p>
            <a:pPr lvl="1" indent="-342900">
              <a:spcAft>
                <a:spcPts val="3000"/>
              </a:spcAft>
              <a:buFont typeface="Arial" panose="020B0604020202020204" pitchFamily="34" charset="0"/>
              <a:buChar char="•"/>
            </a:pPr>
            <a:endParaRPr lang="en-GB" altLang="en-US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077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9128" y="580444"/>
            <a:ext cx="1577827" cy="7183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048103"/>
            <a:ext cx="9144000" cy="809897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07045" y="222637"/>
            <a:ext cx="8279958" cy="88793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0"/>
              </a:spcAft>
            </a:pPr>
            <a:r>
              <a:rPr lang="en-GB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 </a:t>
            </a:r>
          </a:p>
          <a:p>
            <a:pPr>
              <a:spcAft>
                <a:spcPts val="3000"/>
              </a:spcAft>
            </a:pPr>
            <a:r>
              <a:rPr lang="en-GB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  Future work &amp; Funding ..</a:t>
            </a:r>
          </a:p>
          <a:p>
            <a:pPr marL="342900" indent="-3429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GB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Lottery funding for portal secured 2019 – due to launch 2022</a:t>
            </a:r>
          </a:p>
          <a:p>
            <a:pPr marL="342900" indent="-3429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GB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Big Lottery funding Dec 2021 – commence 2022- and for next 3 years – sustainability of portal..</a:t>
            </a:r>
          </a:p>
          <a:p>
            <a:pPr marL="342900" indent="-3429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GB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Network Survey – DCA – resource after Covid – and needs*</a:t>
            </a:r>
          </a:p>
          <a:p>
            <a:pPr marL="342900" indent="-3429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GB" alt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Wavehill</a:t>
            </a:r>
            <a:r>
              <a:rPr lang="en-GB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appointed – lots of experience in advice sector*</a:t>
            </a:r>
          </a:p>
          <a:p>
            <a:pPr marL="342900" indent="-3429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GB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June Networking Event – engagement of all partners</a:t>
            </a:r>
          </a:p>
          <a:p>
            <a:pPr marL="342900" indent="-342900">
              <a:spcAft>
                <a:spcPts val="3000"/>
              </a:spcAft>
              <a:buFont typeface="Arial" panose="020B0604020202020204" pitchFamily="34" charset="0"/>
              <a:buChar char="•"/>
            </a:pPr>
            <a:endParaRPr lang="en-GB" altLang="en-US" sz="20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  <a:p>
            <a:endParaRPr lang="en-GB" altLang="en-US" sz="20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  <a:p>
            <a:pPr marL="342900" indent="-342900">
              <a:spcAft>
                <a:spcPts val="3000"/>
              </a:spcAft>
              <a:buFont typeface="Arial" panose="020B0604020202020204" pitchFamily="34" charset="0"/>
              <a:buChar char="•"/>
            </a:pPr>
            <a:endParaRPr lang="en-GB" altLang="en-US" sz="20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  <a:p>
            <a:pPr marL="342900" indent="-342900">
              <a:spcAft>
                <a:spcPts val="3000"/>
              </a:spcAft>
              <a:buFont typeface="Arial" panose="020B0604020202020204" pitchFamily="34" charset="0"/>
              <a:buChar char="•"/>
            </a:pPr>
            <a:endParaRPr lang="en-GB" altLang="en-US" sz="20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  <a:p>
            <a:pPr marL="342900" indent="-342900">
              <a:spcAft>
                <a:spcPts val="3000"/>
              </a:spcAft>
              <a:buFont typeface="Arial" panose="020B0604020202020204" pitchFamily="34" charset="0"/>
              <a:buChar char="•"/>
            </a:pPr>
            <a:endParaRPr lang="en-GB" altLang="en-US" sz="20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  <a:p>
            <a:pPr marL="342900" indent="-342900">
              <a:spcAft>
                <a:spcPts val="3000"/>
              </a:spcAft>
              <a:buFont typeface="Arial" panose="020B0604020202020204" pitchFamily="34" charset="0"/>
              <a:buChar char="•"/>
            </a:pPr>
            <a:endParaRPr lang="en-GB" altLang="en-US" sz="20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613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1286" y="233001"/>
            <a:ext cx="2340970" cy="1065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048103"/>
            <a:ext cx="9144000" cy="809897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0" y="-246490"/>
            <a:ext cx="869872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3000"/>
              </a:spcAft>
              <a:buFont typeface="Arial" panose="020B0604020202020204" pitchFamily="34" charset="0"/>
              <a:buChar char="•"/>
            </a:pPr>
            <a:endParaRPr lang="en-GB" altLang="en-US" sz="20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  <a:p>
            <a:pPr>
              <a:spcAft>
                <a:spcPts val="3000"/>
              </a:spcAft>
            </a:pPr>
            <a:r>
              <a:rPr lang="en-GB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 Network Survey…</a:t>
            </a:r>
          </a:p>
          <a:p>
            <a:pPr marL="342900" indent="-342900">
              <a:spcAft>
                <a:spcPts val="3000"/>
              </a:spcAft>
              <a:buFont typeface="Arial" panose="020B0604020202020204" pitchFamily="34" charset="0"/>
              <a:buChar char="•"/>
            </a:pPr>
            <a:endParaRPr lang="en-GB" altLang="en-US" sz="20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  <a:p>
            <a:pPr marL="342900" indent="-342900">
              <a:spcAft>
                <a:spcPts val="3000"/>
              </a:spcAft>
              <a:buFont typeface="Arial" panose="020B0604020202020204" pitchFamily="34" charset="0"/>
              <a:buChar char="•"/>
            </a:pPr>
            <a:endParaRPr lang="en-GB" altLang="en-US" sz="20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  <a:p>
            <a:pPr marL="342900" indent="-342900">
              <a:spcAft>
                <a:spcPts val="3000"/>
              </a:spcAft>
              <a:buFont typeface="Arial" panose="020B0604020202020204" pitchFamily="34" charset="0"/>
              <a:buChar char="•"/>
            </a:pPr>
            <a:endParaRPr lang="en-GB" altLang="en-US" sz="20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C6FD96-C396-40B3-93B3-3155B1DB87A9}"/>
              </a:ext>
            </a:extLst>
          </p:cNvPr>
          <p:cNvSpPr txBox="1"/>
          <p:nvPr/>
        </p:nvSpPr>
        <p:spPr>
          <a:xfrm>
            <a:off x="127221" y="803082"/>
            <a:ext cx="6716863" cy="53928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3000"/>
              </a:spcAft>
            </a:pPr>
            <a:r>
              <a:rPr lang="en-GB" sz="1800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 Capacity</a:t>
            </a:r>
            <a:r>
              <a:rPr lang="en-GB" sz="18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Ability, resources, kit, technical support and training requirements. Assess digital capacity and reach. Shape use and expectations of referral portal and build confidence and usage.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Training:  </a:t>
            </a:r>
            <a:r>
              <a:rPr lang="en-GB" sz="18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 training needs and interests (informal and accredited training needs) to inform a plan for workforce developmental needs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Networking: </a:t>
            </a:r>
            <a:r>
              <a:rPr lang="en-GB" sz="18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 members expectations and needs from the Network (training, networking, access to information etc) and to identify any gaps look at innovation and/or lessons learned.  </a:t>
            </a:r>
          </a:p>
          <a:p>
            <a:r>
              <a:rPr lang="en-GB" sz="1800" b="1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Challenges and Opportunities… &amp; more </a:t>
            </a:r>
          </a:p>
          <a:p>
            <a:endParaRPr lang="en-GB" sz="1800" b="1" dirty="0">
              <a:effectLst/>
              <a:latin typeface="Trebuchet MS" panose="020B0603020202020204" pitchFamily="34" charset="0"/>
              <a:ea typeface="Calibri" panose="020F0502020204030204" pitchFamily="34" charset="0"/>
            </a:endParaRPr>
          </a:p>
          <a:p>
            <a:r>
              <a:rPr lang="en-GB" b="1" dirty="0">
                <a:latin typeface="Trebuchet MS" panose="020B0603020202020204" pitchFamily="34" charset="0"/>
                <a:ea typeface="Calibri" panose="020F0502020204030204" pitchFamily="34" charset="0"/>
              </a:rPr>
              <a:t>Key Dates- Workplan now-  June /July &amp; September </a:t>
            </a:r>
          </a:p>
          <a:p>
            <a:endParaRPr lang="en-GB" sz="1800" b="1" dirty="0">
              <a:effectLst/>
              <a:latin typeface="Trebuchet MS" panose="020B0603020202020204" pitchFamily="34" charset="0"/>
              <a:ea typeface="Calibri" panose="020F0502020204030204" pitchFamily="34" charset="0"/>
            </a:endParaRPr>
          </a:p>
          <a:p>
            <a:r>
              <a:rPr lang="en-GB" sz="1800" b="1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Conference to follow …</a:t>
            </a:r>
            <a:endParaRPr lang="en-GB" sz="1800" dirty="0">
              <a:effectLst/>
              <a:latin typeface="Trebuchet MS" panose="020B0603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951750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805</TotalTime>
  <Words>222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Trebuchet MS</vt:lpstr>
      <vt:lpstr>Metropolitan</vt:lpstr>
      <vt:lpstr>PowerPoint Presentation</vt:lpstr>
      <vt:lpstr>PowerPoint Presentation</vt:lpstr>
      <vt:lpstr>PowerPoint Presentation</vt:lpstr>
      <vt:lpstr>PowerPoint Presentation</vt:lpstr>
    </vt:vector>
  </TitlesOfParts>
  <Company>Durham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O'Donnell</dc:creator>
  <cp:lastModifiedBy>Ian Hunter Smart</cp:lastModifiedBy>
  <cp:revision>70</cp:revision>
  <cp:lastPrinted>2020-02-10T16:09:43Z</cp:lastPrinted>
  <dcterms:created xsi:type="dcterms:W3CDTF">2017-03-15T11:58:14Z</dcterms:created>
  <dcterms:modified xsi:type="dcterms:W3CDTF">2022-04-08T08:20:03Z</dcterms:modified>
</cp:coreProperties>
</file>