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0" r:id="rId5"/>
    <p:sldMasterId id="2147483672" r:id="rId6"/>
  </p:sldMasterIdLst>
  <p:notesMasterIdLst>
    <p:notesMasterId r:id="rId17"/>
  </p:notesMasterIdLst>
  <p:sldIdLst>
    <p:sldId id="256" r:id="rId7"/>
    <p:sldId id="259" r:id="rId8"/>
    <p:sldId id="266" r:id="rId9"/>
    <p:sldId id="267" r:id="rId10"/>
    <p:sldId id="1560" r:id="rId11"/>
    <p:sldId id="481" r:id="rId12"/>
    <p:sldId id="1561" r:id="rId13"/>
    <p:sldId id="479" r:id="rId14"/>
    <p:sldId id="482" r:id="rId15"/>
    <p:sldId id="48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F63"/>
    <a:srgbClr val="373B47"/>
    <a:srgbClr val="F256B2"/>
    <a:srgbClr val="F1A2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AF0CD97-2CA7-4B35-B695-719E5AB891DD}" v="13" dt="2024-04-17T09:31:49.8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180" autoAdjust="0"/>
    <p:restoredTop sz="86251" autoAdjust="0"/>
  </p:normalViewPr>
  <p:slideViewPr>
    <p:cSldViewPr snapToGrid="0" snapToObjects="1">
      <p:cViewPr varScale="1">
        <p:scale>
          <a:sx n="54" d="100"/>
          <a:sy n="54" d="100"/>
        </p:scale>
        <p:origin x="15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367AAF-874F-9948-88BB-ADE984A0A36B}" type="datetimeFigureOut">
              <a:rPr lang="en-US" smtClean="0"/>
              <a:t>5/29/2024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24D5F7-A7E7-CB41-84F2-46C7541BB758}" type="slidenum">
              <a:rPr lang="en-US" smtClean="0"/>
              <a:t>‹#›</a:t>
            </a:fld>
            <a:endParaRPr lang="en-US"/>
          </a:p>
        </p:txBody>
      </p:sp>
    </p:spTree>
    <p:extLst>
      <p:ext uri="{BB962C8B-B14F-4D97-AF65-F5344CB8AC3E}">
        <p14:creationId xmlns:p14="http://schemas.microsoft.com/office/powerpoint/2010/main" val="38464169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24D5F7-A7E7-CB41-84F2-46C7541BB758}" type="slidenum">
              <a:rPr lang="en-US" smtClean="0"/>
              <a:t>2</a:t>
            </a:fld>
            <a:endParaRPr lang="en-US"/>
          </a:p>
        </p:txBody>
      </p:sp>
    </p:spTree>
    <p:extLst>
      <p:ext uri="{BB962C8B-B14F-4D97-AF65-F5344CB8AC3E}">
        <p14:creationId xmlns:p14="http://schemas.microsoft.com/office/powerpoint/2010/main" val="22202293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24D5F7-A7E7-CB41-84F2-46C7541BB758}" type="slidenum">
              <a:rPr lang="en-US" smtClean="0"/>
              <a:t>3</a:t>
            </a:fld>
            <a:endParaRPr lang="en-US"/>
          </a:p>
        </p:txBody>
      </p:sp>
    </p:spTree>
    <p:extLst>
      <p:ext uri="{BB962C8B-B14F-4D97-AF65-F5344CB8AC3E}">
        <p14:creationId xmlns:p14="http://schemas.microsoft.com/office/powerpoint/2010/main" val="3698052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24D5F7-A7E7-CB41-84F2-46C7541BB758}" type="slidenum">
              <a:rPr lang="en-US" smtClean="0"/>
              <a:t>4</a:t>
            </a:fld>
            <a:endParaRPr lang="en-US"/>
          </a:p>
        </p:txBody>
      </p:sp>
    </p:spTree>
    <p:extLst>
      <p:ext uri="{BB962C8B-B14F-4D97-AF65-F5344CB8AC3E}">
        <p14:creationId xmlns:p14="http://schemas.microsoft.com/office/powerpoint/2010/main" val="30989078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FE3353-16F8-41C2-9B34-0E160803411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403332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0D4341C-F179-4F42-9444-F01412258FE8}"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556568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24D5F7-A7E7-CB41-84F2-46C7541BB758}" type="slidenum">
              <a:rPr lang="en-US" smtClean="0"/>
              <a:t>9</a:t>
            </a:fld>
            <a:endParaRPr lang="en-US"/>
          </a:p>
        </p:txBody>
      </p:sp>
    </p:spTree>
    <p:extLst>
      <p:ext uri="{BB962C8B-B14F-4D97-AF65-F5344CB8AC3E}">
        <p14:creationId xmlns:p14="http://schemas.microsoft.com/office/powerpoint/2010/main" val="582008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24D5F7-A7E7-CB41-84F2-46C7541BB75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190888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0DD2E-2CC7-034B-8CDD-152B8CA32870}"/>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9E78C102-69C7-3D48-92D3-58635E50E9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C97B77C2-2807-4A42-8187-DF51C0971FAC}"/>
              </a:ext>
            </a:extLst>
          </p:cNvPr>
          <p:cNvSpPr>
            <a:spLocks noGrp="1"/>
          </p:cNvSpPr>
          <p:nvPr>
            <p:ph type="dt" sz="half" idx="10"/>
          </p:nvPr>
        </p:nvSpPr>
        <p:spPr/>
        <p:txBody>
          <a:bodyPr/>
          <a:lstStyle/>
          <a:p>
            <a:fld id="{342EAD3B-7A4B-2C49-BC22-42B8DE7559AA}" type="datetimeFigureOut">
              <a:rPr lang="en-US" smtClean="0"/>
              <a:t>5/29/2024</a:t>
            </a:fld>
            <a:endParaRPr lang="en-US"/>
          </a:p>
        </p:txBody>
      </p:sp>
      <p:sp>
        <p:nvSpPr>
          <p:cNvPr id="5" name="Footer Placeholder 4">
            <a:extLst>
              <a:ext uri="{FF2B5EF4-FFF2-40B4-BE49-F238E27FC236}">
                <a16:creationId xmlns:a16="http://schemas.microsoft.com/office/drawing/2014/main" id="{5EAE7DA5-873A-7F4F-9B7E-2D45CA1E90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31FECB-61FC-354F-B6AB-91B4C5CF9A41}"/>
              </a:ext>
            </a:extLst>
          </p:cNvPr>
          <p:cNvSpPr>
            <a:spLocks noGrp="1"/>
          </p:cNvSpPr>
          <p:nvPr>
            <p:ph type="sldNum" sz="quarter" idx="12"/>
          </p:nvPr>
        </p:nvSpPr>
        <p:spPr/>
        <p:txBody>
          <a:bodyPr/>
          <a:lstStyle/>
          <a:p>
            <a:fld id="{B00BC7F2-A819-E941-97FA-C39CC2FD509E}" type="slidenum">
              <a:rPr lang="en-US" smtClean="0"/>
              <a:t>‹#›</a:t>
            </a:fld>
            <a:endParaRPr lang="en-US"/>
          </a:p>
        </p:txBody>
      </p:sp>
    </p:spTree>
    <p:extLst>
      <p:ext uri="{BB962C8B-B14F-4D97-AF65-F5344CB8AC3E}">
        <p14:creationId xmlns:p14="http://schemas.microsoft.com/office/powerpoint/2010/main" val="1458288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85F1E-7505-D540-9802-9D9438468AD1}"/>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C366ACAD-FC2E-0944-A216-AD46AF92E87B}"/>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4A8793B-8592-FC44-95C7-BB5A58E79026}"/>
              </a:ext>
            </a:extLst>
          </p:cNvPr>
          <p:cNvSpPr>
            <a:spLocks noGrp="1"/>
          </p:cNvSpPr>
          <p:nvPr>
            <p:ph type="dt" sz="half" idx="10"/>
          </p:nvPr>
        </p:nvSpPr>
        <p:spPr/>
        <p:txBody>
          <a:bodyPr/>
          <a:lstStyle/>
          <a:p>
            <a:fld id="{342EAD3B-7A4B-2C49-BC22-42B8DE7559AA}" type="datetimeFigureOut">
              <a:rPr lang="en-US" smtClean="0"/>
              <a:t>5/29/2024</a:t>
            </a:fld>
            <a:endParaRPr lang="en-US"/>
          </a:p>
        </p:txBody>
      </p:sp>
      <p:sp>
        <p:nvSpPr>
          <p:cNvPr id="5" name="Footer Placeholder 4">
            <a:extLst>
              <a:ext uri="{FF2B5EF4-FFF2-40B4-BE49-F238E27FC236}">
                <a16:creationId xmlns:a16="http://schemas.microsoft.com/office/drawing/2014/main" id="{36348AE9-B1FA-C041-849D-15EC978DB2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B67DD8-FEB9-944F-AB46-DEAD16182F65}"/>
              </a:ext>
            </a:extLst>
          </p:cNvPr>
          <p:cNvSpPr>
            <a:spLocks noGrp="1"/>
          </p:cNvSpPr>
          <p:nvPr>
            <p:ph type="sldNum" sz="quarter" idx="12"/>
          </p:nvPr>
        </p:nvSpPr>
        <p:spPr/>
        <p:txBody>
          <a:bodyPr/>
          <a:lstStyle/>
          <a:p>
            <a:fld id="{B00BC7F2-A819-E941-97FA-C39CC2FD509E}" type="slidenum">
              <a:rPr lang="en-US" smtClean="0"/>
              <a:t>‹#›</a:t>
            </a:fld>
            <a:endParaRPr lang="en-US"/>
          </a:p>
        </p:txBody>
      </p:sp>
    </p:spTree>
    <p:extLst>
      <p:ext uri="{BB962C8B-B14F-4D97-AF65-F5344CB8AC3E}">
        <p14:creationId xmlns:p14="http://schemas.microsoft.com/office/powerpoint/2010/main" val="2496463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CCAC7D-1977-0D45-87D6-689D7A7137E1}"/>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8816349F-75DF-7240-9AEB-271770F2FCA9}"/>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801C9D2-9013-8846-9C1C-48ED71DE8779}"/>
              </a:ext>
            </a:extLst>
          </p:cNvPr>
          <p:cNvSpPr>
            <a:spLocks noGrp="1"/>
          </p:cNvSpPr>
          <p:nvPr>
            <p:ph type="dt" sz="half" idx="10"/>
          </p:nvPr>
        </p:nvSpPr>
        <p:spPr/>
        <p:txBody>
          <a:bodyPr/>
          <a:lstStyle/>
          <a:p>
            <a:fld id="{342EAD3B-7A4B-2C49-BC22-42B8DE7559AA}" type="datetimeFigureOut">
              <a:rPr lang="en-US" smtClean="0"/>
              <a:t>5/29/2024</a:t>
            </a:fld>
            <a:endParaRPr lang="en-US"/>
          </a:p>
        </p:txBody>
      </p:sp>
      <p:sp>
        <p:nvSpPr>
          <p:cNvPr id="5" name="Footer Placeholder 4">
            <a:extLst>
              <a:ext uri="{FF2B5EF4-FFF2-40B4-BE49-F238E27FC236}">
                <a16:creationId xmlns:a16="http://schemas.microsoft.com/office/drawing/2014/main" id="{6D15C9F0-51B5-2741-8F8F-7995001F77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2EF69C-CEE0-424B-BD19-71A3F9C28A72}"/>
              </a:ext>
            </a:extLst>
          </p:cNvPr>
          <p:cNvSpPr>
            <a:spLocks noGrp="1"/>
          </p:cNvSpPr>
          <p:nvPr>
            <p:ph type="sldNum" sz="quarter" idx="12"/>
          </p:nvPr>
        </p:nvSpPr>
        <p:spPr/>
        <p:txBody>
          <a:bodyPr/>
          <a:lstStyle/>
          <a:p>
            <a:fld id="{B00BC7F2-A819-E941-97FA-C39CC2FD509E}" type="slidenum">
              <a:rPr lang="en-US" smtClean="0"/>
              <a:t>‹#›</a:t>
            </a:fld>
            <a:endParaRPr lang="en-US"/>
          </a:p>
        </p:txBody>
      </p:sp>
    </p:spTree>
    <p:extLst>
      <p:ext uri="{BB962C8B-B14F-4D97-AF65-F5344CB8AC3E}">
        <p14:creationId xmlns:p14="http://schemas.microsoft.com/office/powerpoint/2010/main" val="21289585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524000" y="3602037"/>
            <a:ext cx="9144000" cy="1655763"/>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9FEDE6AF-AB88-2740-846B-B3F48082C15E}" type="datetimeFigureOut">
              <a:rPr lang="en-US" smtClean="0"/>
              <a:t>5/29/2024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644721-8F26-974B-828D-B2DFFF62145E}" type="slidenum">
              <a:rPr lang="en-US" smtClean="0"/>
              <a:t>‹#›</a:t>
            </a:fld>
            <a:endParaRPr lang="en-US"/>
          </a:p>
        </p:txBody>
      </p:sp>
    </p:spTree>
    <p:extLst>
      <p:ext uri="{BB962C8B-B14F-4D97-AF65-F5344CB8AC3E}">
        <p14:creationId xmlns:p14="http://schemas.microsoft.com/office/powerpoint/2010/main" val="11278358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FEDE6AF-AB88-2740-846B-B3F48082C15E}" type="datetimeFigureOut">
              <a:rPr lang="en-US" smtClean="0"/>
              <a:t>5/29/2024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644721-8F26-974B-828D-B2DFFF62145E}" type="slidenum">
              <a:rPr lang="en-US" smtClean="0"/>
              <a:t>‹#›</a:t>
            </a:fld>
            <a:endParaRPr lang="en-US"/>
          </a:p>
        </p:txBody>
      </p:sp>
    </p:spTree>
    <p:extLst>
      <p:ext uri="{BB962C8B-B14F-4D97-AF65-F5344CB8AC3E}">
        <p14:creationId xmlns:p14="http://schemas.microsoft.com/office/powerpoint/2010/main" val="21705031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9FEDE6AF-AB88-2740-846B-B3F48082C15E}" type="datetimeFigureOut">
              <a:rPr lang="en-US" smtClean="0"/>
              <a:t>5/29/2024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644721-8F26-974B-828D-B2DFFF62145E}" type="slidenum">
              <a:rPr lang="en-US" smtClean="0"/>
              <a:t>‹#›</a:t>
            </a:fld>
            <a:endParaRPr lang="en-US"/>
          </a:p>
        </p:txBody>
      </p:sp>
    </p:spTree>
    <p:extLst>
      <p:ext uri="{BB962C8B-B14F-4D97-AF65-F5344CB8AC3E}">
        <p14:creationId xmlns:p14="http://schemas.microsoft.com/office/powerpoint/2010/main" val="27445089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838200" y="1825625"/>
            <a:ext cx="5181600" cy="435133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1825625"/>
            <a:ext cx="5181600" cy="435133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9FEDE6AF-AB88-2740-846B-B3F48082C15E}" type="datetimeFigureOut">
              <a:rPr lang="en-US" smtClean="0"/>
              <a:t>5/29/2024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644721-8F26-974B-828D-B2DFFF62145E}" type="slidenum">
              <a:rPr lang="en-US" smtClean="0"/>
              <a:t>‹#›</a:t>
            </a:fld>
            <a:endParaRPr lang="en-US"/>
          </a:p>
        </p:txBody>
      </p:sp>
    </p:spTree>
    <p:extLst>
      <p:ext uri="{BB962C8B-B14F-4D97-AF65-F5344CB8AC3E}">
        <p14:creationId xmlns:p14="http://schemas.microsoft.com/office/powerpoint/2010/main" val="26646397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9FEDE6AF-AB88-2740-846B-B3F48082C15E}" type="datetimeFigureOut">
              <a:rPr lang="en-US" smtClean="0"/>
              <a:t>5/29/2024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644721-8F26-974B-828D-B2DFFF62145E}" type="slidenum">
              <a:rPr lang="en-US" smtClean="0"/>
              <a:t>‹#›</a:t>
            </a:fld>
            <a:endParaRPr lang="en-US"/>
          </a:p>
        </p:txBody>
      </p:sp>
    </p:spTree>
    <p:extLst>
      <p:ext uri="{BB962C8B-B14F-4D97-AF65-F5344CB8AC3E}">
        <p14:creationId xmlns:p14="http://schemas.microsoft.com/office/powerpoint/2010/main" val="28544001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9FEDE6AF-AB88-2740-846B-B3F48082C15E}" type="datetimeFigureOut">
              <a:rPr lang="en-US" smtClean="0"/>
              <a:t>5/29/2024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644721-8F26-974B-828D-B2DFFF62145E}" type="slidenum">
              <a:rPr lang="en-US" smtClean="0"/>
              <a:t>‹#›</a:t>
            </a:fld>
            <a:endParaRPr lang="en-US"/>
          </a:p>
        </p:txBody>
      </p:sp>
    </p:spTree>
    <p:extLst>
      <p:ext uri="{BB962C8B-B14F-4D97-AF65-F5344CB8AC3E}">
        <p14:creationId xmlns:p14="http://schemas.microsoft.com/office/powerpoint/2010/main" val="7810157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EDE6AF-AB88-2740-846B-B3F48082C15E}" type="datetimeFigureOut">
              <a:rPr lang="en-US" smtClean="0"/>
              <a:t>5/29/2024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644721-8F26-974B-828D-B2DFFF62145E}" type="slidenum">
              <a:rPr lang="en-US" smtClean="0"/>
              <a:t>‹#›</a:t>
            </a:fld>
            <a:endParaRPr lang="en-US"/>
          </a:p>
        </p:txBody>
      </p:sp>
    </p:spTree>
    <p:extLst>
      <p:ext uri="{BB962C8B-B14F-4D97-AF65-F5344CB8AC3E}">
        <p14:creationId xmlns:p14="http://schemas.microsoft.com/office/powerpoint/2010/main" val="30676716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5183188"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39788" y="2057401"/>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9FEDE6AF-AB88-2740-846B-B3F48082C15E}" type="datetimeFigureOut">
              <a:rPr lang="en-US" smtClean="0"/>
              <a:t>5/29/2024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644721-8F26-974B-828D-B2DFFF62145E}" type="slidenum">
              <a:rPr lang="en-US" smtClean="0"/>
              <a:t>‹#›</a:t>
            </a:fld>
            <a:endParaRPr lang="en-US"/>
          </a:p>
        </p:txBody>
      </p:sp>
    </p:spTree>
    <p:extLst>
      <p:ext uri="{BB962C8B-B14F-4D97-AF65-F5344CB8AC3E}">
        <p14:creationId xmlns:p14="http://schemas.microsoft.com/office/powerpoint/2010/main" val="1814182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CAB498-D88F-1C44-82E9-BAFC7E37124F}"/>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69D3B22E-38A8-764A-A91D-68F0DEC61791}"/>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8BFA1E7-4218-4C44-8423-EF98F0ADA759}"/>
              </a:ext>
            </a:extLst>
          </p:cNvPr>
          <p:cNvSpPr>
            <a:spLocks noGrp="1"/>
          </p:cNvSpPr>
          <p:nvPr>
            <p:ph type="dt" sz="half" idx="10"/>
          </p:nvPr>
        </p:nvSpPr>
        <p:spPr/>
        <p:txBody>
          <a:bodyPr/>
          <a:lstStyle/>
          <a:p>
            <a:fld id="{342EAD3B-7A4B-2C49-BC22-42B8DE7559AA}" type="datetimeFigureOut">
              <a:rPr lang="en-US" smtClean="0"/>
              <a:t>5/29/2024</a:t>
            </a:fld>
            <a:endParaRPr lang="en-US"/>
          </a:p>
        </p:txBody>
      </p:sp>
      <p:sp>
        <p:nvSpPr>
          <p:cNvPr id="5" name="Footer Placeholder 4">
            <a:extLst>
              <a:ext uri="{FF2B5EF4-FFF2-40B4-BE49-F238E27FC236}">
                <a16:creationId xmlns:a16="http://schemas.microsoft.com/office/drawing/2014/main" id="{1FCB3564-E004-6A44-ACBC-A0DA10FB03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A11B88-5D90-154A-AFAA-F42FFF76812D}"/>
              </a:ext>
            </a:extLst>
          </p:cNvPr>
          <p:cNvSpPr>
            <a:spLocks noGrp="1"/>
          </p:cNvSpPr>
          <p:nvPr>
            <p:ph type="sldNum" sz="quarter" idx="12"/>
          </p:nvPr>
        </p:nvSpPr>
        <p:spPr/>
        <p:txBody>
          <a:bodyPr/>
          <a:lstStyle/>
          <a:p>
            <a:fld id="{B00BC7F2-A819-E941-97FA-C39CC2FD509E}" type="slidenum">
              <a:rPr lang="en-US" smtClean="0"/>
              <a:t>‹#›</a:t>
            </a:fld>
            <a:endParaRPr lang="en-US"/>
          </a:p>
        </p:txBody>
      </p:sp>
    </p:spTree>
    <p:extLst>
      <p:ext uri="{BB962C8B-B14F-4D97-AF65-F5344CB8AC3E}">
        <p14:creationId xmlns:p14="http://schemas.microsoft.com/office/powerpoint/2010/main" val="5123939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5183188" y="987426"/>
            <a:ext cx="6172200" cy="4873625"/>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839788" y="2057401"/>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9FEDE6AF-AB88-2740-846B-B3F48082C15E}" type="datetimeFigureOut">
              <a:rPr lang="en-US" smtClean="0"/>
              <a:t>5/29/2024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644721-8F26-974B-828D-B2DFFF62145E}" type="slidenum">
              <a:rPr lang="en-US" smtClean="0"/>
              <a:t>‹#›</a:t>
            </a:fld>
            <a:endParaRPr lang="en-US"/>
          </a:p>
        </p:txBody>
      </p:sp>
    </p:spTree>
    <p:extLst>
      <p:ext uri="{BB962C8B-B14F-4D97-AF65-F5344CB8AC3E}">
        <p14:creationId xmlns:p14="http://schemas.microsoft.com/office/powerpoint/2010/main" val="42767374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FEDE6AF-AB88-2740-846B-B3F48082C15E}" type="datetimeFigureOut">
              <a:rPr lang="en-US" smtClean="0"/>
              <a:t>5/29/2024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644721-8F26-974B-828D-B2DFFF62145E}" type="slidenum">
              <a:rPr lang="en-US" smtClean="0"/>
              <a:t>‹#›</a:t>
            </a:fld>
            <a:endParaRPr lang="en-US"/>
          </a:p>
        </p:txBody>
      </p:sp>
    </p:spTree>
    <p:extLst>
      <p:ext uri="{BB962C8B-B14F-4D97-AF65-F5344CB8AC3E}">
        <p14:creationId xmlns:p14="http://schemas.microsoft.com/office/powerpoint/2010/main" val="37746677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6"/>
            <a:ext cx="2628900" cy="5811839"/>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38201" y="365126"/>
            <a:ext cx="7734300" cy="5811839"/>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FEDE6AF-AB88-2740-846B-B3F48082C15E}" type="datetimeFigureOut">
              <a:rPr lang="en-US" smtClean="0"/>
              <a:t>5/29/2024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644721-8F26-974B-828D-B2DFFF62145E}" type="slidenum">
              <a:rPr lang="en-US" smtClean="0"/>
              <a:t>‹#›</a:t>
            </a:fld>
            <a:endParaRPr lang="en-US"/>
          </a:p>
        </p:txBody>
      </p:sp>
    </p:spTree>
    <p:extLst>
      <p:ext uri="{BB962C8B-B14F-4D97-AF65-F5344CB8AC3E}">
        <p14:creationId xmlns:p14="http://schemas.microsoft.com/office/powerpoint/2010/main" val="124857354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6BEA9-1F6A-1930-813A-673839BF3A8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B19C59E-A15F-3166-0207-EF2FB64D0A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54152E4-9F65-E392-468D-FFCF9ECC2A20}"/>
              </a:ext>
            </a:extLst>
          </p:cNvPr>
          <p:cNvSpPr>
            <a:spLocks noGrp="1"/>
          </p:cNvSpPr>
          <p:nvPr>
            <p:ph type="dt" sz="half" idx="10"/>
          </p:nvPr>
        </p:nvSpPr>
        <p:spPr/>
        <p:txBody>
          <a:bodyPr/>
          <a:lstStyle/>
          <a:p>
            <a:fld id="{FFB5D9A6-0FF2-439D-8CB9-6D79CC8B62DD}" type="datetimeFigureOut">
              <a:rPr lang="en-GB" smtClean="0"/>
              <a:t>29/05/2024</a:t>
            </a:fld>
            <a:endParaRPr lang="en-GB"/>
          </a:p>
        </p:txBody>
      </p:sp>
      <p:sp>
        <p:nvSpPr>
          <p:cNvPr id="5" name="Footer Placeholder 4">
            <a:extLst>
              <a:ext uri="{FF2B5EF4-FFF2-40B4-BE49-F238E27FC236}">
                <a16:creationId xmlns:a16="http://schemas.microsoft.com/office/drawing/2014/main" id="{769F6296-89B4-B591-D80F-F90CBCB8D64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7E0A40A-251A-062F-5CA6-A3FE1117805D}"/>
              </a:ext>
            </a:extLst>
          </p:cNvPr>
          <p:cNvSpPr>
            <a:spLocks noGrp="1"/>
          </p:cNvSpPr>
          <p:nvPr>
            <p:ph type="sldNum" sz="quarter" idx="12"/>
          </p:nvPr>
        </p:nvSpPr>
        <p:spPr/>
        <p:txBody>
          <a:bodyPr/>
          <a:lstStyle/>
          <a:p>
            <a:fld id="{62297D4C-4B68-471C-939A-2ECE6A0E37B9}" type="slidenum">
              <a:rPr lang="en-GB" smtClean="0"/>
              <a:t>‹#›</a:t>
            </a:fld>
            <a:endParaRPr lang="en-GB"/>
          </a:p>
        </p:txBody>
      </p:sp>
    </p:spTree>
    <p:extLst>
      <p:ext uri="{BB962C8B-B14F-4D97-AF65-F5344CB8AC3E}">
        <p14:creationId xmlns:p14="http://schemas.microsoft.com/office/powerpoint/2010/main" val="362620382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0F95E-E7C2-429C-6A7D-14F49E5C889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BA252A3-4CED-BABE-F531-A26BECF699D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9405DE4-6B0D-AAAB-613B-9E911024954A}"/>
              </a:ext>
            </a:extLst>
          </p:cNvPr>
          <p:cNvSpPr>
            <a:spLocks noGrp="1"/>
          </p:cNvSpPr>
          <p:nvPr>
            <p:ph type="dt" sz="half" idx="10"/>
          </p:nvPr>
        </p:nvSpPr>
        <p:spPr/>
        <p:txBody>
          <a:bodyPr/>
          <a:lstStyle/>
          <a:p>
            <a:fld id="{FFB5D9A6-0FF2-439D-8CB9-6D79CC8B62DD}" type="datetimeFigureOut">
              <a:rPr lang="en-GB" smtClean="0"/>
              <a:t>29/05/2024</a:t>
            </a:fld>
            <a:endParaRPr lang="en-GB"/>
          </a:p>
        </p:txBody>
      </p:sp>
      <p:sp>
        <p:nvSpPr>
          <p:cNvPr id="5" name="Footer Placeholder 4">
            <a:extLst>
              <a:ext uri="{FF2B5EF4-FFF2-40B4-BE49-F238E27FC236}">
                <a16:creationId xmlns:a16="http://schemas.microsoft.com/office/drawing/2014/main" id="{DB61C59E-4553-F2F9-7A2D-4BD93CC1A00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B1C3C0B-3769-6F34-758F-3C51D314DD5B}"/>
              </a:ext>
            </a:extLst>
          </p:cNvPr>
          <p:cNvSpPr>
            <a:spLocks noGrp="1"/>
          </p:cNvSpPr>
          <p:nvPr>
            <p:ph type="sldNum" sz="quarter" idx="12"/>
          </p:nvPr>
        </p:nvSpPr>
        <p:spPr/>
        <p:txBody>
          <a:bodyPr/>
          <a:lstStyle/>
          <a:p>
            <a:fld id="{62297D4C-4B68-471C-939A-2ECE6A0E37B9}" type="slidenum">
              <a:rPr lang="en-GB" smtClean="0"/>
              <a:t>‹#›</a:t>
            </a:fld>
            <a:endParaRPr lang="en-GB"/>
          </a:p>
        </p:txBody>
      </p:sp>
    </p:spTree>
    <p:extLst>
      <p:ext uri="{BB962C8B-B14F-4D97-AF65-F5344CB8AC3E}">
        <p14:creationId xmlns:p14="http://schemas.microsoft.com/office/powerpoint/2010/main" val="110239684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E8ACC-0472-9464-202C-B2838D21C4F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776B2B3-C2A7-200A-B720-2E4A4E7BEC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79F5025-33DE-C7FB-FAB3-3EF93FFC7716}"/>
              </a:ext>
            </a:extLst>
          </p:cNvPr>
          <p:cNvSpPr>
            <a:spLocks noGrp="1"/>
          </p:cNvSpPr>
          <p:nvPr>
            <p:ph type="dt" sz="half" idx="10"/>
          </p:nvPr>
        </p:nvSpPr>
        <p:spPr/>
        <p:txBody>
          <a:bodyPr/>
          <a:lstStyle/>
          <a:p>
            <a:fld id="{FFB5D9A6-0FF2-439D-8CB9-6D79CC8B62DD}" type="datetimeFigureOut">
              <a:rPr lang="en-GB" smtClean="0"/>
              <a:t>29/05/2024</a:t>
            </a:fld>
            <a:endParaRPr lang="en-GB"/>
          </a:p>
        </p:txBody>
      </p:sp>
      <p:sp>
        <p:nvSpPr>
          <p:cNvPr id="5" name="Footer Placeholder 4">
            <a:extLst>
              <a:ext uri="{FF2B5EF4-FFF2-40B4-BE49-F238E27FC236}">
                <a16:creationId xmlns:a16="http://schemas.microsoft.com/office/drawing/2014/main" id="{5D59D416-C7E2-0C2F-F1FC-64F551032EF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8D5588E-B18C-8EDF-71F6-EDDA3428BA35}"/>
              </a:ext>
            </a:extLst>
          </p:cNvPr>
          <p:cNvSpPr>
            <a:spLocks noGrp="1"/>
          </p:cNvSpPr>
          <p:nvPr>
            <p:ph type="sldNum" sz="quarter" idx="12"/>
          </p:nvPr>
        </p:nvSpPr>
        <p:spPr/>
        <p:txBody>
          <a:bodyPr/>
          <a:lstStyle/>
          <a:p>
            <a:fld id="{62297D4C-4B68-471C-939A-2ECE6A0E37B9}" type="slidenum">
              <a:rPr lang="en-GB" smtClean="0"/>
              <a:t>‹#›</a:t>
            </a:fld>
            <a:endParaRPr lang="en-GB"/>
          </a:p>
        </p:txBody>
      </p:sp>
    </p:spTree>
    <p:extLst>
      <p:ext uri="{BB962C8B-B14F-4D97-AF65-F5344CB8AC3E}">
        <p14:creationId xmlns:p14="http://schemas.microsoft.com/office/powerpoint/2010/main" val="327881841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9C87D-49A9-5C5F-5A29-6D229683D17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D60550A-B578-8BE5-A8A0-510984957DC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E7BDFD0-019F-536F-59A0-4BCA677C925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92C07E4-97C3-916D-1611-37D6DA661B16}"/>
              </a:ext>
            </a:extLst>
          </p:cNvPr>
          <p:cNvSpPr>
            <a:spLocks noGrp="1"/>
          </p:cNvSpPr>
          <p:nvPr>
            <p:ph type="dt" sz="half" idx="10"/>
          </p:nvPr>
        </p:nvSpPr>
        <p:spPr/>
        <p:txBody>
          <a:bodyPr/>
          <a:lstStyle/>
          <a:p>
            <a:fld id="{FFB5D9A6-0FF2-439D-8CB9-6D79CC8B62DD}" type="datetimeFigureOut">
              <a:rPr lang="en-GB" smtClean="0"/>
              <a:t>29/05/2024</a:t>
            </a:fld>
            <a:endParaRPr lang="en-GB"/>
          </a:p>
        </p:txBody>
      </p:sp>
      <p:sp>
        <p:nvSpPr>
          <p:cNvPr id="6" name="Footer Placeholder 5">
            <a:extLst>
              <a:ext uri="{FF2B5EF4-FFF2-40B4-BE49-F238E27FC236}">
                <a16:creationId xmlns:a16="http://schemas.microsoft.com/office/drawing/2014/main" id="{A4AFC95C-672E-F7C8-A985-7A163672C8E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2662CEB-FF6C-CD1E-B9A1-41F38E92A427}"/>
              </a:ext>
            </a:extLst>
          </p:cNvPr>
          <p:cNvSpPr>
            <a:spLocks noGrp="1"/>
          </p:cNvSpPr>
          <p:nvPr>
            <p:ph type="sldNum" sz="quarter" idx="12"/>
          </p:nvPr>
        </p:nvSpPr>
        <p:spPr/>
        <p:txBody>
          <a:bodyPr/>
          <a:lstStyle/>
          <a:p>
            <a:fld id="{62297D4C-4B68-471C-939A-2ECE6A0E37B9}" type="slidenum">
              <a:rPr lang="en-GB" smtClean="0"/>
              <a:t>‹#›</a:t>
            </a:fld>
            <a:endParaRPr lang="en-GB"/>
          </a:p>
        </p:txBody>
      </p:sp>
    </p:spTree>
    <p:extLst>
      <p:ext uri="{BB962C8B-B14F-4D97-AF65-F5344CB8AC3E}">
        <p14:creationId xmlns:p14="http://schemas.microsoft.com/office/powerpoint/2010/main" val="165564242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C0FF0-5124-8F01-A647-8EE8B1F95DA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25A4B70-01EB-7DAB-C767-D0321877A4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04DA12B-DE5F-55F8-CB74-874326174F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BAF18E4-F931-ED43-CBA4-EF1E6BAA42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3C2FAC6-A994-AD3C-D5F4-2E1BB4413BF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8979C04-F7F4-9176-C471-F31D3848A428}"/>
              </a:ext>
            </a:extLst>
          </p:cNvPr>
          <p:cNvSpPr>
            <a:spLocks noGrp="1"/>
          </p:cNvSpPr>
          <p:nvPr>
            <p:ph type="dt" sz="half" idx="10"/>
          </p:nvPr>
        </p:nvSpPr>
        <p:spPr/>
        <p:txBody>
          <a:bodyPr/>
          <a:lstStyle/>
          <a:p>
            <a:fld id="{FFB5D9A6-0FF2-439D-8CB9-6D79CC8B62DD}" type="datetimeFigureOut">
              <a:rPr lang="en-GB" smtClean="0"/>
              <a:t>29/05/2024</a:t>
            </a:fld>
            <a:endParaRPr lang="en-GB"/>
          </a:p>
        </p:txBody>
      </p:sp>
      <p:sp>
        <p:nvSpPr>
          <p:cNvPr id="8" name="Footer Placeholder 7">
            <a:extLst>
              <a:ext uri="{FF2B5EF4-FFF2-40B4-BE49-F238E27FC236}">
                <a16:creationId xmlns:a16="http://schemas.microsoft.com/office/drawing/2014/main" id="{A0CE0220-730A-A367-409A-E33D89849CE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46192E2-33B1-A939-0653-A43EEC53B625}"/>
              </a:ext>
            </a:extLst>
          </p:cNvPr>
          <p:cNvSpPr>
            <a:spLocks noGrp="1"/>
          </p:cNvSpPr>
          <p:nvPr>
            <p:ph type="sldNum" sz="quarter" idx="12"/>
          </p:nvPr>
        </p:nvSpPr>
        <p:spPr/>
        <p:txBody>
          <a:bodyPr/>
          <a:lstStyle/>
          <a:p>
            <a:fld id="{62297D4C-4B68-471C-939A-2ECE6A0E37B9}" type="slidenum">
              <a:rPr lang="en-GB" smtClean="0"/>
              <a:t>‹#›</a:t>
            </a:fld>
            <a:endParaRPr lang="en-GB"/>
          </a:p>
        </p:txBody>
      </p:sp>
    </p:spTree>
    <p:extLst>
      <p:ext uri="{BB962C8B-B14F-4D97-AF65-F5344CB8AC3E}">
        <p14:creationId xmlns:p14="http://schemas.microsoft.com/office/powerpoint/2010/main" val="15011864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CB9F1-261F-BE0A-9C7F-4CEF6CB4D65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CB18B83-53C8-35A4-1618-4B6D850F26C2}"/>
              </a:ext>
            </a:extLst>
          </p:cNvPr>
          <p:cNvSpPr>
            <a:spLocks noGrp="1"/>
          </p:cNvSpPr>
          <p:nvPr>
            <p:ph type="dt" sz="half" idx="10"/>
          </p:nvPr>
        </p:nvSpPr>
        <p:spPr/>
        <p:txBody>
          <a:bodyPr/>
          <a:lstStyle/>
          <a:p>
            <a:fld id="{FFB5D9A6-0FF2-439D-8CB9-6D79CC8B62DD}" type="datetimeFigureOut">
              <a:rPr lang="en-GB" smtClean="0"/>
              <a:t>29/05/2024</a:t>
            </a:fld>
            <a:endParaRPr lang="en-GB"/>
          </a:p>
        </p:txBody>
      </p:sp>
      <p:sp>
        <p:nvSpPr>
          <p:cNvPr id="4" name="Footer Placeholder 3">
            <a:extLst>
              <a:ext uri="{FF2B5EF4-FFF2-40B4-BE49-F238E27FC236}">
                <a16:creationId xmlns:a16="http://schemas.microsoft.com/office/drawing/2014/main" id="{A75F2C5F-97F4-2AEE-DFA7-92000027325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9861541-5094-C758-F4E6-CD39EABEA973}"/>
              </a:ext>
            </a:extLst>
          </p:cNvPr>
          <p:cNvSpPr>
            <a:spLocks noGrp="1"/>
          </p:cNvSpPr>
          <p:nvPr>
            <p:ph type="sldNum" sz="quarter" idx="12"/>
          </p:nvPr>
        </p:nvSpPr>
        <p:spPr/>
        <p:txBody>
          <a:bodyPr/>
          <a:lstStyle/>
          <a:p>
            <a:fld id="{62297D4C-4B68-471C-939A-2ECE6A0E37B9}" type="slidenum">
              <a:rPr lang="en-GB" smtClean="0"/>
              <a:t>‹#›</a:t>
            </a:fld>
            <a:endParaRPr lang="en-GB"/>
          </a:p>
        </p:txBody>
      </p:sp>
    </p:spTree>
    <p:extLst>
      <p:ext uri="{BB962C8B-B14F-4D97-AF65-F5344CB8AC3E}">
        <p14:creationId xmlns:p14="http://schemas.microsoft.com/office/powerpoint/2010/main" val="65241841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12C5AD0-C9C3-6B03-B1DD-A7AEBF30BB19}"/>
              </a:ext>
            </a:extLst>
          </p:cNvPr>
          <p:cNvSpPr>
            <a:spLocks noGrp="1"/>
          </p:cNvSpPr>
          <p:nvPr>
            <p:ph type="dt" sz="half" idx="10"/>
          </p:nvPr>
        </p:nvSpPr>
        <p:spPr/>
        <p:txBody>
          <a:bodyPr/>
          <a:lstStyle/>
          <a:p>
            <a:fld id="{FFB5D9A6-0FF2-439D-8CB9-6D79CC8B62DD}" type="datetimeFigureOut">
              <a:rPr lang="en-GB" smtClean="0"/>
              <a:t>29/05/2024</a:t>
            </a:fld>
            <a:endParaRPr lang="en-GB"/>
          </a:p>
        </p:txBody>
      </p:sp>
      <p:sp>
        <p:nvSpPr>
          <p:cNvPr id="3" name="Footer Placeholder 2">
            <a:extLst>
              <a:ext uri="{FF2B5EF4-FFF2-40B4-BE49-F238E27FC236}">
                <a16:creationId xmlns:a16="http://schemas.microsoft.com/office/drawing/2014/main" id="{7BFCED4E-B2B1-92AD-05EC-F7779319074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D353E0C-D9EA-64AE-4B28-D6B99234AC60}"/>
              </a:ext>
            </a:extLst>
          </p:cNvPr>
          <p:cNvSpPr>
            <a:spLocks noGrp="1"/>
          </p:cNvSpPr>
          <p:nvPr>
            <p:ph type="sldNum" sz="quarter" idx="12"/>
          </p:nvPr>
        </p:nvSpPr>
        <p:spPr/>
        <p:txBody>
          <a:bodyPr/>
          <a:lstStyle/>
          <a:p>
            <a:fld id="{62297D4C-4B68-471C-939A-2ECE6A0E37B9}" type="slidenum">
              <a:rPr lang="en-GB" smtClean="0"/>
              <a:t>‹#›</a:t>
            </a:fld>
            <a:endParaRPr lang="en-GB"/>
          </a:p>
        </p:txBody>
      </p:sp>
    </p:spTree>
    <p:extLst>
      <p:ext uri="{BB962C8B-B14F-4D97-AF65-F5344CB8AC3E}">
        <p14:creationId xmlns:p14="http://schemas.microsoft.com/office/powerpoint/2010/main" val="3311638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492B3-4ED9-0B4E-807E-396568A83291}"/>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894B54CD-2558-4043-9A14-9122BB753B9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B6AA0647-22B0-3845-8146-5F54EF113471}"/>
              </a:ext>
            </a:extLst>
          </p:cNvPr>
          <p:cNvSpPr>
            <a:spLocks noGrp="1"/>
          </p:cNvSpPr>
          <p:nvPr>
            <p:ph type="dt" sz="half" idx="10"/>
          </p:nvPr>
        </p:nvSpPr>
        <p:spPr/>
        <p:txBody>
          <a:bodyPr/>
          <a:lstStyle/>
          <a:p>
            <a:fld id="{342EAD3B-7A4B-2C49-BC22-42B8DE7559AA}" type="datetimeFigureOut">
              <a:rPr lang="en-US" smtClean="0"/>
              <a:t>5/29/2024</a:t>
            </a:fld>
            <a:endParaRPr lang="en-US"/>
          </a:p>
        </p:txBody>
      </p:sp>
      <p:sp>
        <p:nvSpPr>
          <p:cNvPr id="5" name="Footer Placeholder 4">
            <a:extLst>
              <a:ext uri="{FF2B5EF4-FFF2-40B4-BE49-F238E27FC236}">
                <a16:creationId xmlns:a16="http://schemas.microsoft.com/office/drawing/2014/main" id="{58236339-9118-694D-BEEF-58636D240B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8C8EA0-F8E8-B544-9C6D-A5F3999F4EBF}"/>
              </a:ext>
            </a:extLst>
          </p:cNvPr>
          <p:cNvSpPr>
            <a:spLocks noGrp="1"/>
          </p:cNvSpPr>
          <p:nvPr>
            <p:ph type="sldNum" sz="quarter" idx="12"/>
          </p:nvPr>
        </p:nvSpPr>
        <p:spPr/>
        <p:txBody>
          <a:bodyPr/>
          <a:lstStyle/>
          <a:p>
            <a:fld id="{B00BC7F2-A819-E941-97FA-C39CC2FD509E}" type="slidenum">
              <a:rPr lang="en-US" smtClean="0"/>
              <a:t>‹#›</a:t>
            </a:fld>
            <a:endParaRPr lang="en-US"/>
          </a:p>
        </p:txBody>
      </p:sp>
    </p:spTree>
    <p:extLst>
      <p:ext uri="{BB962C8B-B14F-4D97-AF65-F5344CB8AC3E}">
        <p14:creationId xmlns:p14="http://schemas.microsoft.com/office/powerpoint/2010/main" val="231746895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BEF04-9DA4-7D4C-66EA-DAC70B9EF5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C32D6DC-8137-CA60-9754-AF2A111E85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C337DA7-3FCF-9549-63C4-B843D97AEF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51DB14-7E9C-C77D-D64F-39BCA31369EE}"/>
              </a:ext>
            </a:extLst>
          </p:cNvPr>
          <p:cNvSpPr>
            <a:spLocks noGrp="1"/>
          </p:cNvSpPr>
          <p:nvPr>
            <p:ph type="dt" sz="half" idx="10"/>
          </p:nvPr>
        </p:nvSpPr>
        <p:spPr/>
        <p:txBody>
          <a:bodyPr/>
          <a:lstStyle/>
          <a:p>
            <a:fld id="{FFB5D9A6-0FF2-439D-8CB9-6D79CC8B62DD}" type="datetimeFigureOut">
              <a:rPr lang="en-GB" smtClean="0"/>
              <a:t>29/05/2024</a:t>
            </a:fld>
            <a:endParaRPr lang="en-GB"/>
          </a:p>
        </p:txBody>
      </p:sp>
      <p:sp>
        <p:nvSpPr>
          <p:cNvPr id="6" name="Footer Placeholder 5">
            <a:extLst>
              <a:ext uri="{FF2B5EF4-FFF2-40B4-BE49-F238E27FC236}">
                <a16:creationId xmlns:a16="http://schemas.microsoft.com/office/drawing/2014/main" id="{F538FBCE-00F5-C5C2-09D0-ADA21376BDD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F454033-5429-9C22-F59F-8B9EFB987FD7}"/>
              </a:ext>
            </a:extLst>
          </p:cNvPr>
          <p:cNvSpPr>
            <a:spLocks noGrp="1"/>
          </p:cNvSpPr>
          <p:nvPr>
            <p:ph type="sldNum" sz="quarter" idx="12"/>
          </p:nvPr>
        </p:nvSpPr>
        <p:spPr/>
        <p:txBody>
          <a:bodyPr/>
          <a:lstStyle/>
          <a:p>
            <a:fld id="{62297D4C-4B68-471C-939A-2ECE6A0E37B9}" type="slidenum">
              <a:rPr lang="en-GB" smtClean="0"/>
              <a:t>‹#›</a:t>
            </a:fld>
            <a:endParaRPr lang="en-GB"/>
          </a:p>
        </p:txBody>
      </p:sp>
    </p:spTree>
    <p:extLst>
      <p:ext uri="{BB962C8B-B14F-4D97-AF65-F5344CB8AC3E}">
        <p14:creationId xmlns:p14="http://schemas.microsoft.com/office/powerpoint/2010/main" val="305817839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2C34F-CE09-289F-1316-FB9752FFC6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CD83C35-BE9B-B45B-1499-0C809702E7D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231E56D-20CB-EF8D-1E75-83E0716F40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F9028D-685A-DF26-A813-1AAB99DD508B}"/>
              </a:ext>
            </a:extLst>
          </p:cNvPr>
          <p:cNvSpPr>
            <a:spLocks noGrp="1"/>
          </p:cNvSpPr>
          <p:nvPr>
            <p:ph type="dt" sz="half" idx="10"/>
          </p:nvPr>
        </p:nvSpPr>
        <p:spPr/>
        <p:txBody>
          <a:bodyPr/>
          <a:lstStyle/>
          <a:p>
            <a:fld id="{FFB5D9A6-0FF2-439D-8CB9-6D79CC8B62DD}" type="datetimeFigureOut">
              <a:rPr lang="en-GB" smtClean="0"/>
              <a:t>29/05/2024</a:t>
            </a:fld>
            <a:endParaRPr lang="en-GB"/>
          </a:p>
        </p:txBody>
      </p:sp>
      <p:sp>
        <p:nvSpPr>
          <p:cNvPr id="6" name="Footer Placeholder 5">
            <a:extLst>
              <a:ext uri="{FF2B5EF4-FFF2-40B4-BE49-F238E27FC236}">
                <a16:creationId xmlns:a16="http://schemas.microsoft.com/office/drawing/2014/main" id="{9FEC5145-ECD9-8E5F-72DA-B7BA5D41805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D0CC6E7-B44A-0BBE-DB8D-DCE3CEB69C51}"/>
              </a:ext>
            </a:extLst>
          </p:cNvPr>
          <p:cNvSpPr>
            <a:spLocks noGrp="1"/>
          </p:cNvSpPr>
          <p:nvPr>
            <p:ph type="sldNum" sz="quarter" idx="12"/>
          </p:nvPr>
        </p:nvSpPr>
        <p:spPr/>
        <p:txBody>
          <a:bodyPr/>
          <a:lstStyle/>
          <a:p>
            <a:fld id="{62297D4C-4B68-471C-939A-2ECE6A0E37B9}" type="slidenum">
              <a:rPr lang="en-GB" smtClean="0"/>
              <a:t>‹#›</a:t>
            </a:fld>
            <a:endParaRPr lang="en-GB"/>
          </a:p>
        </p:txBody>
      </p:sp>
    </p:spTree>
    <p:extLst>
      <p:ext uri="{BB962C8B-B14F-4D97-AF65-F5344CB8AC3E}">
        <p14:creationId xmlns:p14="http://schemas.microsoft.com/office/powerpoint/2010/main" val="296952001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19F8D-12F5-D588-FDFF-B3B6FB6B552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037D542-12CD-8C80-D83D-90A4322BB97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3256A08-A982-287D-99B6-DAC9B9BCADF4}"/>
              </a:ext>
            </a:extLst>
          </p:cNvPr>
          <p:cNvSpPr>
            <a:spLocks noGrp="1"/>
          </p:cNvSpPr>
          <p:nvPr>
            <p:ph type="dt" sz="half" idx="10"/>
          </p:nvPr>
        </p:nvSpPr>
        <p:spPr/>
        <p:txBody>
          <a:bodyPr/>
          <a:lstStyle/>
          <a:p>
            <a:fld id="{FFB5D9A6-0FF2-439D-8CB9-6D79CC8B62DD}" type="datetimeFigureOut">
              <a:rPr lang="en-GB" smtClean="0"/>
              <a:t>29/05/2024</a:t>
            </a:fld>
            <a:endParaRPr lang="en-GB"/>
          </a:p>
        </p:txBody>
      </p:sp>
      <p:sp>
        <p:nvSpPr>
          <p:cNvPr id="5" name="Footer Placeholder 4">
            <a:extLst>
              <a:ext uri="{FF2B5EF4-FFF2-40B4-BE49-F238E27FC236}">
                <a16:creationId xmlns:a16="http://schemas.microsoft.com/office/drawing/2014/main" id="{86EA7698-6623-631A-ED11-5691FF8935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DC0D1F9-F73F-4E69-21D8-D9A8C3804D60}"/>
              </a:ext>
            </a:extLst>
          </p:cNvPr>
          <p:cNvSpPr>
            <a:spLocks noGrp="1"/>
          </p:cNvSpPr>
          <p:nvPr>
            <p:ph type="sldNum" sz="quarter" idx="12"/>
          </p:nvPr>
        </p:nvSpPr>
        <p:spPr/>
        <p:txBody>
          <a:bodyPr/>
          <a:lstStyle/>
          <a:p>
            <a:fld id="{62297D4C-4B68-471C-939A-2ECE6A0E37B9}" type="slidenum">
              <a:rPr lang="en-GB" smtClean="0"/>
              <a:t>‹#›</a:t>
            </a:fld>
            <a:endParaRPr lang="en-GB"/>
          </a:p>
        </p:txBody>
      </p:sp>
    </p:spTree>
    <p:extLst>
      <p:ext uri="{BB962C8B-B14F-4D97-AF65-F5344CB8AC3E}">
        <p14:creationId xmlns:p14="http://schemas.microsoft.com/office/powerpoint/2010/main" val="389734525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E78A9B-BF87-DCA6-1F17-583050E22EB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B8C8295-517E-5395-5F71-4BE3E46F806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21D1EC9-62D0-A018-0063-12FE28E27747}"/>
              </a:ext>
            </a:extLst>
          </p:cNvPr>
          <p:cNvSpPr>
            <a:spLocks noGrp="1"/>
          </p:cNvSpPr>
          <p:nvPr>
            <p:ph type="dt" sz="half" idx="10"/>
          </p:nvPr>
        </p:nvSpPr>
        <p:spPr/>
        <p:txBody>
          <a:bodyPr/>
          <a:lstStyle/>
          <a:p>
            <a:fld id="{FFB5D9A6-0FF2-439D-8CB9-6D79CC8B62DD}" type="datetimeFigureOut">
              <a:rPr lang="en-GB" smtClean="0"/>
              <a:t>29/05/2024</a:t>
            </a:fld>
            <a:endParaRPr lang="en-GB"/>
          </a:p>
        </p:txBody>
      </p:sp>
      <p:sp>
        <p:nvSpPr>
          <p:cNvPr id="5" name="Footer Placeholder 4">
            <a:extLst>
              <a:ext uri="{FF2B5EF4-FFF2-40B4-BE49-F238E27FC236}">
                <a16:creationId xmlns:a16="http://schemas.microsoft.com/office/drawing/2014/main" id="{651D3B53-3A62-112E-0B8F-39D7683EEA4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0A4522B-B66C-AD3C-AC72-6CDAF875D5B9}"/>
              </a:ext>
            </a:extLst>
          </p:cNvPr>
          <p:cNvSpPr>
            <a:spLocks noGrp="1"/>
          </p:cNvSpPr>
          <p:nvPr>
            <p:ph type="sldNum" sz="quarter" idx="12"/>
          </p:nvPr>
        </p:nvSpPr>
        <p:spPr/>
        <p:txBody>
          <a:bodyPr/>
          <a:lstStyle/>
          <a:p>
            <a:fld id="{62297D4C-4B68-471C-939A-2ECE6A0E37B9}" type="slidenum">
              <a:rPr lang="en-GB" smtClean="0"/>
              <a:t>‹#›</a:t>
            </a:fld>
            <a:endParaRPr lang="en-GB"/>
          </a:p>
        </p:txBody>
      </p:sp>
    </p:spTree>
    <p:extLst>
      <p:ext uri="{BB962C8B-B14F-4D97-AF65-F5344CB8AC3E}">
        <p14:creationId xmlns:p14="http://schemas.microsoft.com/office/powerpoint/2010/main" val="3985330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5803E-D07E-8041-A080-38F1A64AE76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FAF20D09-AAAF-AF4D-A371-B99230F6662D}"/>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51E5734A-A761-1D4A-954E-634F9220FD42}"/>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E3156EAE-1447-6644-8447-5A0948ADF83F}"/>
              </a:ext>
            </a:extLst>
          </p:cNvPr>
          <p:cNvSpPr>
            <a:spLocks noGrp="1"/>
          </p:cNvSpPr>
          <p:nvPr>
            <p:ph type="dt" sz="half" idx="10"/>
          </p:nvPr>
        </p:nvSpPr>
        <p:spPr/>
        <p:txBody>
          <a:bodyPr/>
          <a:lstStyle/>
          <a:p>
            <a:fld id="{342EAD3B-7A4B-2C49-BC22-42B8DE7559AA}" type="datetimeFigureOut">
              <a:rPr lang="en-US" smtClean="0"/>
              <a:t>5/29/2024</a:t>
            </a:fld>
            <a:endParaRPr lang="en-US"/>
          </a:p>
        </p:txBody>
      </p:sp>
      <p:sp>
        <p:nvSpPr>
          <p:cNvPr id="6" name="Footer Placeholder 5">
            <a:extLst>
              <a:ext uri="{FF2B5EF4-FFF2-40B4-BE49-F238E27FC236}">
                <a16:creationId xmlns:a16="http://schemas.microsoft.com/office/drawing/2014/main" id="{FA2F1ED8-65E9-1741-A91A-D88ECD5122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67865A-5886-B843-AFC6-F603A26F835F}"/>
              </a:ext>
            </a:extLst>
          </p:cNvPr>
          <p:cNvSpPr>
            <a:spLocks noGrp="1"/>
          </p:cNvSpPr>
          <p:nvPr>
            <p:ph type="sldNum" sz="quarter" idx="12"/>
          </p:nvPr>
        </p:nvSpPr>
        <p:spPr/>
        <p:txBody>
          <a:bodyPr/>
          <a:lstStyle/>
          <a:p>
            <a:fld id="{B00BC7F2-A819-E941-97FA-C39CC2FD509E}" type="slidenum">
              <a:rPr lang="en-US" smtClean="0"/>
              <a:t>‹#›</a:t>
            </a:fld>
            <a:endParaRPr lang="en-US"/>
          </a:p>
        </p:txBody>
      </p:sp>
    </p:spTree>
    <p:extLst>
      <p:ext uri="{BB962C8B-B14F-4D97-AF65-F5344CB8AC3E}">
        <p14:creationId xmlns:p14="http://schemas.microsoft.com/office/powerpoint/2010/main" val="2148899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B41AC-09FB-D647-9C56-4AED78BA5EE1}"/>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F76F1D35-900F-EA4F-B54E-9DA487177F3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76A7A3CD-511B-F642-BB46-C7319E1096D1}"/>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498976AA-A730-0E4C-B8D7-573920E301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BE71FFA2-5603-654F-BBC6-B51DBE718B61}"/>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FC998561-62C4-364B-A67D-9BCC1A422AD4}"/>
              </a:ext>
            </a:extLst>
          </p:cNvPr>
          <p:cNvSpPr>
            <a:spLocks noGrp="1"/>
          </p:cNvSpPr>
          <p:nvPr>
            <p:ph type="dt" sz="half" idx="10"/>
          </p:nvPr>
        </p:nvSpPr>
        <p:spPr/>
        <p:txBody>
          <a:bodyPr/>
          <a:lstStyle/>
          <a:p>
            <a:fld id="{342EAD3B-7A4B-2C49-BC22-42B8DE7559AA}" type="datetimeFigureOut">
              <a:rPr lang="en-US" smtClean="0"/>
              <a:t>5/29/2024</a:t>
            </a:fld>
            <a:endParaRPr lang="en-US"/>
          </a:p>
        </p:txBody>
      </p:sp>
      <p:sp>
        <p:nvSpPr>
          <p:cNvPr id="8" name="Footer Placeholder 7">
            <a:extLst>
              <a:ext uri="{FF2B5EF4-FFF2-40B4-BE49-F238E27FC236}">
                <a16:creationId xmlns:a16="http://schemas.microsoft.com/office/drawing/2014/main" id="{39897F86-29D2-BC4B-862A-375C4FC2F47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78A549D-6E16-1E44-9208-32D9A21FCFA9}"/>
              </a:ext>
            </a:extLst>
          </p:cNvPr>
          <p:cNvSpPr>
            <a:spLocks noGrp="1"/>
          </p:cNvSpPr>
          <p:nvPr>
            <p:ph type="sldNum" sz="quarter" idx="12"/>
          </p:nvPr>
        </p:nvSpPr>
        <p:spPr/>
        <p:txBody>
          <a:bodyPr/>
          <a:lstStyle/>
          <a:p>
            <a:fld id="{B00BC7F2-A819-E941-97FA-C39CC2FD509E}" type="slidenum">
              <a:rPr lang="en-US" smtClean="0"/>
              <a:t>‹#›</a:t>
            </a:fld>
            <a:endParaRPr lang="en-US"/>
          </a:p>
        </p:txBody>
      </p:sp>
    </p:spTree>
    <p:extLst>
      <p:ext uri="{BB962C8B-B14F-4D97-AF65-F5344CB8AC3E}">
        <p14:creationId xmlns:p14="http://schemas.microsoft.com/office/powerpoint/2010/main" val="876693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1A355-8188-B74C-8A39-47DFC530D85E}"/>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FB59FA43-68FB-9742-8B6A-0338F7C94E29}"/>
              </a:ext>
            </a:extLst>
          </p:cNvPr>
          <p:cNvSpPr>
            <a:spLocks noGrp="1"/>
          </p:cNvSpPr>
          <p:nvPr>
            <p:ph type="dt" sz="half" idx="10"/>
          </p:nvPr>
        </p:nvSpPr>
        <p:spPr/>
        <p:txBody>
          <a:bodyPr/>
          <a:lstStyle/>
          <a:p>
            <a:fld id="{342EAD3B-7A4B-2C49-BC22-42B8DE7559AA}" type="datetimeFigureOut">
              <a:rPr lang="en-US" smtClean="0"/>
              <a:t>5/29/2024</a:t>
            </a:fld>
            <a:endParaRPr lang="en-US"/>
          </a:p>
        </p:txBody>
      </p:sp>
      <p:sp>
        <p:nvSpPr>
          <p:cNvPr id="4" name="Footer Placeholder 3">
            <a:extLst>
              <a:ext uri="{FF2B5EF4-FFF2-40B4-BE49-F238E27FC236}">
                <a16:creationId xmlns:a16="http://schemas.microsoft.com/office/drawing/2014/main" id="{616E21A7-53E0-6847-A97D-FA6EDE55902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980B911-3FEC-5546-8612-E11A6FA11259}"/>
              </a:ext>
            </a:extLst>
          </p:cNvPr>
          <p:cNvSpPr>
            <a:spLocks noGrp="1"/>
          </p:cNvSpPr>
          <p:nvPr>
            <p:ph type="sldNum" sz="quarter" idx="12"/>
          </p:nvPr>
        </p:nvSpPr>
        <p:spPr/>
        <p:txBody>
          <a:bodyPr/>
          <a:lstStyle/>
          <a:p>
            <a:fld id="{B00BC7F2-A819-E941-97FA-C39CC2FD509E}" type="slidenum">
              <a:rPr lang="en-US" smtClean="0"/>
              <a:t>‹#›</a:t>
            </a:fld>
            <a:endParaRPr lang="en-US"/>
          </a:p>
        </p:txBody>
      </p:sp>
    </p:spTree>
    <p:extLst>
      <p:ext uri="{BB962C8B-B14F-4D97-AF65-F5344CB8AC3E}">
        <p14:creationId xmlns:p14="http://schemas.microsoft.com/office/powerpoint/2010/main" val="4075853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A1E735-5140-0A46-9DBF-FE3BFE78C672}"/>
              </a:ext>
            </a:extLst>
          </p:cNvPr>
          <p:cNvSpPr>
            <a:spLocks noGrp="1"/>
          </p:cNvSpPr>
          <p:nvPr>
            <p:ph type="dt" sz="half" idx="10"/>
          </p:nvPr>
        </p:nvSpPr>
        <p:spPr/>
        <p:txBody>
          <a:bodyPr/>
          <a:lstStyle/>
          <a:p>
            <a:fld id="{342EAD3B-7A4B-2C49-BC22-42B8DE7559AA}" type="datetimeFigureOut">
              <a:rPr lang="en-US" smtClean="0"/>
              <a:t>5/29/2024</a:t>
            </a:fld>
            <a:endParaRPr lang="en-US"/>
          </a:p>
        </p:txBody>
      </p:sp>
      <p:sp>
        <p:nvSpPr>
          <p:cNvPr id="3" name="Footer Placeholder 2">
            <a:extLst>
              <a:ext uri="{FF2B5EF4-FFF2-40B4-BE49-F238E27FC236}">
                <a16:creationId xmlns:a16="http://schemas.microsoft.com/office/drawing/2014/main" id="{470F183B-426C-5046-A7BC-1988099EAAA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C2393CD-5AD6-B44B-BE49-EE3910B83C6C}"/>
              </a:ext>
            </a:extLst>
          </p:cNvPr>
          <p:cNvSpPr>
            <a:spLocks noGrp="1"/>
          </p:cNvSpPr>
          <p:nvPr>
            <p:ph type="sldNum" sz="quarter" idx="12"/>
          </p:nvPr>
        </p:nvSpPr>
        <p:spPr/>
        <p:txBody>
          <a:bodyPr/>
          <a:lstStyle/>
          <a:p>
            <a:fld id="{B00BC7F2-A819-E941-97FA-C39CC2FD509E}" type="slidenum">
              <a:rPr lang="en-US" smtClean="0"/>
              <a:t>‹#›</a:t>
            </a:fld>
            <a:endParaRPr lang="en-US"/>
          </a:p>
        </p:txBody>
      </p:sp>
    </p:spTree>
    <p:extLst>
      <p:ext uri="{BB962C8B-B14F-4D97-AF65-F5344CB8AC3E}">
        <p14:creationId xmlns:p14="http://schemas.microsoft.com/office/powerpoint/2010/main" val="1146020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B0566-48C4-914B-A9C2-0E19C567199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C955549A-6074-B242-88A8-50ED97A946A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95357133-57DA-124A-895D-4143708793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28AFD33-2957-464C-A074-4E705D36E343}"/>
              </a:ext>
            </a:extLst>
          </p:cNvPr>
          <p:cNvSpPr>
            <a:spLocks noGrp="1"/>
          </p:cNvSpPr>
          <p:nvPr>
            <p:ph type="dt" sz="half" idx="10"/>
          </p:nvPr>
        </p:nvSpPr>
        <p:spPr/>
        <p:txBody>
          <a:bodyPr/>
          <a:lstStyle/>
          <a:p>
            <a:fld id="{342EAD3B-7A4B-2C49-BC22-42B8DE7559AA}" type="datetimeFigureOut">
              <a:rPr lang="en-US" smtClean="0"/>
              <a:t>5/29/2024</a:t>
            </a:fld>
            <a:endParaRPr lang="en-US"/>
          </a:p>
        </p:txBody>
      </p:sp>
      <p:sp>
        <p:nvSpPr>
          <p:cNvPr id="6" name="Footer Placeholder 5">
            <a:extLst>
              <a:ext uri="{FF2B5EF4-FFF2-40B4-BE49-F238E27FC236}">
                <a16:creationId xmlns:a16="http://schemas.microsoft.com/office/drawing/2014/main" id="{20540C41-8340-9747-898B-4391A636D6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5A6A11-2782-5640-B9E6-8EB951B14211}"/>
              </a:ext>
            </a:extLst>
          </p:cNvPr>
          <p:cNvSpPr>
            <a:spLocks noGrp="1"/>
          </p:cNvSpPr>
          <p:nvPr>
            <p:ph type="sldNum" sz="quarter" idx="12"/>
          </p:nvPr>
        </p:nvSpPr>
        <p:spPr/>
        <p:txBody>
          <a:bodyPr/>
          <a:lstStyle/>
          <a:p>
            <a:fld id="{B00BC7F2-A819-E941-97FA-C39CC2FD509E}" type="slidenum">
              <a:rPr lang="en-US" smtClean="0"/>
              <a:t>‹#›</a:t>
            </a:fld>
            <a:endParaRPr lang="en-US"/>
          </a:p>
        </p:txBody>
      </p:sp>
    </p:spTree>
    <p:extLst>
      <p:ext uri="{BB962C8B-B14F-4D97-AF65-F5344CB8AC3E}">
        <p14:creationId xmlns:p14="http://schemas.microsoft.com/office/powerpoint/2010/main" val="2307717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9220F-05E4-AC4F-B796-37AAF338BFE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B57DE5FF-0A33-6748-82C4-0AC7863157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3669222-0EFB-7343-9CD5-089C62AEEC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8136A88-3D7E-704A-BC1C-B6622F565558}"/>
              </a:ext>
            </a:extLst>
          </p:cNvPr>
          <p:cNvSpPr>
            <a:spLocks noGrp="1"/>
          </p:cNvSpPr>
          <p:nvPr>
            <p:ph type="dt" sz="half" idx="10"/>
          </p:nvPr>
        </p:nvSpPr>
        <p:spPr/>
        <p:txBody>
          <a:bodyPr/>
          <a:lstStyle/>
          <a:p>
            <a:fld id="{342EAD3B-7A4B-2C49-BC22-42B8DE7559AA}" type="datetimeFigureOut">
              <a:rPr lang="en-US" smtClean="0"/>
              <a:t>5/29/2024</a:t>
            </a:fld>
            <a:endParaRPr lang="en-US"/>
          </a:p>
        </p:txBody>
      </p:sp>
      <p:sp>
        <p:nvSpPr>
          <p:cNvPr id="6" name="Footer Placeholder 5">
            <a:extLst>
              <a:ext uri="{FF2B5EF4-FFF2-40B4-BE49-F238E27FC236}">
                <a16:creationId xmlns:a16="http://schemas.microsoft.com/office/drawing/2014/main" id="{06A61CC4-A8F9-DC4D-95B3-55043EC651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6B35E2-45D0-8B48-8B73-BDA3691E9A3E}"/>
              </a:ext>
            </a:extLst>
          </p:cNvPr>
          <p:cNvSpPr>
            <a:spLocks noGrp="1"/>
          </p:cNvSpPr>
          <p:nvPr>
            <p:ph type="sldNum" sz="quarter" idx="12"/>
          </p:nvPr>
        </p:nvSpPr>
        <p:spPr/>
        <p:txBody>
          <a:bodyPr/>
          <a:lstStyle/>
          <a:p>
            <a:fld id="{B00BC7F2-A819-E941-97FA-C39CC2FD509E}" type="slidenum">
              <a:rPr lang="en-US" smtClean="0"/>
              <a:t>‹#›</a:t>
            </a:fld>
            <a:endParaRPr lang="en-US"/>
          </a:p>
        </p:txBody>
      </p:sp>
    </p:spTree>
    <p:extLst>
      <p:ext uri="{BB962C8B-B14F-4D97-AF65-F5344CB8AC3E}">
        <p14:creationId xmlns:p14="http://schemas.microsoft.com/office/powerpoint/2010/main" val="2915404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e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2FE5ADD-9715-D242-BFF8-8CAEB40B0E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98F928FD-CADB-0A4F-BC52-F625863A56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B0EBDED-4A77-8A4E-A907-08A404A988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2EAD3B-7A4B-2C49-BC22-42B8DE7559AA}" type="datetimeFigureOut">
              <a:rPr lang="en-US" smtClean="0"/>
              <a:t>5/29/2024</a:t>
            </a:fld>
            <a:endParaRPr lang="en-US"/>
          </a:p>
        </p:txBody>
      </p:sp>
      <p:sp>
        <p:nvSpPr>
          <p:cNvPr id="5" name="Footer Placeholder 4">
            <a:extLst>
              <a:ext uri="{FF2B5EF4-FFF2-40B4-BE49-F238E27FC236}">
                <a16:creationId xmlns:a16="http://schemas.microsoft.com/office/drawing/2014/main" id="{D5286D28-21D8-1845-8CEE-6504B79D76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F642100-A9D5-0749-B7E9-38E7782CEE4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0BC7F2-A819-E941-97FA-C39CC2FD509E}" type="slidenum">
              <a:rPr lang="en-US" smtClean="0"/>
              <a:t>‹#›</a:t>
            </a:fld>
            <a:endParaRPr lang="en-US"/>
          </a:p>
        </p:txBody>
      </p:sp>
    </p:spTree>
    <p:extLst>
      <p:ext uri="{BB962C8B-B14F-4D97-AF65-F5344CB8AC3E}">
        <p14:creationId xmlns:p14="http://schemas.microsoft.com/office/powerpoint/2010/main" val="8931881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838200" y="1825625"/>
            <a:ext cx="10515600" cy="4351339"/>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EDE6AF-AB88-2740-846B-B3F48082C15E}" type="datetimeFigureOut">
              <a:rPr lang="en-US" smtClean="0"/>
              <a:t>5/29/2024</a:t>
            </a:fld>
            <a:endParaRPr lang="en-US"/>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644721-8F26-974B-828D-B2DFFF62145E}" type="slidenum">
              <a:rPr lang="en-US" smtClean="0"/>
              <a:t>‹#›</a:t>
            </a:fld>
            <a:endParaRPr lang="en-US"/>
          </a:p>
        </p:txBody>
      </p:sp>
      <p:pic>
        <p:nvPicPr>
          <p:cNvPr id="8" name="Picture 7">
            <a:extLst>
              <a:ext uri="{FF2B5EF4-FFF2-40B4-BE49-F238E27FC236}">
                <a16:creationId xmlns:a16="http://schemas.microsoft.com/office/drawing/2014/main" id="{955C5F5F-B3B9-604B-9BD7-47DEC0B0C168}"/>
              </a:ext>
            </a:extLst>
          </p:cNvPr>
          <p:cNvPicPr>
            <a:picLocks noChangeAspect="1"/>
          </p:cNvPicPr>
          <p:nvPr userDrawn="1"/>
        </p:nvPicPr>
        <p:blipFill>
          <a:blip r:embed="rId13"/>
          <a:srcRect/>
          <a:stretch/>
        </p:blipFill>
        <p:spPr>
          <a:xfrm>
            <a:off x="0" y="0"/>
            <a:ext cx="12192000" cy="6858000"/>
          </a:xfrm>
          <a:prstGeom prst="rect">
            <a:avLst/>
          </a:prstGeom>
        </p:spPr>
      </p:pic>
    </p:spTree>
    <p:extLst>
      <p:ext uri="{BB962C8B-B14F-4D97-AF65-F5344CB8AC3E}">
        <p14:creationId xmlns:p14="http://schemas.microsoft.com/office/powerpoint/2010/main" val="40960161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D4E4E15-2BEC-21A9-0883-44E6F47BA6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1CB352E-0A76-D352-9A7B-4485E3BA47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3F5656B-AA2A-D7F5-9AFA-4CC144A7614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B5D9A6-0FF2-439D-8CB9-6D79CC8B62DD}" type="datetimeFigureOut">
              <a:rPr lang="en-GB" smtClean="0"/>
              <a:t>29/05/2024</a:t>
            </a:fld>
            <a:endParaRPr lang="en-GB"/>
          </a:p>
        </p:txBody>
      </p:sp>
      <p:sp>
        <p:nvSpPr>
          <p:cNvPr id="5" name="Footer Placeholder 4">
            <a:extLst>
              <a:ext uri="{FF2B5EF4-FFF2-40B4-BE49-F238E27FC236}">
                <a16:creationId xmlns:a16="http://schemas.microsoft.com/office/drawing/2014/main" id="{094E70D6-0CF2-3121-6A37-4870B12875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AE2B538-A91E-A8FC-4D57-4550A471E4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297D4C-4B68-471C-939A-2ECE6A0E37B9}" type="slidenum">
              <a:rPr lang="en-GB" smtClean="0"/>
              <a:t>‹#›</a:t>
            </a:fld>
            <a:endParaRPr lang="en-GB"/>
          </a:p>
        </p:txBody>
      </p:sp>
    </p:spTree>
    <p:extLst>
      <p:ext uri="{BB962C8B-B14F-4D97-AF65-F5344CB8AC3E}">
        <p14:creationId xmlns:p14="http://schemas.microsoft.com/office/powerpoint/2010/main" val="63762023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4.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3.xml"/><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hyperlink" Target="https://youtu.be/gHIxc9gJ9VI" TargetMode="Externa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A018887-9575-5D41-A778-416DAE8DF383}"/>
              </a:ext>
            </a:extLst>
          </p:cNvPr>
          <p:cNvSpPr>
            <a:spLocks noGrp="1"/>
          </p:cNvSpPr>
          <p:nvPr>
            <p:ph type="ctrTitle"/>
          </p:nvPr>
        </p:nvSpPr>
        <p:spPr/>
        <p:txBody>
          <a:bodyPr>
            <a:normAutofit fontScale="90000"/>
          </a:bodyPr>
          <a:lstStyle/>
          <a:p>
            <a:r>
              <a:rPr lang="en-GB" dirty="0">
                <a:solidFill>
                  <a:schemeClr val="bg1"/>
                </a:solidFill>
              </a:rPr>
              <a:t>Better Together Forum</a:t>
            </a:r>
            <a:br>
              <a:rPr lang="en-GB" dirty="0">
                <a:solidFill>
                  <a:schemeClr val="bg1"/>
                </a:solidFill>
              </a:rPr>
            </a:br>
            <a:br>
              <a:rPr lang="en-GB" dirty="0">
                <a:solidFill>
                  <a:schemeClr val="bg1"/>
                </a:solidFill>
              </a:rPr>
            </a:br>
            <a:r>
              <a:rPr lang="en-GB" dirty="0">
                <a:solidFill>
                  <a:schemeClr val="bg1"/>
                </a:solidFill>
              </a:rPr>
              <a:t>Ageing Well</a:t>
            </a:r>
          </a:p>
        </p:txBody>
      </p:sp>
      <p:sp>
        <p:nvSpPr>
          <p:cNvPr id="2" name="Subtitle 1">
            <a:extLst>
              <a:ext uri="{FF2B5EF4-FFF2-40B4-BE49-F238E27FC236}">
                <a16:creationId xmlns:a16="http://schemas.microsoft.com/office/drawing/2014/main" id="{7B9A39B3-9F1C-D14C-A7D6-93275FD68FEC}"/>
              </a:ext>
            </a:extLst>
          </p:cNvPr>
          <p:cNvSpPr>
            <a:spLocks noGrp="1"/>
          </p:cNvSpPr>
          <p:nvPr>
            <p:ph type="subTitle" idx="1"/>
          </p:nvPr>
        </p:nvSpPr>
        <p:spPr>
          <a:xfrm>
            <a:off x="1524000" y="4079875"/>
            <a:ext cx="9144000" cy="1655762"/>
          </a:xfrm>
        </p:spPr>
        <p:txBody>
          <a:bodyPr/>
          <a:lstStyle/>
          <a:p>
            <a:r>
              <a:rPr lang="en-GB" dirty="0">
                <a:solidFill>
                  <a:srgbClr val="F1A200"/>
                </a:solidFill>
              </a:rPr>
              <a:t>Amanda Healy</a:t>
            </a:r>
          </a:p>
          <a:p>
            <a:r>
              <a:rPr lang="en-GB" dirty="0">
                <a:solidFill>
                  <a:srgbClr val="F1A200"/>
                </a:solidFill>
              </a:rPr>
              <a:t>Director of Public Health</a:t>
            </a:r>
          </a:p>
        </p:txBody>
      </p:sp>
    </p:spTree>
    <p:extLst>
      <p:ext uri="{BB962C8B-B14F-4D97-AF65-F5344CB8AC3E}">
        <p14:creationId xmlns:p14="http://schemas.microsoft.com/office/powerpoint/2010/main" val="1746642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CFB75-645E-7243-A8F8-691E638A71F4}"/>
              </a:ext>
            </a:extLst>
          </p:cNvPr>
          <p:cNvSpPr>
            <a:spLocks noGrp="1"/>
          </p:cNvSpPr>
          <p:nvPr>
            <p:ph type="title"/>
          </p:nvPr>
        </p:nvSpPr>
        <p:spPr/>
        <p:txBody>
          <a:bodyPr/>
          <a:lstStyle/>
          <a:p>
            <a:r>
              <a:rPr lang="en-US" dirty="0"/>
              <a:t> </a:t>
            </a:r>
          </a:p>
        </p:txBody>
      </p:sp>
      <p:sp>
        <p:nvSpPr>
          <p:cNvPr id="5" name="Rectangle 4">
            <a:extLst>
              <a:ext uri="{FF2B5EF4-FFF2-40B4-BE49-F238E27FC236}">
                <a16:creationId xmlns:a16="http://schemas.microsoft.com/office/drawing/2014/main" id="{78ACB642-8578-A9C3-1FD9-66E3808F4BF0}"/>
              </a:ext>
            </a:extLst>
          </p:cNvPr>
          <p:cNvSpPr>
            <a:spLocks noGrp="1" noChangeArrowheads="1"/>
          </p:cNvSpPr>
          <p:nvPr>
            <p:ph idx="1"/>
          </p:nvPr>
        </p:nvSpPr>
        <p:spPr>
          <a:xfrm>
            <a:off x="-68094" y="1150690"/>
            <a:ext cx="12260093" cy="1436867"/>
          </a:xfrm>
        </p:spPr>
        <p:txBody>
          <a:bodyPr>
            <a:normAutofit lnSpcReduction="10000"/>
          </a:bodyPr>
          <a:lstStyle/>
          <a:p>
            <a:pPr algn="ctr" eaLnBrk="1" hangingPunct="1">
              <a:buFontTx/>
              <a:buNone/>
            </a:pPr>
            <a:endParaRPr lang="en-US" altLang="en-US" sz="4800" b="1" dirty="0">
              <a:solidFill>
                <a:srgbClr val="002F63"/>
              </a:solidFill>
              <a:latin typeface="Arial" panose="020B0604020202020204" pitchFamily="34" charset="0"/>
            </a:endParaRPr>
          </a:p>
          <a:p>
            <a:pPr algn="ctr" eaLnBrk="1" hangingPunct="1">
              <a:buFontTx/>
              <a:buNone/>
            </a:pPr>
            <a:r>
              <a:rPr lang="en-US" altLang="en-US" sz="4800" b="1" dirty="0">
                <a:solidFill>
                  <a:srgbClr val="002F63"/>
                </a:solidFill>
                <a:latin typeface="Arial" panose="020B0604020202020204" pitchFamily="34" charset="0"/>
              </a:rPr>
              <a:t>QUESTIONS/COMMENTS</a:t>
            </a:r>
          </a:p>
        </p:txBody>
      </p:sp>
    </p:spTree>
    <p:extLst>
      <p:ext uri="{BB962C8B-B14F-4D97-AF65-F5344CB8AC3E}">
        <p14:creationId xmlns:p14="http://schemas.microsoft.com/office/powerpoint/2010/main" val="733589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CFB75-645E-7243-A8F8-691E638A71F4}"/>
              </a:ext>
            </a:extLst>
          </p:cNvPr>
          <p:cNvSpPr>
            <a:spLocks noGrp="1"/>
          </p:cNvSpPr>
          <p:nvPr>
            <p:ph type="title"/>
          </p:nvPr>
        </p:nvSpPr>
        <p:spPr/>
        <p:txBody>
          <a:bodyPr/>
          <a:lstStyle/>
          <a:p>
            <a:r>
              <a:rPr lang="en-US" dirty="0"/>
              <a:t> </a:t>
            </a:r>
          </a:p>
        </p:txBody>
      </p:sp>
      <p:sp>
        <p:nvSpPr>
          <p:cNvPr id="3" name="TextBox 2">
            <a:extLst>
              <a:ext uri="{FF2B5EF4-FFF2-40B4-BE49-F238E27FC236}">
                <a16:creationId xmlns:a16="http://schemas.microsoft.com/office/drawing/2014/main" id="{B5BCC3EF-2AF4-A4B9-6C19-EF4133EA6945}"/>
              </a:ext>
            </a:extLst>
          </p:cNvPr>
          <p:cNvSpPr txBox="1"/>
          <p:nvPr/>
        </p:nvSpPr>
        <p:spPr>
          <a:xfrm>
            <a:off x="318780" y="566241"/>
            <a:ext cx="10737909" cy="738664"/>
          </a:xfrm>
          <a:prstGeom prst="rect">
            <a:avLst/>
          </a:prstGeom>
          <a:noFill/>
        </p:spPr>
        <p:txBody>
          <a:bodyPr wrap="square" rtlCol="0">
            <a:spAutoFit/>
          </a:bodyPr>
          <a:lstStyle/>
          <a:p>
            <a:r>
              <a:rPr lang="en-GB" sz="2400" b="1" dirty="0">
                <a:solidFill>
                  <a:srgbClr val="002F63"/>
                </a:solidFill>
              </a:rPr>
              <a:t>Progress to date</a:t>
            </a:r>
            <a:endParaRPr lang="en-GB" sz="2400" dirty="0">
              <a:solidFill>
                <a:srgbClr val="002F63"/>
              </a:solidFill>
            </a:endParaRPr>
          </a:p>
          <a:p>
            <a:endParaRPr lang="en-GB" dirty="0"/>
          </a:p>
        </p:txBody>
      </p:sp>
      <p:sp>
        <p:nvSpPr>
          <p:cNvPr id="5" name="Rectangle 4">
            <a:extLst>
              <a:ext uri="{FF2B5EF4-FFF2-40B4-BE49-F238E27FC236}">
                <a16:creationId xmlns:a16="http://schemas.microsoft.com/office/drawing/2014/main" id="{78ACB642-8578-A9C3-1FD9-66E3808F4BF0}"/>
              </a:ext>
            </a:extLst>
          </p:cNvPr>
          <p:cNvSpPr>
            <a:spLocks noGrp="1" noChangeArrowheads="1"/>
          </p:cNvSpPr>
          <p:nvPr>
            <p:ph idx="1"/>
          </p:nvPr>
        </p:nvSpPr>
        <p:spPr>
          <a:xfrm>
            <a:off x="425741" y="1150690"/>
            <a:ext cx="11234955" cy="4114800"/>
          </a:xfrm>
        </p:spPr>
        <p:txBody>
          <a:bodyPr/>
          <a:lstStyle/>
          <a:p>
            <a:pPr algn="ctr" eaLnBrk="1" hangingPunct="1">
              <a:buFontTx/>
              <a:buNone/>
            </a:pPr>
            <a:endParaRPr lang="en-GB" altLang="en-US" sz="1800" b="1" i="1" dirty="0">
              <a:solidFill>
                <a:srgbClr val="002F63"/>
              </a:solidFill>
              <a:latin typeface="Arial" panose="020B0604020202020204" pitchFamily="34" charset="0"/>
              <a:cs typeface="Times New Roman" panose="02020603050405020304" pitchFamily="18" charset="0"/>
            </a:endParaRPr>
          </a:p>
          <a:p>
            <a:r>
              <a:rPr lang="en-GB" altLang="en-US" sz="2000" b="1" i="1" dirty="0">
                <a:solidFill>
                  <a:srgbClr val="002F63"/>
                </a:solidFill>
                <a:latin typeface="Arial" panose="020B0604020202020204" pitchFamily="34" charset="0"/>
                <a:cs typeface="Times New Roman" panose="02020603050405020304" pitchFamily="18" charset="0"/>
              </a:rPr>
              <a:t>Ageing Well Health Needs Assessment completed summer 2022 (completed by Rebekka Shenfine, Speciality Registrar in Public Health). Aims of the HNA:</a:t>
            </a:r>
          </a:p>
          <a:p>
            <a:pPr marL="0" indent="0">
              <a:buNone/>
            </a:pPr>
            <a:endParaRPr lang="en-GB" altLang="en-US" sz="2000" b="1" i="1" dirty="0">
              <a:solidFill>
                <a:srgbClr val="002F63"/>
              </a:solidFill>
              <a:latin typeface="Arial" panose="020B0604020202020204" pitchFamily="34" charset="0"/>
              <a:cs typeface="Times New Roman" panose="02020603050405020304" pitchFamily="18" charset="0"/>
            </a:endParaRPr>
          </a:p>
          <a:p>
            <a:pPr lvl="1"/>
            <a:r>
              <a:rPr lang="en-GB" altLang="en-US" sz="1600" b="1" i="1" dirty="0">
                <a:solidFill>
                  <a:srgbClr val="002F63"/>
                </a:solidFill>
                <a:latin typeface="Arial" panose="020B0604020202020204" pitchFamily="34" charset="0"/>
                <a:cs typeface="Times New Roman" panose="02020603050405020304" pitchFamily="18" charset="0"/>
              </a:rPr>
              <a:t>To determine the health needs of older people aged 50 plus in County Durham and inform the development of a new ageing well action plan to reduce inequalities and improve health and wellbeing outcomes in this population</a:t>
            </a:r>
          </a:p>
          <a:p>
            <a:pPr marL="457200" lvl="1" indent="0">
              <a:buNone/>
            </a:pPr>
            <a:endParaRPr lang="en-GB" altLang="en-US" sz="1600" b="1" i="1" dirty="0">
              <a:solidFill>
                <a:srgbClr val="002F63"/>
              </a:solidFill>
              <a:latin typeface="Arial" panose="020B0604020202020204" pitchFamily="34" charset="0"/>
              <a:cs typeface="Times New Roman" panose="02020603050405020304" pitchFamily="18" charset="0"/>
            </a:endParaRPr>
          </a:p>
          <a:p>
            <a:pPr lvl="1"/>
            <a:r>
              <a:rPr lang="en-GB" altLang="en-US" sz="1600" b="1" i="1" dirty="0">
                <a:solidFill>
                  <a:srgbClr val="002F63"/>
                </a:solidFill>
                <a:latin typeface="Arial" panose="020B0604020202020204" pitchFamily="34" charset="0"/>
                <a:cs typeface="Times New Roman" panose="02020603050405020304" pitchFamily="18" charset="0"/>
              </a:rPr>
              <a:t>Covered a wide range of priority areas using the World Health Organisation Age-Friendly Cities Framework – working across wider determinants of health such as social, behavioural, environmental and economic determinants alongside the impact of the physical environment rather than clinical pathways/frailty </a:t>
            </a:r>
          </a:p>
          <a:p>
            <a:pPr marL="457200" lvl="1" indent="0">
              <a:buNone/>
            </a:pPr>
            <a:endParaRPr lang="en-GB" altLang="en-US" sz="1600" b="1" i="1" dirty="0">
              <a:solidFill>
                <a:srgbClr val="002F63"/>
              </a:solidFill>
              <a:latin typeface="Arial" panose="020B0604020202020204" pitchFamily="34" charset="0"/>
              <a:cs typeface="Times New Roman" panose="02020603050405020304" pitchFamily="18" charset="0"/>
            </a:endParaRPr>
          </a:p>
          <a:p>
            <a:pPr lvl="1"/>
            <a:r>
              <a:rPr lang="en-GB" altLang="en-US" sz="1600" b="1" i="1" dirty="0">
                <a:solidFill>
                  <a:srgbClr val="002F63"/>
                </a:solidFill>
                <a:latin typeface="Arial" panose="020B0604020202020204" pitchFamily="34" charset="0"/>
                <a:cs typeface="Times New Roman" panose="02020603050405020304" pitchFamily="18" charset="0"/>
              </a:rPr>
              <a:t>This approach enable health promotion and prevention activity across the life course </a:t>
            </a:r>
            <a:endParaRPr lang="en-GB" altLang="en-US" sz="1600" dirty="0">
              <a:solidFill>
                <a:srgbClr val="002F63"/>
              </a:solidFill>
              <a:latin typeface="Times New Roman" panose="02020603050405020304" pitchFamily="18" charset="0"/>
              <a:cs typeface="Times New Roman" panose="02020603050405020304" pitchFamily="18" charset="0"/>
            </a:endParaRPr>
          </a:p>
          <a:p>
            <a:pPr algn="ctr" eaLnBrk="1" hangingPunct="1">
              <a:buFontTx/>
              <a:buNone/>
            </a:pPr>
            <a:endParaRPr lang="en-US" altLang="en-US" sz="2800" b="1" dirty="0">
              <a:solidFill>
                <a:srgbClr val="002F63"/>
              </a:solidFill>
              <a:latin typeface="Arial" panose="020B0604020202020204" pitchFamily="34" charset="0"/>
            </a:endParaRPr>
          </a:p>
        </p:txBody>
      </p:sp>
    </p:spTree>
    <p:extLst>
      <p:ext uri="{BB962C8B-B14F-4D97-AF65-F5344CB8AC3E}">
        <p14:creationId xmlns:p14="http://schemas.microsoft.com/office/powerpoint/2010/main" val="3905095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CFB75-645E-7243-A8F8-691E638A71F4}"/>
              </a:ext>
            </a:extLst>
          </p:cNvPr>
          <p:cNvSpPr>
            <a:spLocks noGrp="1"/>
          </p:cNvSpPr>
          <p:nvPr>
            <p:ph type="title"/>
          </p:nvPr>
        </p:nvSpPr>
        <p:spPr/>
        <p:txBody>
          <a:bodyPr/>
          <a:lstStyle/>
          <a:p>
            <a:r>
              <a:rPr lang="en-US" dirty="0"/>
              <a:t> </a:t>
            </a:r>
          </a:p>
        </p:txBody>
      </p:sp>
      <p:sp>
        <p:nvSpPr>
          <p:cNvPr id="3" name="TextBox 2">
            <a:extLst>
              <a:ext uri="{FF2B5EF4-FFF2-40B4-BE49-F238E27FC236}">
                <a16:creationId xmlns:a16="http://schemas.microsoft.com/office/drawing/2014/main" id="{B5BCC3EF-2AF4-A4B9-6C19-EF4133EA6945}"/>
              </a:ext>
            </a:extLst>
          </p:cNvPr>
          <p:cNvSpPr txBox="1"/>
          <p:nvPr/>
        </p:nvSpPr>
        <p:spPr>
          <a:xfrm>
            <a:off x="318780" y="196909"/>
            <a:ext cx="10737909" cy="738664"/>
          </a:xfrm>
          <a:prstGeom prst="rect">
            <a:avLst/>
          </a:prstGeom>
          <a:noFill/>
        </p:spPr>
        <p:txBody>
          <a:bodyPr wrap="square" rtlCol="0">
            <a:spAutoFit/>
          </a:bodyPr>
          <a:lstStyle/>
          <a:p>
            <a:r>
              <a:rPr lang="en-GB" sz="2400" b="1" dirty="0">
                <a:solidFill>
                  <a:srgbClr val="002F63"/>
                </a:solidFill>
              </a:rPr>
              <a:t>Progress to date</a:t>
            </a:r>
            <a:endParaRPr lang="en-GB" sz="2400" dirty="0">
              <a:solidFill>
                <a:srgbClr val="002F63"/>
              </a:solidFill>
            </a:endParaRPr>
          </a:p>
          <a:p>
            <a:endParaRPr lang="en-GB" dirty="0">
              <a:solidFill>
                <a:srgbClr val="002F63"/>
              </a:solidFill>
            </a:endParaRPr>
          </a:p>
        </p:txBody>
      </p:sp>
      <p:sp>
        <p:nvSpPr>
          <p:cNvPr id="5" name="Rectangle 4">
            <a:extLst>
              <a:ext uri="{FF2B5EF4-FFF2-40B4-BE49-F238E27FC236}">
                <a16:creationId xmlns:a16="http://schemas.microsoft.com/office/drawing/2014/main" id="{78ACB642-8578-A9C3-1FD9-66E3808F4BF0}"/>
              </a:ext>
            </a:extLst>
          </p:cNvPr>
          <p:cNvSpPr>
            <a:spLocks noGrp="1" noChangeArrowheads="1"/>
          </p:cNvSpPr>
          <p:nvPr>
            <p:ph idx="1"/>
          </p:nvPr>
        </p:nvSpPr>
        <p:spPr>
          <a:xfrm>
            <a:off x="425741" y="935573"/>
            <a:ext cx="11427903" cy="4973273"/>
          </a:xfrm>
        </p:spPr>
        <p:txBody>
          <a:bodyPr>
            <a:normAutofit fontScale="70000" lnSpcReduction="20000"/>
          </a:bodyPr>
          <a:lstStyle/>
          <a:p>
            <a:pPr algn="ctr" eaLnBrk="1" hangingPunct="1">
              <a:buFontTx/>
              <a:buNone/>
            </a:pPr>
            <a:endParaRPr lang="en-GB" altLang="en-US" sz="1800" b="1" i="1" dirty="0">
              <a:solidFill>
                <a:srgbClr val="002F63"/>
              </a:solidFill>
              <a:latin typeface="Arial" panose="020B0604020202020204" pitchFamily="34" charset="0"/>
              <a:cs typeface="Times New Roman" panose="02020603050405020304" pitchFamily="18" charset="0"/>
            </a:endParaRPr>
          </a:p>
          <a:p>
            <a:pPr algn="ctr" eaLnBrk="1" hangingPunct="1">
              <a:buFontTx/>
              <a:buNone/>
            </a:pPr>
            <a:r>
              <a:rPr lang="en-GB" altLang="en-US" sz="3300" b="1" i="1" dirty="0">
                <a:solidFill>
                  <a:srgbClr val="002F63"/>
                </a:solidFill>
                <a:latin typeface="Arial" panose="020B0604020202020204" pitchFamily="34" charset="0"/>
                <a:cs typeface="Times New Roman" panose="02020603050405020304" pitchFamily="18" charset="0"/>
              </a:rPr>
              <a:t>Key Findings of the HNA </a:t>
            </a:r>
            <a:br>
              <a:rPr lang="en-GB" altLang="en-US" sz="3300" b="1" i="1" dirty="0">
                <a:solidFill>
                  <a:srgbClr val="002F63"/>
                </a:solidFill>
                <a:latin typeface="Arial" panose="020B0604020202020204" pitchFamily="34" charset="0"/>
                <a:cs typeface="Times New Roman" panose="02020603050405020304" pitchFamily="18" charset="0"/>
              </a:rPr>
            </a:br>
            <a:endParaRPr lang="en-GB" altLang="en-US" sz="3300" b="1" i="1" dirty="0">
              <a:solidFill>
                <a:srgbClr val="002F63"/>
              </a:solidFill>
              <a:latin typeface="Arial" panose="020B0604020202020204" pitchFamily="34" charset="0"/>
              <a:cs typeface="Times New Roman" panose="02020603050405020304" pitchFamily="18" charset="0"/>
            </a:endParaRPr>
          </a:p>
          <a:p>
            <a:pPr>
              <a:lnSpc>
                <a:spcPct val="107000"/>
              </a:lnSpc>
              <a:spcAft>
                <a:spcPts val="800"/>
              </a:spcAft>
            </a:pPr>
            <a:r>
              <a:rPr lang="en-GB" altLang="en-US" sz="2000" b="1" i="1" dirty="0">
                <a:solidFill>
                  <a:srgbClr val="002F63"/>
                </a:solidFill>
                <a:latin typeface="Arial" panose="020B0604020202020204" pitchFamily="34" charset="0"/>
                <a:ea typeface="Calibri" panose="020F0502020204030204" pitchFamily="34" charset="0"/>
                <a:cs typeface="Arial" panose="020B0604020202020204" pitchFamily="34" charset="0"/>
              </a:rPr>
              <a:t>Information and Advice - </a:t>
            </a:r>
            <a:r>
              <a:rPr lang="en-GB" altLang="en-US" sz="2000" dirty="0">
                <a:solidFill>
                  <a:srgbClr val="002F63"/>
                </a:solidFill>
                <a:latin typeface="Arial" panose="020B0604020202020204" pitchFamily="34" charset="0"/>
                <a:ea typeface="Calibri" panose="020F0502020204030204" pitchFamily="34" charset="0"/>
                <a:cs typeface="Arial" panose="020B0604020202020204" pitchFamily="34" charset="0"/>
              </a:rPr>
              <a:t>availability of information and alternative information formats </a:t>
            </a:r>
          </a:p>
          <a:p>
            <a:pPr>
              <a:lnSpc>
                <a:spcPct val="107000"/>
              </a:lnSpc>
              <a:spcAft>
                <a:spcPts val="800"/>
              </a:spcAft>
            </a:pPr>
            <a:r>
              <a:rPr lang="en-GB" altLang="en-US" sz="2000" b="1" i="1" dirty="0">
                <a:solidFill>
                  <a:srgbClr val="002F63"/>
                </a:solidFill>
                <a:latin typeface="Arial" panose="020B0604020202020204" pitchFamily="34" charset="0"/>
                <a:ea typeface="Calibri" panose="020F0502020204030204" pitchFamily="34" charset="0"/>
                <a:cs typeface="Arial" panose="020B0604020202020204" pitchFamily="34" charset="0"/>
              </a:rPr>
              <a:t>Transport</a:t>
            </a:r>
            <a:r>
              <a:rPr lang="en-GB" altLang="en-US" sz="2000" b="1" dirty="0">
                <a:solidFill>
                  <a:srgbClr val="002F63"/>
                </a:solidFill>
                <a:latin typeface="Arial" panose="020B0604020202020204" pitchFamily="34" charset="0"/>
                <a:ea typeface="Calibri" panose="020F0502020204030204" pitchFamily="34" charset="0"/>
                <a:cs typeface="Arial" panose="020B0604020202020204" pitchFamily="34" charset="0"/>
              </a:rPr>
              <a:t> - </a:t>
            </a:r>
            <a:r>
              <a:rPr lang="en-GB" altLang="en-US" sz="2000" dirty="0">
                <a:solidFill>
                  <a:srgbClr val="002F63"/>
                </a:solidFill>
                <a:latin typeface="Arial" panose="020B0604020202020204" pitchFamily="34" charset="0"/>
                <a:ea typeface="Calibri" panose="020F0502020204030204" pitchFamily="34" charset="0"/>
                <a:cs typeface="Arial" panose="020B0604020202020204" pitchFamily="34" charset="0"/>
              </a:rPr>
              <a:t>Accessibility of information and services especially those living in rural areas</a:t>
            </a:r>
          </a:p>
          <a:p>
            <a:pPr>
              <a:lnSpc>
                <a:spcPct val="107000"/>
              </a:lnSpc>
              <a:spcAft>
                <a:spcPts val="800"/>
              </a:spcAft>
            </a:pPr>
            <a:r>
              <a:rPr lang="en-GB" altLang="en-US" sz="2000" b="1" i="1" dirty="0">
                <a:solidFill>
                  <a:srgbClr val="002F63"/>
                </a:solidFill>
                <a:latin typeface="Arial" panose="020B0604020202020204" pitchFamily="34" charset="0"/>
                <a:ea typeface="Calibri" panose="020F0502020204030204" pitchFamily="34" charset="0"/>
                <a:cs typeface="Arial" panose="020B0604020202020204" pitchFamily="34" charset="0"/>
              </a:rPr>
              <a:t>Respect and Social Isolation - </a:t>
            </a:r>
            <a:r>
              <a:rPr lang="en-GB" altLang="en-US" sz="2000" dirty="0">
                <a:solidFill>
                  <a:srgbClr val="002F63"/>
                </a:solidFill>
                <a:latin typeface="Arial" panose="020B0604020202020204" pitchFamily="34" charset="0"/>
                <a:ea typeface="Calibri" panose="020F0502020204030204" pitchFamily="34" charset="0"/>
                <a:cs typeface="Arial" panose="020B0604020202020204" pitchFamily="34" charset="0"/>
              </a:rPr>
              <a:t>importance of viewing ageing in a positive light, and the effects of Covid-19 pandemic.</a:t>
            </a:r>
          </a:p>
          <a:p>
            <a:pPr>
              <a:lnSpc>
                <a:spcPct val="107000"/>
              </a:lnSpc>
              <a:spcAft>
                <a:spcPts val="800"/>
              </a:spcAft>
            </a:pPr>
            <a:r>
              <a:rPr lang="en-GB" altLang="en-US" sz="2000" b="1" i="1" dirty="0">
                <a:solidFill>
                  <a:srgbClr val="002F63"/>
                </a:solidFill>
                <a:latin typeface="Arial" panose="020B0604020202020204" pitchFamily="34" charset="0"/>
                <a:ea typeface="Calibri" panose="020F0502020204030204" pitchFamily="34" charset="0"/>
                <a:cs typeface="Arial" panose="020B0604020202020204" pitchFamily="34" charset="0"/>
              </a:rPr>
              <a:t>Social participation - </a:t>
            </a:r>
            <a:r>
              <a:rPr lang="en-GB" altLang="en-US" sz="2000" dirty="0">
                <a:solidFill>
                  <a:srgbClr val="002F63"/>
                </a:solidFill>
                <a:latin typeface="Arial" panose="020B0604020202020204" pitchFamily="34" charset="0"/>
                <a:ea typeface="Calibri" panose="020F0502020204030204" pitchFamily="34" charset="0"/>
                <a:cs typeface="Arial" panose="020B0604020202020204" pitchFamily="34" charset="0"/>
              </a:rPr>
              <a:t>role of co-production, intergenerational activity, volunteering and health literacy.</a:t>
            </a:r>
          </a:p>
          <a:p>
            <a:pPr>
              <a:lnSpc>
                <a:spcPct val="107000"/>
              </a:lnSpc>
              <a:spcAft>
                <a:spcPts val="800"/>
              </a:spcAft>
            </a:pPr>
            <a:r>
              <a:rPr lang="en-GB" altLang="en-US" sz="2000" b="1" i="1" dirty="0">
                <a:solidFill>
                  <a:srgbClr val="002F63"/>
                </a:solidFill>
                <a:latin typeface="Arial" panose="020B0604020202020204" pitchFamily="34" charset="0"/>
                <a:ea typeface="Calibri" panose="020F0502020204030204" pitchFamily="34" charset="0"/>
                <a:cs typeface="Arial" panose="020B0604020202020204" pitchFamily="34" charset="0"/>
              </a:rPr>
              <a:t>Housing and neighbourhoods - </a:t>
            </a:r>
            <a:r>
              <a:rPr lang="en-GB" altLang="en-US" sz="2000" dirty="0">
                <a:solidFill>
                  <a:srgbClr val="002F63"/>
                </a:solidFill>
                <a:latin typeface="Arial" panose="020B0604020202020204" pitchFamily="34" charset="0"/>
                <a:ea typeface="Calibri" panose="020F0502020204030204" pitchFamily="34" charset="0"/>
                <a:cs typeface="Arial" panose="020B0604020202020204" pitchFamily="34" charset="0"/>
              </a:rPr>
              <a:t>availability of suitable local housing close to family members, specific support for older tenants</a:t>
            </a:r>
          </a:p>
          <a:p>
            <a:pPr>
              <a:lnSpc>
                <a:spcPct val="107000"/>
              </a:lnSpc>
              <a:spcAft>
                <a:spcPts val="800"/>
              </a:spcAft>
            </a:pPr>
            <a:r>
              <a:rPr lang="en-GB" altLang="en-US" sz="2000" b="1" i="1" dirty="0">
                <a:solidFill>
                  <a:srgbClr val="002F63"/>
                </a:solidFill>
                <a:latin typeface="Arial" panose="020B0604020202020204" pitchFamily="34" charset="0"/>
                <a:ea typeface="Calibri" panose="020F0502020204030204" pitchFamily="34" charset="0"/>
                <a:cs typeface="Arial" panose="020B0604020202020204" pitchFamily="34" charset="0"/>
              </a:rPr>
              <a:t>Outdoor spaces and buildings -</a:t>
            </a:r>
            <a:r>
              <a:rPr lang="en-GB" altLang="en-US" sz="2000" dirty="0">
                <a:solidFill>
                  <a:srgbClr val="002F63"/>
                </a:solidFill>
                <a:latin typeface="Arial" panose="020B0604020202020204" pitchFamily="34" charset="0"/>
                <a:ea typeface="Calibri" panose="020F0502020204030204" pitchFamily="34" charset="0"/>
                <a:cs typeface="Arial" panose="020B0604020202020204" pitchFamily="34" charset="0"/>
              </a:rPr>
              <a:t> importance of making outdoor spaces and buildings ‘age-friendly, combatting anti-social behaviour, climate change effects on older people</a:t>
            </a:r>
          </a:p>
          <a:p>
            <a:pPr>
              <a:lnSpc>
                <a:spcPct val="107000"/>
              </a:lnSpc>
              <a:spcAft>
                <a:spcPts val="800"/>
              </a:spcAft>
            </a:pPr>
            <a:r>
              <a:rPr lang="en-GB" altLang="en-US" sz="2000" b="1" i="1" dirty="0">
                <a:solidFill>
                  <a:srgbClr val="002F63"/>
                </a:solidFill>
                <a:latin typeface="Arial" panose="020B0604020202020204" pitchFamily="34" charset="0"/>
                <a:ea typeface="Calibri" panose="020F0502020204030204" pitchFamily="34" charset="0"/>
                <a:cs typeface="Arial" panose="020B0604020202020204" pitchFamily="34" charset="0"/>
              </a:rPr>
              <a:t>Economic activity and civil engagement - </a:t>
            </a:r>
            <a:r>
              <a:rPr lang="en-GB" altLang="en-US" sz="2000" dirty="0">
                <a:solidFill>
                  <a:srgbClr val="002F63"/>
                </a:solidFill>
                <a:latin typeface="Arial" panose="020B0604020202020204" pitchFamily="34" charset="0"/>
                <a:ea typeface="Calibri" panose="020F0502020204030204" pitchFamily="34" charset="0"/>
                <a:cs typeface="Arial" panose="020B0604020202020204" pitchFamily="34" charset="0"/>
              </a:rPr>
              <a:t>effects of the rising costs of living and fuel poverty, age-friendly employment opportunities.</a:t>
            </a:r>
          </a:p>
          <a:p>
            <a:pPr>
              <a:lnSpc>
                <a:spcPct val="107000"/>
              </a:lnSpc>
              <a:spcAft>
                <a:spcPts val="800"/>
              </a:spcAft>
            </a:pPr>
            <a:r>
              <a:rPr lang="en-GB" altLang="en-US" sz="2000" b="1" i="1" dirty="0">
                <a:solidFill>
                  <a:srgbClr val="002F63"/>
                </a:solidFill>
                <a:latin typeface="Arial" panose="020B0604020202020204" pitchFamily="34" charset="0"/>
                <a:ea typeface="Calibri" panose="020F0502020204030204" pitchFamily="34" charset="0"/>
                <a:cs typeface="Arial" panose="020B0604020202020204" pitchFamily="34" charset="0"/>
              </a:rPr>
              <a:t>Health and wellbeing - </a:t>
            </a:r>
            <a:r>
              <a:rPr lang="en-GB" altLang="en-US" sz="2000" dirty="0">
                <a:solidFill>
                  <a:srgbClr val="002F63"/>
                </a:solidFill>
                <a:latin typeface="Arial" panose="020B0604020202020204" pitchFamily="34" charset="0"/>
                <a:ea typeface="Calibri" panose="020F0502020204030204" pitchFamily="34" charset="0"/>
                <a:cs typeface="Arial" panose="020B0604020202020204" pitchFamily="34" charset="0"/>
              </a:rPr>
              <a:t>helping people with long-term conditions to live their lives in better health and the need for services (e.g. sexual health, stop smoking and domestic violence) to meet the needs of people aged over 50.</a:t>
            </a:r>
          </a:p>
          <a:p>
            <a:pPr>
              <a:lnSpc>
                <a:spcPct val="107000"/>
              </a:lnSpc>
              <a:spcAft>
                <a:spcPts val="800"/>
              </a:spcAft>
            </a:pPr>
            <a:endParaRPr lang="en-GB" altLang="en-US" sz="2000" dirty="0">
              <a:solidFill>
                <a:srgbClr val="002F63"/>
              </a:solidFill>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endParaRPr lang="en-GB" altLang="en-US" sz="2000" dirty="0">
              <a:solidFill>
                <a:srgbClr val="002F63"/>
              </a:solidFill>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33305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CFB75-645E-7243-A8F8-691E638A71F4}"/>
              </a:ext>
            </a:extLst>
          </p:cNvPr>
          <p:cNvSpPr>
            <a:spLocks noGrp="1"/>
          </p:cNvSpPr>
          <p:nvPr>
            <p:ph type="title"/>
          </p:nvPr>
        </p:nvSpPr>
        <p:spPr/>
        <p:txBody>
          <a:bodyPr/>
          <a:lstStyle/>
          <a:p>
            <a:r>
              <a:rPr lang="en-US" dirty="0"/>
              <a:t> </a:t>
            </a:r>
          </a:p>
        </p:txBody>
      </p:sp>
      <p:sp>
        <p:nvSpPr>
          <p:cNvPr id="3" name="TextBox 2">
            <a:extLst>
              <a:ext uri="{FF2B5EF4-FFF2-40B4-BE49-F238E27FC236}">
                <a16:creationId xmlns:a16="http://schemas.microsoft.com/office/drawing/2014/main" id="{B5BCC3EF-2AF4-A4B9-6C19-EF4133EA6945}"/>
              </a:ext>
            </a:extLst>
          </p:cNvPr>
          <p:cNvSpPr txBox="1"/>
          <p:nvPr/>
        </p:nvSpPr>
        <p:spPr>
          <a:xfrm>
            <a:off x="318780" y="196909"/>
            <a:ext cx="10737909" cy="738664"/>
          </a:xfrm>
          <a:prstGeom prst="rect">
            <a:avLst/>
          </a:prstGeom>
          <a:noFill/>
        </p:spPr>
        <p:txBody>
          <a:bodyPr wrap="square" rtlCol="0">
            <a:spAutoFit/>
          </a:bodyPr>
          <a:lstStyle/>
          <a:p>
            <a:r>
              <a:rPr lang="en-GB" sz="2400" b="1" dirty="0">
                <a:solidFill>
                  <a:srgbClr val="002F63"/>
                </a:solidFill>
              </a:rPr>
              <a:t>Progress to date</a:t>
            </a:r>
            <a:endParaRPr lang="en-GB" sz="2400" dirty="0">
              <a:solidFill>
                <a:srgbClr val="002F63"/>
              </a:solidFill>
            </a:endParaRPr>
          </a:p>
          <a:p>
            <a:endParaRPr lang="en-GB" dirty="0">
              <a:solidFill>
                <a:srgbClr val="002F63"/>
              </a:solidFill>
            </a:endParaRPr>
          </a:p>
        </p:txBody>
      </p:sp>
      <p:sp>
        <p:nvSpPr>
          <p:cNvPr id="5" name="Rectangle 4">
            <a:extLst>
              <a:ext uri="{FF2B5EF4-FFF2-40B4-BE49-F238E27FC236}">
                <a16:creationId xmlns:a16="http://schemas.microsoft.com/office/drawing/2014/main" id="{78ACB642-8578-A9C3-1FD9-66E3808F4BF0}"/>
              </a:ext>
            </a:extLst>
          </p:cNvPr>
          <p:cNvSpPr>
            <a:spLocks noGrp="1" noChangeArrowheads="1"/>
          </p:cNvSpPr>
          <p:nvPr>
            <p:ph idx="1"/>
          </p:nvPr>
        </p:nvSpPr>
        <p:spPr>
          <a:xfrm>
            <a:off x="425741" y="931579"/>
            <a:ext cx="11427903" cy="5280669"/>
          </a:xfrm>
        </p:spPr>
        <p:txBody>
          <a:bodyPr>
            <a:normAutofit/>
          </a:bodyPr>
          <a:lstStyle/>
          <a:p>
            <a:pPr algn="ctr" eaLnBrk="1" hangingPunct="1">
              <a:buFontTx/>
              <a:buNone/>
            </a:pPr>
            <a:r>
              <a:rPr lang="en-GB" altLang="en-US" sz="1800" b="1" i="1" dirty="0">
                <a:solidFill>
                  <a:srgbClr val="002F63"/>
                </a:solidFill>
                <a:latin typeface="Arial" panose="020B0604020202020204" pitchFamily="34" charset="0"/>
                <a:cs typeface="Times New Roman" panose="02020603050405020304" pitchFamily="18" charset="0"/>
              </a:rPr>
              <a:t>The findings of the HNA led to a range of recommendations which have been shared with partners across the system. Work progressing to embed recommendations; </a:t>
            </a:r>
            <a:br>
              <a:rPr lang="en-GB" altLang="en-US" sz="3300" b="1" i="1" dirty="0">
                <a:solidFill>
                  <a:srgbClr val="002F63"/>
                </a:solidFill>
                <a:latin typeface="Arial" panose="020B0604020202020204" pitchFamily="34" charset="0"/>
                <a:cs typeface="Times New Roman" panose="02020603050405020304" pitchFamily="18" charset="0"/>
              </a:rPr>
            </a:br>
            <a:endParaRPr lang="en-GB" altLang="en-US" sz="3300" b="1" i="1" dirty="0">
              <a:solidFill>
                <a:srgbClr val="002F63"/>
              </a:solidFill>
              <a:latin typeface="Arial" panose="020B0604020202020204" pitchFamily="34" charset="0"/>
              <a:cs typeface="Times New Roman" panose="02020603050405020304" pitchFamily="18" charset="0"/>
            </a:endParaRPr>
          </a:p>
          <a:p>
            <a:pPr>
              <a:lnSpc>
                <a:spcPct val="107000"/>
              </a:lnSpc>
              <a:spcAft>
                <a:spcPts val="800"/>
              </a:spcAft>
            </a:pPr>
            <a:r>
              <a:rPr lang="en-GB" altLang="en-US" sz="1800" dirty="0">
                <a:solidFill>
                  <a:srgbClr val="002F63"/>
                </a:solidFill>
                <a:latin typeface="Arial" panose="020B0604020202020204" pitchFamily="34" charset="0"/>
                <a:ea typeface="Calibri" panose="020F0502020204030204" pitchFamily="34" charset="0"/>
                <a:cs typeface="Arial" panose="020B0604020202020204" pitchFamily="34" charset="0"/>
              </a:rPr>
              <a:t>Findings have been shared with partners across the system </a:t>
            </a:r>
          </a:p>
          <a:p>
            <a:pPr>
              <a:lnSpc>
                <a:spcPct val="107000"/>
              </a:lnSpc>
              <a:spcAft>
                <a:spcPts val="800"/>
              </a:spcAft>
            </a:pPr>
            <a:r>
              <a:rPr lang="en-GB" altLang="en-US" sz="1800" dirty="0">
                <a:solidFill>
                  <a:srgbClr val="002F63"/>
                </a:solidFill>
                <a:latin typeface="Arial" panose="020B0604020202020204" pitchFamily="34" charset="0"/>
                <a:ea typeface="Calibri" panose="020F0502020204030204" pitchFamily="34" charset="0"/>
                <a:cs typeface="Arial" panose="020B0604020202020204" pitchFamily="34" charset="0"/>
              </a:rPr>
              <a:t>Recommendations have been embedded within the Ageing Well Partnership Plan </a:t>
            </a:r>
          </a:p>
          <a:p>
            <a:pPr>
              <a:lnSpc>
                <a:spcPct val="107000"/>
              </a:lnSpc>
              <a:spcAft>
                <a:spcPts val="800"/>
              </a:spcAft>
            </a:pPr>
            <a:r>
              <a:rPr lang="en-GB" altLang="en-US" sz="1800" dirty="0">
                <a:solidFill>
                  <a:srgbClr val="002F63"/>
                </a:solidFill>
                <a:latin typeface="Arial" panose="020B0604020202020204" pitchFamily="34" charset="0"/>
                <a:ea typeface="Calibri" panose="020F0502020204030204" pitchFamily="34" charset="0"/>
                <a:cs typeface="Arial" panose="020B0604020202020204" pitchFamily="34" charset="0"/>
              </a:rPr>
              <a:t>Public health guidance in development on key areas identified within the HNA to consider age as a protected characteristic on any equality impact assessment / new area of work (Age UK ambassadors have provided feedback on this). This will be shared with partners when finalised </a:t>
            </a:r>
          </a:p>
          <a:p>
            <a:pPr>
              <a:lnSpc>
                <a:spcPct val="107000"/>
              </a:lnSpc>
              <a:spcAft>
                <a:spcPts val="800"/>
              </a:spcAft>
            </a:pPr>
            <a:r>
              <a:rPr lang="en-GB" altLang="en-US" sz="1800" dirty="0">
                <a:solidFill>
                  <a:srgbClr val="002F63"/>
                </a:solidFill>
                <a:latin typeface="Arial" panose="020B0604020202020204" pitchFamily="34" charset="0"/>
                <a:ea typeface="Calibri" panose="020F0502020204030204" pitchFamily="34" charset="0"/>
                <a:cs typeface="Arial" panose="020B0604020202020204" pitchFamily="34" charset="0"/>
              </a:rPr>
              <a:t>Ageism campaign in development to encourage partners to challenge ageism in everyday conversation across the county – due end of May 2024 </a:t>
            </a:r>
          </a:p>
          <a:p>
            <a:pPr>
              <a:lnSpc>
                <a:spcPct val="107000"/>
              </a:lnSpc>
              <a:spcAft>
                <a:spcPts val="800"/>
              </a:spcAft>
            </a:pPr>
            <a:r>
              <a:rPr lang="en-GB" altLang="en-US" sz="1800" dirty="0">
                <a:solidFill>
                  <a:srgbClr val="002F63"/>
                </a:solidFill>
                <a:latin typeface="Arial" panose="020B0604020202020204" pitchFamily="34" charset="0"/>
                <a:ea typeface="Calibri" panose="020F0502020204030204" pitchFamily="34" charset="0"/>
                <a:cs typeface="Arial" panose="020B0604020202020204" pitchFamily="34" charset="0"/>
              </a:rPr>
              <a:t>Discussions taking place to progress towards Age Friendly Communities accreditation </a:t>
            </a:r>
          </a:p>
          <a:p>
            <a:pPr marL="0" indent="0">
              <a:lnSpc>
                <a:spcPct val="107000"/>
              </a:lnSpc>
              <a:spcAft>
                <a:spcPts val="800"/>
              </a:spcAft>
              <a:buNone/>
            </a:pPr>
            <a:endParaRPr lang="en-GB" altLang="en-US" sz="2000" dirty="0">
              <a:solidFill>
                <a:srgbClr val="002F63"/>
              </a:solidFill>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endParaRPr lang="en-GB" altLang="en-US" sz="2000" dirty="0">
              <a:solidFill>
                <a:srgbClr val="002F63"/>
              </a:solidFill>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endParaRPr lang="en-GB" altLang="en-US" sz="2000" dirty="0">
              <a:solidFill>
                <a:srgbClr val="002F63"/>
              </a:solidFill>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endParaRPr lang="en-GB" altLang="en-US" sz="2000" dirty="0">
              <a:solidFill>
                <a:srgbClr val="002F63"/>
              </a:solidFill>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endParaRPr lang="en-GB" altLang="en-US" sz="2000" dirty="0">
              <a:solidFill>
                <a:srgbClr val="002F63"/>
              </a:solidFill>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endParaRPr lang="en-GB" altLang="en-US" sz="2000" dirty="0">
              <a:solidFill>
                <a:srgbClr val="002F63"/>
              </a:solidFill>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endParaRPr lang="en-GB" altLang="en-US" sz="2000" dirty="0">
              <a:solidFill>
                <a:srgbClr val="002F63"/>
              </a:solidFill>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47800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5A9D284-DFB8-89B6-EE2A-C01DE37C50A7}"/>
              </a:ext>
            </a:extLst>
          </p:cNvPr>
          <p:cNvPicPr>
            <a:picLocks noChangeAspect="1"/>
          </p:cNvPicPr>
          <p:nvPr/>
        </p:nvPicPr>
        <p:blipFill rotWithShape="1">
          <a:blip r:embed="rId3">
            <a:extLst>
              <a:ext uri="{28A0092B-C50C-407E-A947-70E740481C1C}">
                <a14:useLocalDpi xmlns:a14="http://schemas.microsoft.com/office/drawing/2010/main" val="0"/>
              </a:ext>
            </a:extLst>
          </a:blip>
          <a:srcRect r="-335" b="9390"/>
          <a:stretch/>
        </p:blipFill>
        <p:spPr>
          <a:xfrm>
            <a:off x="168250" y="933862"/>
            <a:ext cx="4810781" cy="3929211"/>
          </a:xfrm>
          <a:prstGeom prst="rect">
            <a:avLst/>
          </a:prstGeom>
        </p:spPr>
      </p:pic>
      <p:sp>
        <p:nvSpPr>
          <p:cNvPr id="6" name="Rectangle: Rounded Corners 5">
            <a:extLst>
              <a:ext uri="{FF2B5EF4-FFF2-40B4-BE49-F238E27FC236}">
                <a16:creationId xmlns:a16="http://schemas.microsoft.com/office/drawing/2014/main" id="{B6E82761-8830-3901-A695-D49EA56A06B6}"/>
              </a:ext>
            </a:extLst>
          </p:cNvPr>
          <p:cNvSpPr/>
          <p:nvPr/>
        </p:nvSpPr>
        <p:spPr>
          <a:xfrm>
            <a:off x="5388142" y="1130150"/>
            <a:ext cx="5860967" cy="425637"/>
          </a:xfrm>
          <a:prstGeom prst="roundRect">
            <a:avLst/>
          </a:prstGeom>
          <a:solidFill>
            <a:schemeClr val="accent1">
              <a:lumMod val="60000"/>
              <a:lumOff val="40000"/>
            </a:schemeClr>
          </a:solidFill>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Making Smoking History</a:t>
            </a:r>
          </a:p>
        </p:txBody>
      </p:sp>
      <p:sp>
        <p:nvSpPr>
          <p:cNvPr id="7" name="Rectangle: Rounded Corners 6">
            <a:extLst>
              <a:ext uri="{FF2B5EF4-FFF2-40B4-BE49-F238E27FC236}">
                <a16:creationId xmlns:a16="http://schemas.microsoft.com/office/drawing/2014/main" id="{CFCD18DB-506D-B8D6-61C3-348F05F05679}"/>
              </a:ext>
            </a:extLst>
          </p:cNvPr>
          <p:cNvSpPr/>
          <p:nvPr/>
        </p:nvSpPr>
        <p:spPr>
          <a:xfrm>
            <a:off x="5388141" y="1627195"/>
            <a:ext cx="5860967" cy="425638"/>
          </a:xfrm>
          <a:prstGeom prst="roundRect">
            <a:avLst>
              <a:gd name="adj" fmla="val 27957"/>
            </a:avLst>
          </a:prstGeom>
          <a:solidFill>
            <a:schemeClr val="accent1">
              <a:lumMod val="60000"/>
              <a:lumOff val="40000"/>
            </a:schemeClr>
          </a:solidFill>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Enabling Healthy Weight for All</a:t>
            </a:r>
          </a:p>
        </p:txBody>
      </p:sp>
      <p:sp>
        <p:nvSpPr>
          <p:cNvPr id="9" name="Rectangle: Rounded Corners 8">
            <a:extLst>
              <a:ext uri="{FF2B5EF4-FFF2-40B4-BE49-F238E27FC236}">
                <a16:creationId xmlns:a16="http://schemas.microsoft.com/office/drawing/2014/main" id="{CCDE201C-4A3B-6E0C-4638-13C73C85D4F1}"/>
              </a:ext>
            </a:extLst>
          </p:cNvPr>
          <p:cNvSpPr/>
          <p:nvPr/>
        </p:nvSpPr>
        <p:spPr>
          <a:xfrm>
            <a:off x="5388140" y="2667399"/>
            <a:ext cx="5860967" cy="425637"/>
          </a:xfrm>
          <a:prstGeom prst="roundRect">
            <a:avLst>
              <a:gd name="adj" fmla="val 27957"/>
            </a:avLst>
          </a:prstGeom>
          <a:solidFill>
            <a:schemeClr val="accent1">
              <a:lumMod val="60000"/>
              <a:lumOff val="40000"/>
            </a:schemeClr>
          </a:solidFill>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Reducing Alcohol Harms </a:t>
            </a:r>
          </a:p>
        </p:txBody>
      </p:sp>
      <p:sp>
        <p:nvSpPr>
          <p:cNvPr id="11" name="Rectangle: Rounded Corners 10">
            <a:extLst>
              <a:ext uri="{FF2B5EF4-FFF2-40B4-BE49-F238E27FC236}">
                <a16:creationId xmlns:a16="http://schemas.microsoft.com/office/drawing/2014/main" id="{16E8C076-B3C9-CC8D-7097-B273EC64E887}"/>
              </a:ext>
            </a:extLst>
          </p:cNvPr>
          <p:cNvSpPr/>
          <p:nvPr/>
        </p:nvSpPr>
        <p:spPr>
          <a:xfrm>
            <a:off x="5388139" y="3533280"/>
            <a:ext cx="2684707" cy="425638"/>
          </a:xfrm>
          <a:prstGeom prst="roundRect">
            <a:avLst>
              <a:gd name="adj" fmla="val 26344"/>
            </a:avLst>
          </a:prstGeom>
          <a:solidFill>
            <a:schemeClr val="accent2"/>
          </a:solidFill>
          <a:ln>
            <a:solidFill>
              <a:schemeClr val="accent2"/>
            </a:solidFill>
          </a:ln>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Education and skills</a:t>
            </a:r>
          </a:p>
        </p:txBody>
      </p:sp>
      <p:pic>
        <p:nvPicPr>
          <p:cNvPr id="1026" name="Picture 2">
            <a:extLst>
              <a:ext uri="{FF2B5EF4-FFF2-40B4-BE49-F238E27FC236}">
                <a16:creationId xmlns:a16="http://schemas.microsoft.com/office/drawing/2014/main" id="{F048189C-94D5-C42D-8A8C-1F47FD772A0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154641"/>
            <a:ext cx="12192000" cy="703359"/>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A0B60164-67F2-EB8D-6A07-A3151987C21A}"/>
              </a:ext>
            </a:extLst>
          </p:cNvPr>
          <p:cNvSpPr txBox="1"/>
          <p:nvPr/>
        </p:nvSpPr>
        <p:spPr>
          <a:xfrm rot="5400000">
            <a:off x="7954585" y="-1935822"/>
            <a:ext cx="461665" cy="5578494"/>
          </a:xfrm>
          <a:prstGeom prst="rect">
            <a:avLst/>
          </a:prstGeom>
          <a:noFill/>
          <a:ln>
            <a:noFill/>
          </a:ln>
        </p:spPr>
        <p:txBody>
          <a:bodyPr vert="vert270"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Joint Local Health and Wellbeing Strategy Priorities </a:t>
            </a:r>
          </a:p>
        </p:txBody>
      </p:sp>
      <p:sp>
        <p:nvSpPr>
          <p:cNvPr id="15" name="TextBox 14">
            <a:extLst>
              <a:ext uri="{FF2B5EF4-FFF2-40B4-BE49-F238E27FC236}">
                <a16:creationId xmlns:a16="http://schemas.microsoft.com/office/drawing/2014/main" id="{37220487-157B-BF51-FB25-A5A34C4ADFC3}"/>
              </a:ext>
            </a:extLst>
          </p:cNvPr>
          <p:cNvSpPr txBox="1"/>
          <p:nvPr/>
        </p:nvSpPr>
        <p:spPr>
          <a:xfrm rot="5400000">
            <a:off x="7954585" y="534622"/>
            <a:ext cx="461665" cy="5578494"/>
          </a:xfrm>
          <a:prstGeom prst="rect">
            <a:avLst/>
          </a:prstGeom>
          <a:noFill/>
          <a:ln>
            <a:noFill/>
          </a:ln>
        </p:spPr>
        <p:txBody>
          <a:bodyPr vert="vert270"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Wider Determinants of Health</a:t>
            </a:r>
          </a:p>
        </p:txBody>
      </p:sp>
      <p:sp>
        <p:nvSpPr>
          <p:cNvPr id="2" name="Rectangle: Rounded Corners 1">
            <a:extLst>
              <a:ext uri="{FF2B5EF4-FFF2-40B4-BE49-F238E27FC236}">
                <a16:creationId xmlns:a16="http://schemas.microsoft.com/office/drawing/2014/main" id="{E5D99464-712A-5C6D-FCA9-553E8037626F}"/>
              </a:ext>
            </a:extLst>
          </p:cNvPr>
          <p:cNvSpPr/>
          <p:nvPr/>
        </p:nvSpPr>
        <p:spPr>
          <a:xfrm>
            <a:off x="5388139" y="4041524"/>
            <a:ext cx="2684708" cy="425638"/>
          </a:xfrm>
          <a:prstGeom prst="roundRect">
            <a:avLst>
              <a:gd name="adj" fmla="val 26344"/>
            </a:avLst>
          </a:prstGeom>
          <a:solidFill>
            <a:schemeClr val="accent2"/>
          </a:solidFill>
          <a:ln>
            <a:solidFill>
              <a:schemeClr val="accent2"/>
            </a:solidFill>
          </a:ln>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Transport</a:t>
            </a:r>
          </a:p>
        </p:txBody>
      </p:sp>
      <p:sp>
        <p:nvSpPr>
          <p:cNvPr id="5" name="Rectangle: Rounded Corners 4">
            <a:extLst>
              <a:ext uri="{FF2B5EF4-FFF2-40B4-BE49-F238E27FC236}">
                <a16:creationId xmlns:a16="http://schemas.microsoft.com/office/drawing/2014/main" id="{5A82B7B4-0E75-3E80-CB91-EB97453AE183}"/>
              </a:ext>
            </a:extLst>
          </p:cNvPr>
          <p:cNvSpPr/>
          <p:nvPr/>
        </p:nvSpPr>
        <p:spPr>
          <a:xfrm>
            <a:off x="5388138" y="4560729"/>
            <a:ext cx="2684708" cy="425638"/>
          </a:xfrm>
          <a:prstGeom prst="roundRect">
            <a:avLst>
              <a:gd name="adj" fmla="val 26344"/>
            </a:avLst>
          </a:prstGeom>
          <a:solidFill>
            <a:schemeClr val="accent2"/>
          </a:solidFill>
          <a:ln>
            <a:solidFill>
              <a:schemeClr val="accent2"/>
            </a:solidFill>
          </a:ln>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Environment</a:t>
            </a:r>
          </a:p>
        </p:txBody>
      </p:sp>
      <p:sp>
        <p:nvSpPr>
          <p:cNvPr id="10" name="Rectangle: Rounded Corners 9">
            <a:extLst>
              <a:ext uri="{FF2B5EF4-FFF2-40B4-BE49-F238E27FC236}">
                <a16:creationId xmlns:a16="http://schemas.microsoft.com/office/drawing/2014/main" id="{6923C59E-7394-7C03-B4F1-0BAB57B205F0}"/>
              </a:ext>
            </a:extLst>
          </p:cNvPr>
          <p:cNvSpPr/>
          <p:nvPr/>
        </p:nvSpPr>
        <p:spPr>
          <a:xfrm>
            <a:off x="5388136" y="5057775"/>
            <a:ext cx="2684709" cy="425638"/>
          </a:xfrm>
          <a:prstGeom prst="roundRect">
            <a:avLst>
              <a:gd name="adj" fmla="val 26344"/>
            </a:avLst>
          </a:prstGeom>
          <a:solidFill>
            <a:schemeClr val="accent2"/>
          </a:solidFill>
          <a:ln>
            <a:solidFill>
              <a:schemeClr val="accent2"/>
            </a:solidFill>
          </a:ln>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Housing</a:t>
            </a:r>
          </a:p>
        </p:txBody>
      </p:sp>
      <p:sp>
        <p:nvSpPr>
          <p:cNvPr id="12" name="Rectangle: Rounded Corners 11">
            <a:extLst>
              <a:ext uri="{FF2B5EF4-FFF2-40B4-BE49-F238E27FC236}">
                <a16:creationId xmlns:a16="http://schemas.microsoft.com/office/drawing/2014/main" id="{CF8BC9AB-3935-FA54-0DCC-8EEBA09B70DF}"/>
              </a:ext>
            </a:extLst>
          </p:cNvPr>
          <p:cNvSpPr/>
          <p:nvPr/>
        </p:nvSpPr>
        <p:spPr>
          <a:xfrm>
            <a:off x="8489985" y="3540902"/>
            <a:ext cx="2684707" cy="425638"/>
          </a:xfrm>
          <a:prstGeom prst="roundRect">
            <a:avLst>
              <a:gd name="adj" fmla="val 26344"/>
            </a:avLst>
          </a:prstGeom>
          <a:solidFill>
            <a:schemeClr val="accent2"/>
          </a:solidFill>
          <a:ln>
            <a:solidFill>
              <a:schemeClr val="accent2"/>
            </a:solidFill>
          </a:ln>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Planning</a:t>
            </a:r>
          </a:p>
        </p:txBody>
      </p:sp>
      <p:sp>
        <p:nvSpPr>
          <p:cNvPr id="13" name="Rectangle: Rounded Corners 12">
            <a:extLst>
              <a:ext uri="{FF2B5EF4-FFF2-40B4-BE49-F238E27FC236}">
                <a16:creationId xmlns:a16="http://schemas.microsoft.com/office/drawing/2014/main" id="{A9C205B5-F73E-CCAD-3B14-013085900DD0}"/>
              </a:ext>
            </a:extLst>
          </p:cNvPr>
          <p:cNvSpPr/>
          <p:nvPr/>
        </p:nvSpPr>
        <p:spPr>
          <a:xfrm>
            <a:off x="8489985" y="4064679"/>
            <a:ext cx="2692741" cy="425638"/>
          </a:xfrm>
          <a:prstGeom prst="roundRect">
            <a:avLst>
              <a:gd name="adj" fmla="val 26344"/>
            </a:avLst>
          </a:prstGeom>
          <a:solidFill>
            <a:schemeClr val="accent2"/>
          </a:solidFill>
          <a:ln>
            <a:solidFill>
              <a:schemeClr val="accent2"/>
            </a:solidFill>
          </a:ln>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Economy</a:t>
            </a:r>
          </a:p>
        </p:txBody>
      </p:sp>
      <p:sp>
        <p:nvSpPr>
          <p:cNvPr id="14" name="Rectangle: Rounded Corners 13">
            <a:extLst>
              <a:ext uri="{FF2B5EF4-FFF2-40B4-BE49-F238E27FC236}">
                <a16:creationId xmlns:a16="http://schemas.microsoft.com/office/drawing/2014/main" id="{E1E24C7E-1FBF-FAF1-0DAF-78FA03E8B3AF}"/>
              </a:ext>
            </a:extLst>
          </p:cNvPr>
          <p:cNvSpPr/>
          <p:nvPr/>
        </p:nvSpPr>
        <p:spPr>
          <a:xfrm>
            <a:off x="8481953" y="4614107"/>
            <a:ext cx="2650515" cy="425638"/>
          </a:xfrm>
          <a:prstGeom prst="roundRect">
            <a:avLst>
              <a:gd name="adj" fmla="val 26344"/>
            </a:avLst>
          </a:prstGeom>
          <a:solidFill>
            <a:schemeClr val="accent2"/>
          </a:solidFill>
          <a:ln>
            <a:solidFill>
              <a:schemeClr val="accent2"/>
            </a:solidFill>
          </a:ln>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Poverty</a:t>
            </a:r>
          </a:p>
        </p:txBody>
      </p:sp>
      <p:sp>
        <p:nvSpPr>
          <p:cNvPr id="16" name="Rectangle: Rounded Corners 15">
            <a:extLst>
              <a:ext uri="{FF2B5EF4-FFF2-40B4-BE49-F238E27FC236}">
                <a16:creationId xmlns:a16="http://schemas.microsoft.com/office/drawing/2014/main" id="{7AFC120E-A1E7-0B66-E6A5-4339A94196AC}"/>
              </a:ext>
            </a:extLst>
          </p:cNvPr>
          <p:cNvSpPr/>
          <p:nvPr/>
        </p:nvSpPr>
        <p:spPr>
          <a:xfrm>
            <a:off x="8481951" y="5124084"/>
            <a:ext cx="2692741" cy="425638"/>
          </a:xfrm>
          <a:prstGeom prst="roundRect">
            <a:avLst>
              <a:gd name="adj" fmla="val 26344"/>
            </a:avLst>
          </a:prstGeom>
          <a:solidFill>
            <a:schemeClr val="accent2"/>
          </a:solidFill>
          <a:ln>
            <a:solidFill>
              <a:schemeClr val="accent2"/>
            </a:solidFill>
          </a:ln>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Culture</a:t>
            </a:r>
          </a:p>
        </p:txBody>
      </p:sp>
      <p:sp>
        <p:nvSpPr>
          <p:cNvPr id="17" name="Rectangle: Rounded Corners 16">
            <a:extLst>
              <a:ext uri="{FF2B5EF4-FFF2-40B4-BE49-F238E27FC236}">
                <a16:creationId xmlns:a16="http://schemas.microsoft.com/office/drawing/2014/main" id="{0EB999CB-A4E5-7EBC-97F9-2E4AD770809E}"/>
              </a:ext>
            </a:extLst>
          </p:cNvPr>
          <p:cNvSpPr/>
          <p:nvPr/>
        </p:nvSpPr>
        <p:spPr>
          <a:xfrm>
            <a:off x="5388136" y="2152280"/>
            <a:ext cx="5860967" cy="425638"/>
          </a:xfrm>
          <a:prstGeom prst="roundRect">
            <a:avLst>
              <a:gd name="adj" fmla="val 27957"/>
            </a:avLst>
          </a:prstGeom>
          <a:solidFill>
            <a:schemeClr val="accent1">
              <a:lumMod val="60000"/>
              <a:lumOff val="40000"/>
            </a:schemeClr>
          </a:solidFill>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Improving Mental Health, Resilience and Wellbeing</a:t>
            </a:r>
          </a:p>
        </p:txBody>
      </p:sp>
      <p:sp>
        <p:nvSpPr>
          <p:cNvPr id="19" name="TextBox 18">
            <a:extLst>
              <a:ext uri="{FF2B5EF4-FFF2-40B4-BE49-F238E27FC236}">
                <a16:creationId xmlns:a16="http://schemas.microsoft.com/office/drawing/2014/main" id="{D5D6FAB7-60B5-E9F4-3BCE-421FA88DF077}"/>
              </a:ext>
            </a:extLst>
          </p:cNvPr>
          <p:cNvSpPr txBox="1"/>
          <p:nvPr/>
        </p:nvSpPr>
        <p:spPr>
          <a:xfrm>
            <a:off x="330926" y="164914"/>
            <a:ext cx="8952412"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Joint Local Health and Wellbeing Strategy</a:t>
            </a:r>
          </a:p>
        </p:txBody>
      </p:sp>
    </p:spTree>
    <p:extLst>
      <p:ext uri="{BB962C8B-B14F-4D97-AF65-F5344CB8AC3E}">
        <p14:creationId xmlns:p14="http://schemas.microsoft.com/office/powerpoint/2010/main" val="579580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C12E202-EB28-4A60-A8B2-72BA1D512008}"/>
              </a:ext>
            </a:extLst>
          </p:cNvPr>
          <p:cNvSpPr>
            <a:spLocks noGrp="1"/>
          </p:cNvSpPr>
          <p:nvPr>
            <p:ph type="title"/>
          </p:nvPr>
        </p:nvSpPr>
        <p:spPr>
          <a:xfrm>
            <a:off x="1605281" y="354331"/>
            <a:ext cx="8976783" cy="1325563"/>
          </a:xfrm>
        </p:spPr>
        <p:txBody>
          <a:bodyPr/>
          <a:lstStyle/>
          <a:p>
            <a:pPr algn="ctr"/>
            <a:r>
              <a:rPr lang="en-GB" b="1" dirty="0">
                <a:solidFill>
                  <a:srgbClr val="A765B8"/>
                </a:solidFill>
              </a:rPr>
              <a:t>Vision</a:t>
            </a:r>
          </a:p>
        </p:txBody>
      </p:sp>
      <p:sp>
        <p:nvSpPr>
          <p:cNvPr id="7" name="Content Placeholder 6">
            <a:extLst>
              <a:ext uri="{FF2B5EF4-FFF2-40B4-BE49-F238E27FC236}">
                <a16:creationId xmlns:a16="http://schemas.microsoft.com/office/drawing/2014/main" id="{7C3148E9-E7C0-46C8-B9CD-FF115948F290}"/>
              </a:ext>
            </a:extLst>
          </p:cNvPr>
          <p:cNvSpPr>
            <a:spLocks noGrp="1"/>
          </p:cNvSpPr>
          <p:nvPr>
            <p:ph idx="1"/>
          </p:nvPr>
        </p:nvSpPr>
        <p:spPr>
          <a:xfrm>
            <a:off x="1605281" y="1471955"/>
            <a:ext cx="8981439" cy="2785085"/>
          </a:xfrm>
        </p:spPr>
        <p:txBody>
          <a:bodyPr>
            <a:normAutofit/>
          </a:bodyPr>
          <a:lstStyle/>
          <a:p>
            <a:pPr marL="0" indent="0" algn="ctr">
              <a:buNone/>
            </a:pPr>
            <a:r>
              <a:rPr lang="en-GB" dirty="0">
                <a:solidFill>
                  <a:srgbClr val="373B47"/>
                </a:solidFill>
              </a:rPr>
              <a:t>County Durham Together is about working with communities, especially those most in need, making sure they are at the heart of decision making, building on their existing skills, knowledge, experience and resources to support everyone to thrive and to live happy, healthy and connected lives. </a:t>
            </a:r>
          </a:p>
          <a:p>
            <a:endParaRPr lang="en-GB" dirty="0">
              <a:solidFill>
                <a:srgbClr val="373B47"/>
              </a:solidFill>
            </a:endParaRPr>
          </a:p>
        </p:txBody>
      </p:sp>
      <p:sp>
        <p:nvSpPr>
          <p:cNvPr id="6" name="Oval 5">
            <a:extLst>
              <a:ext uri="{FF2B5EF4-FFF2-40B4-BE49-F238E27FC236}">
                <a16:creationId xmlns:a16="http://schemas.microsoft.com/office/drawing/2014/main" id="{A1D5D74D-49B2-188A-E150-099030D05CB0}"/>
              </a:ext>
            </a:extLst>
          </p:cNvPr>
          <p:cNvSpPr/>
          <p:nvPr/>
        </p:nvSpPr>
        <p:spPr>
          <a:xfrm>
            <a:off x="6122182" y="4373880"/>
            <a:ext cx="1647265" cy="1600200"/>
          </a:xfrm>
          <a:prstGeom prst="ellipse">
            <a:avLst/>
          </a:prstGeom>
          <a:blipFill>
            <a:blip r:embed="rId3"/>
            <a:stretch>
              <a:fillRect/>
            </a:stretch>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09585"/>
            <a:endParaRPr lang="en-GB" sz="2400">
              <a:solidFill>
                <a:prstClr val="white"/>
              </a:solidFill>
              <a:latin typeface="Calibri" panose="020F0502020204030204"/>
            </a:endParaRPr>
          </a:p>
        </p:txBody>
      </p:sp>
      <p:sp>
        <p:nvSpPr>
          <p:cNvPr id="9" name="Oval 8">
            <a:extLst>
              <a:ext uri="{FF2B5EF4-FFF2-40B4-BE49-F238E27FC236}">
                <a16:creationId xmlns:a16="http://schemas.microsoft.com/office/drawing/2014/main" id="{38FA76B3-FB07-803C-4401-67E5CAA4A8E2}"/>
              </a:ext>
            </a:extLst>
          </p:cNvPr>
          <p:cNvSpPr/>
          <p:nvPr/>
        </p:nvSpPr>
        <p:spPr>
          <a:xfrm>
            <a:off x="3346896" y="4373880"/>
            <a:ext cx="1647265" cy="1600200"/>
          </a:xfrm>
          <a:prstGeom prst="ellipse">
            <a:avLst/>
          </a:prstGeom>
          <a:blipFill>
            <a:blip r:embed="rId4"/>
            <a:stretch>
              <a:fillRect/>
            </a:stretch>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09585"/>
            <a:endParaRPr lang="en-GB" sz="2400">
              <a:solidFill>
                <a:prstClr val="white"/>
              </a:solidFill>
              <a:latin typeface="Calibri" panose="020F0502020204030204"/>
            </a:endParaRPr>
          </a:p>
        </p:txBody>
      </p:sp>
      <p:sp>
        <p:nvSpPr>
          <p:cNvPr id="10" name="Oval 9">
            <a:extLst>
              <a:ext uri="{FF2B5EF4-FFF2-40B4-BE49-F238E27FC236}">
                <a16:creationId xmlns:a16="http://schemas.microsoft.com/office/drawing/2014/main" id="{8216BE7F-5813-F3A3-2E8E-F39AADF436D3}"/>
              </a:ext>
            </a:extLst>
          </p:cNvPr>
          <p:cNvSpPr/>
          <p:nvPr/>
        </p:nvSpPr>
        <p:spPr>
          <a:xfrm>
            <a:off x="796214" y="4373880"/>
            <a:ext cx="1647265" cy="1600200"/>
          </a:xfrm>
          <a:prstGeom prst="ellipse">
            <a:avLst/>
          </a:prstGeom>
          <a:blipFill>
            <a:blip r:embed="rId5"/>
            <a:srcRect/>
            <a:stretch>
              <a:fillRect t="14284" b="13971"/>
            </a:stretch>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09585"/>
            <a:endParaRPr lang="en-GB" sz="2400">
              <a:solidFill>
                <a:prstClr val="white"/>
              </a:solidFill>
              <a:latin typeface="Calibri" panose="020F0502020204030204"/>
            </a:endParaRPr>
          </a:p>
        </p:txBody>
      </p:sp>
    </p:spTree>
    <p:extLst>
      <p:ext uri="{BB962C8B-B14F-4D97-AF65-F5344CB8AC3E}">
        <p14:creationId xmlns:p14="http://schemas.microsoft.com/office/powerpoint/2010/main" val="201106550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F4433-1688-A3E9-FF5A-C0A42B5F4472}"/>
              </a:ext>
            </a:extLst>
          </p:cNvPr>
          <p:cNvSpPr>
            <a:spLocks noGrp="1"/>
          </p:cNvSpPr>
          <p:nvPr>
            <p:ph type="title"/>
          </p:nvPr>
        </p:nvSpPr>
        <p:spPr>
          <a:xfrm>
            <a:off x="984115" y="2310657"/>
            <a:ext cx="10515600" cy="1325563"/>
          </a:xfrm>
        </p:spPr>
        <p:txBody>
          <a:bodyPr/>
          <a:lstStyle/>
          <a:p>
            <a:pPr algn="ctr"/>
            <a:r>
              <a:rPr lang="en-GB" dirty="0">
                <a:hlinkClick r:id="rId2"/>
              </a:rPr>
              <a:t>CDT Animation</a:t>
            </a:r>
            <a:endParaRPr lang="en-GB" dirty="0"/>
          </a:p>
        </p:txBody>
      </p:sp>
    </p:spTree>
    <p:extLst>
      <p:ext uri="{BB962C8B-B14F-4D97-AF65-F5344CB8AC3E}">
        <p14:creationId xmlns:p14="http://schemas.microsoft.com/office/powerpoint/2010/main" val="780492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1D147-1B72-7388-2D47-F616ACFD9738}"/>
              </a:ext>
            </a:extLst>
          </p:cNvPr>
          <p:cNvSpPr>
            <a:spLocks noGrp="1"/>
          </p:cNvSpPr>
          <p:nvPr>
            <p:ph type="title"/>
          </p:nvPr>
        </p:nvSpPr>
        <p:spPr>
          <a:xfrm>
            <a:off x="0" y="-193675"/>
            <a:ext cx="12192000" cy="1325563"/>
          </a:xfrm>
        </p:spPr>
        <p:txBody>
          <a:bodyPr>
            <a:normAutofit/>
          </a:bodyPr>
          <a:lstStyle/>
          <a:p>
            <a:pPr algn="ctr"/>
            <a:r>
              <a:rPr lang="en-GB" b="1" dirty="0">
                <a:solidFill>
                  <a:srgbClr val="F256B2"/>
                </a:solidFill>
              </a:rPr>
              <a:t>Voluntary and Community Sector Leadership Group</a:t>
            </a:r>
          </a:p>
        </p:txBody>
      </p:sp>
      <p:sp>
        <p:nvSpPr>
          <p:cNvPr id="3" name="Content Placeholder 2">
            <a:extLst>
              <a:ext uri="{FF2B5EF4-FFF2-40B4-BE49-F238E27FC236}">
                <a16:creationId xmlns:a16="http://schemas.microsoft.com/office/drawing/2014/main" id="{FC79937A-5944-5151-18CA-1C7505118872}"/>
              </a:ext>
            </a:extLst>
          </p:cNvPr>
          <p:cNvSpPr>
            <a:spLocks noGrp="1"/>
          </p:cNvSpPr>
          <p:nvPr>
            <p:ph idx="1"/>
          </p:nvPr>
        </p:nvSpPr>
        <p:spPr>
          <a:xfrm>
            <a:off x="294641" y="622570"/>
            <a:ext cx="10794892" cy="5130800"/>
          </a:xfrm>
        </p:spPr>
        <p:txBody>
          <a:bodyPr>
            <a:noAutofit/>
          </a:bodyPr>
          <a:lstStyle/>
          <a:p>
            <a:pPr marL="0" indent="0" algn="ctr">
              <a:buNone/>
            </a:pPr>
            <a:endParaRPr lang="en-GB" sz="1800" i="1" dirty="0">
              <a:solidFill>
                <a:srgbClr val="000000"/>
              </a:solidFill>
              <a:latin typeface="Arial" panose="020B0604020202020204" pitchFamily="34" charset="0"/>
              <a:ea typeface="Calibri" panose="020F0502020204030204" pitchFamily="34" charset="0"/>
            </a:endParaRPr>
          </a:p>
          <a:p>
            <a:pPr marL="0" indent="0" algn="ctr">
              <a:buNone/>
            </a:pPr>
            <a:r>
              <a:rPr lang="en-GB" sz="1800" i="1" dirty="0">
                <a:solidFill>
                  <a:srgbClr val="373B47"/>
                </a:solidFill>
                <a:latin typeface="Arial" panose="020B0604020202020204" pitchFamily="34" charset="0"/>
                <a:ea typeface="Calibri" panose="020F0502020204030204" pitchFamily="34" charset="0"/>
              </a:rPr>
              <a:t>C</a:t>
            </a:r>
            <a:r>
              <a:rPr lang="en-GB" sz="1800" i="1" dirty="0">
                <a:solidFill>
                  <a:srgbClr val="373B47"/>
                </a:solidFill>
                <a:effectLst/>
                <a:latin typeface="Arial" panose="020B0604020202020204" pitchFamily="34" charset="0"/>
                <a:ea typeface="Calibri" panose="020F0502020204030204" pitchFamily="34" charset="0"/>
              </a:rPr>
              <a:t>reating a more sustainable voluntary and community sector in County Durham and act as a</a:t>
            </a:r>
            <a:r>
              <a:rPr lang="en-GB" sz="1800" i="1" kern="1200" dirty="0">
                <a:solidFill>
                  <a:srgbClr val="373B47"/>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GB" sz="1800" i="1" dirty="0">
                <a:solidFill>
                  <a:srgbClr val="373B47"/>
                </a:solidFill>
                <a:effectLst/>
                <a:latin typeface="Arial" panose="020B0604020202020204" pitchFamily="34" charset="0"/>
                <a:ea typeface="Calibri" panose="020F0502020204030204" pitchFamily="34" charset="0"/>
              </a:rPr>
              <a:t>conduit for alignment of VCSE funding</a:t>
            </a:r>
          </a:p>
          <a:p>
            <a:pPr marL="0" indent="0" algn="ctr">
              <a:buNone/>
            </a:pPr>
            <a:endParaRPr lang="en-GB" sz="2133" i="1" dirty="0">
              <a:solidFill>
                <a:srgbClr val="373B47"/>
              </a:solidFill>
            </a:endParaRPr>
          </a:p>
          <a:p>
            <a:pPr marL="342900" lvl="0" indent="-342900">
              <a:lnSpc>
                <a:spcPct val="107000"/>
              </a:lnSpc>
              <a:spcBef>
                <a:spcPts val="0"/>
              </a:spcBef>
              <a:buFont typeface="Symbol" panose="05050102010706020507" pitchFamily="18" charset="2"/>
              <a:buChar char=""/>
            </a:pPr>
            <a:r>
              <a:rPr lang="en-GB" sz="1800" dirty="0">
                <a:solidFill>
                  <a:srgbClr val="373B47"/>
                </a:solidFill>
                <a:effectLst/>
                <a:latin typeface="Arial" panose="020B0604020202020204" pitchFamily="34" charset="0"/>
                <a:ea typeface="Calibri" panose="020F0502020204030204" pitchFamily="34" charset="0"/>
              </a:rPr>
              <a:t>Maximise and align cross sector investment into the voluntary and community sector.</a:t>
            </a:r>
            <a:endParaRPr lang="en-GB" sz="1800" dirty="0">
              <a:solidFill>
                <a:srgbClr val="373B47"/>
              </a:solidFill>
              <a:latin typeface="Arial" panose="020B0604020202020204" pitchFamily="34" charset="0"/>
              <a:ea typeface="Calibri" panose="020F0502020204030204" pitchFamily="34" charset="0"/>
            </a:endParaRPr>
          </a:p>
          <a:p>
            <a:pPr marL="342900" lvl="0" indent="-342900">
              <a:lnSpc>
                <a:spcPct val="107000"/>
              </a:lnSpc>
              <a:spcBef>
                <a:spcPts val="0"/>
              </a:spcBef>
              <a:buFont typeface="Symbol" panose="05050102010706020507" pitchFamily="18" charset="2"/>
              <a:buChar char=""/>
            </a:pPr>
            <a:r>
              <a:rPr lang="en-GB" sz="1800" dirty="0">
                <a:solidFill>
                  <a:srgbClr val="373B47"/>
                </a:solidFill>
                <a:effectLst/>
                <a:latin typeface="Arial" panose="020B0604020202020204" pitchFamily="34" charset="0"/>
                <a:ea typeface="Calibri" panose="020F0502020204030204" pitchFamily="34" charset="0"/>
              </a:rPr>
              <a:t>Increase the knowledge and understanding within statutory bodies of the role and contribution of the VCSE sector at a local level.</a:t>
            </a:r>
          </a:p>
          <a:p>
            <a:pPr marL="342900" lvl="0" indent="-342900">
              <a:lnSpc>
                <a:spcPct val="107000"/>
              </a:lnSpc>
              <a:spcBef>
                <a:spcPts val="0"/>
              </a:spcBef>
              <a:buFont typeface="Symbol" panose="05050102010706020507" pitchFamily="18" charset="2"/>
              <a:buChar char=""/>
            </a:pPr>
            <a:r>
              <a:rPr lang="en-GB" sz="1800" dirty="0">
                <a:solidFill>
                  <a:srgbClr val="373B47"/>
                </a:solidFill>
                <a:effectLst/>
                <a:latin typeface="Arial" panose="020B0604020202020204" pitchFamily="34" charset="0"/>
                <a:ea typeface="Calibri" panose="020F0502020204030204" pitchFamily="34" charset="0"/>
              </a:rPr>
              <a:t>Adapt/explore and test new ways of working together to invest in the VCSE/different approaches to commissioning the VCSE sector.</a:t>
            </a:r>
          </a:p>
          <a:p>
            <a:pPr marL="342900" lvl="0" indent="-342900">
              <a:lnSpc>
                <a:spcPct val="107000"/>
              </a:lnSpc>
              <a:spcBef>
                <a:spcPts val="0"/>
              </a:spcBef>
              <a:buFont typeface="Symbol" panose="05050102010706020507" pitchFamily="18" charset="2"/>
              <a:buChar char=""/>
            </a:pPr>
            <a:r>
              <a:rPr lang="en-GB" sz="1800" dirty="0">
                <a:solidFill>
                  <a:srgbClr val="373B47"/>
                </a:solidFill>
                <a:effectLst/>
                <a:latin typeface="Arial" panose="020B0604020202020204" pitchFamily="34" charset="0"/>
                <a:ea typeface="Calibri" panose="020F0502020204030204" pitchFamily="34" charset="0"/>
              </a:rPr>
              <a:t>Make use of the sector’s insights and strengths to better meet population needs as a system.</a:t>
            </a:r>
          </a:p>
          <a:p>
            <a:pPr marL="342900" lvl="0" indent="-342900">
              <a:lnSpc>
                <a:spcPct val="107000"/>
              </a:lnSpc>
              <a:spcBef>
                <a:spcPts val="0"/>
              </a:spcBef>
              <a:buFont typeface="Symbol" panose="05050102010706020507" pitchFamily="18" charset="2"/>
              <a:buChar char=""/>
            </a:pPr>
            <a:r>
              <a:rPr lang="en-GB" sz="1800" dirty="0">
                <a:solidFill>
                  <a:srgbClr val="373B47"/>
                </a:solidFill>
                <a:effectLst/>
                <a:latin typeface="Arial" panose="020B0604020202020204" pitchFamily="34" charset="0"/>
                <a:ea typeface="Calibri" panose="020F0502020204030204" pitchFamily="34" charset="0"/>
              </a:rPr>
              <a:t>Develop a VCSE investment framework or co-produced strategy for working with the VCSE sector and a delivery plan.</a:t>
            </a:r>
          </a:p>
          <a:p>
            <a:pPr marL="342900" lvl="0" indent="-342900">
              <a:lnSpc>
                <a:spcPct val="107000"/>
              </a:lnSpc>
              <a:spcBef>
                <a:spcPts val="0"/>
              </a:spcBef>
              <a:buFont typeface="Symbol" panose="05050102010706020507" pitchFamily="18" charset="2"/>
              <a:buChar char=""/>
            </a:pPr>
            <a:r>
              <a:rPr lang="en-GB" sz="1800" dirty="0">
                <a:solidFill>
                  <a:srgbClr val="373B47"/>
                </a:solidFill>
                <a:effectLst/>
                <a:latin typeface="Arial" panose="020B0604020202020204" pitchFamily="34" charset="0"/>
                <a:ea typeface="Calibri" panose="020F0502020204030204" pitchFamily="34" charset="0"/>
              </a:rPr>
              <a:t>Support civic commissioners to review existing contracting relationships and opportunities for diversifying service providers including VCSE organisations.</a:t>
            </a:r>
          </a:p>
          <a:p>
            <a:pPr marL="342900" lvl="0" indent="-342900">
              <a:lnSpc>
                <a:spcPct val="107000"/>
              </a:lnSpc>
              <a:spcBef>
                <a:spcPts val="0"/>
              </a:spcBef>
              <a:buFont typeface="Symbol" panose="05050102010706020507" pitchFamily="18" charset="2"/>
              <a:buChar char=""/>
            </a:pPr>
            <a:r>
              <a:rPr lang="en-GB" sz="1800" dirty="0">
                <a:solidFill>
                  <a:srgbClr val="373B47"/>
                </a:solidFill>
                <a:effectLst/>
                <a:latin typeface="Arial" panose="020B0604020202020204" pitchFamily="34" charset="0"/>
                <a:ea typeface="Calibri" panose="020F0502020204030204" pitchFamily="34" charset="0"/>
              </a:rPr>
              <a:t>Work towards a fundamental shift in culture, investment and process </a:t>
            </a:r>
          </a:p>
          <a:p>
            <a:pPr marL="342900" lvl="0" indent="-342900">
              <a:lnSpc>
                <a:spcPct val="107000"/>
              </a:lnSpc>
              <a:spcBef>
                <a:spcPts val="0"/>
              </a:spcBef>
              <a:buFont typeface="Symbol" panose="05050102010706020507" pitchFamily="18" charset="2"/>
              <a:buChar char=""/>
            </a:pPr>
            <a:r>
              <a:rPr lang="en-GB" sz="1800" dirty="0">
                <a:solidFill>
                  <a:srgbClr val="373B47"/>
                </a:solidFill>
                <a:effectLst/>
                <a:latin typeface="Arial" panose="020B0604020202020204" pitchFamily="34" charset="0"/>
                <a:ea typeface="Calibri" panose="020F0502020204030204" pitchFamily="34" charset="0"/>
              </a:rPr>
              <a:t>Identify opportunities that encourage collaboration and that support the co-design of solutions, building on local capacity and strengths.</a:t>
            </a:r>
          </a:p>
          <a:p>
            <a:pPr marL="342900" lvl="0" indent="-342900">
              <a:lnSpc>
                <a:spcPct val="107000"/>
              </a:lnSpc>
              <a:spcBef>
                <a:spcPts val="0"/>
              </a:spcBef>
              <a:buFont typeface="Symbol" panose="05050102010706020507" pitchFamily="18" charset="2"/>
              <a:buChar char=""/>
            </a:pPr>
            <a:r>
              <a:rPr lang="en-GB" sz="1800" dirty="0">
                <a:solidFill>
                  <a:srgbClr val="373B47"/>
                </a:solidFill>
                <a:effectLst/>
                <a:latin typeface="Arial" panose="020B0604020202020204" pitchFamily="34" charset="0"/>
                <a:ea typeface="Calibri" panose="020F0502020204030204" pitchFamily="34" charset="0"/>
              </a:rPr>
              <a:t>Gain support for, implement and oversee, Employer Supported Volunteering Schemes </a:t>
            </a:r>
          </a:p>
          <a:p>
            <a:pPr marL="0" indent="0">
              <a:buNone/>
            </a:pPr>
            <a:endParaRPr lang="en-GB" sz="2133" b="1" dirty="0"/>
          </a:p>
          <a:p>
            <a:endParaRPr lang="en-GB" sz="2133" dirty="0"/>
          </a:p>
        </p:txBody>
      </p:sp>
    </p:spTree>
    <p:extLst>
      <p:ext uri="{BB962C8B-B14F-4D97-AF65-F5344CB8AC3E}">
        <p14:creationId xmlns:p14="http://schemas.microsoft.com/office/powerpoint/2010/main" val="1042547563"/>
      </p:ext>
    </p:extLst>
  </p:cSld>
  <p:clrMapOvr>
    <a:masterClrMapping/>
  </p:clrMapOvr>
  <p:transition spd="med">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1D147-1B72-7388-2D47-F616ACFD9738}"/>
              </a:ext>
            </a:extLst>
          </p:cNvPr>
          <p:cNvSpPr>
            <a:spLocks noGrp="1"/>
          </p:cNvSpPr>
          <p:nvPr>
            <p:ph type="title"/>
          </p:nvPr>
        </p:nvSpPr>
        <p:spPr>
          <a:xfrm>
            <a:off x="0" y="-193675"/>
            <a:ext cx="12192000" cy="1325563"/>
          </a:xfrm>
        </p:spPr>
        <p:txBody>
          <a:bodyPr>
            <a:normAutofit/>
          </a:bodyPr>
          <a:lstStyle/>
          <a:p>
            <a:pPr algn="ctr"/>
            <a:r>
              <a:rPr lang="en-GB" b="1" dirty="0">
                <a:solidFill>
                  <a:srgbClr val="F256B2"/>
                </a:solidFill>
              </a:rPr>
              <a:t>Voluntary and Community Sector Leadership Group</a:t>
            </a:r>
          </a:p>
        </p:txBody>
      </p:sp>
      <p:sp>
        <p:nvSpPr>
          <p:cNvPr id="3" name="Content Placeholder 2">
            <a:extLst>
              <a:ext uri="{FF2B5EF4-FFF2-40B4-BE49-F238E27FC236}">
                <a16:creationId xmlns:a16="http://schemas.microsoft.com/office/drawing/2014/main" id="{FC79937A-5944-5151-18CA-1C7505118872}"/>
              </a:ext>
            </a:extLst>
          </p:cNvPr>
          <p:cNvSpPr>
            <a:spLocks noGrp="1"/>
          </p:cNvSpPr>
          <p:nvPr>
            <p:ph idx="1"/>
          </p:nvPr>
        </p:nvSpPr>
        <p:spPr>
          <a:xfrm>
            <a:off x="294641" y="863600"/>
            <a:ext cx="5989428" cy="5130800"/>
          </a:xfrm>
        </p:spPr>
        <p:txBody>
          <a:bodyPr>
            <a:noAutofit/>
          </a:bodyPr>
          <a:lstStyle/>
          <a:p>
            <a:pPr marL="0" indent="0">
              <a:buNone/>
            </a:pPr>
            <a:r>
              <a:rPr lang="en-GB" sz="2133" b="1" dirty="0"/>
              <a:t>Progress</a:t>
            </a:r>
          </a:p>
          <a:p>
            <a:r>
              <a:rPr lang="en-GB" sz="2133" dirty="0"/>
              <a:t>First steps to </a:t>
            </a:r>
            <a:r>
              <a:rPr lang="en-GB" sz="2133" dirty="0">
                <a:solidFill>
                  <a:srgbClr val="373B47"/>
                </a:solidFill>
              </a:rPr>
              <a:t>alignment</a:t>
            </a:r>
            <a:r>
              <a:rPr lang="en-GB" sz="2133" dirty="0"/>
              <a:t> of strategic funders of VCSE  </a:t>
            </a:r>
          </a:p>
          <a:p>
            <a:r>
              <a:rPr lang="en-GB" sz="2133" dirty="0"/>
              <a:t>Broad agreement on “vision” for the future</a:t>
            </a:r>
          </a:p>
          <a:p>
            <a:r>
              <a:rPr lang="en-GB" sz="2133" dirty="0"/>
              <a:t>Mapping of existing grants to VCS organisations across partners (including from ICB, Durham University, DCC)</a:t>
            </a:r>
          </a:p>
          <a:p>
            <a:pPr marL="0" indent="0">
              <a:buNone/>
            </a:pPr>
            <a:r>
              <a:rPr lang="en-GB" sz="2133" b="1" dirty="0"/>
              <a:t>Challenges</a:t>
            </a:r>
          </a:p>
          <a:p>
            <a:r>
              <a:rPr lang="en-GB" sz="2133" dirty="0"/>
              <a:t>Demands from all partners on the VCSE and the way funding is distributed in silos </a:t>
            </a:r>
          </a:p>
          <a:p>
            <a:r>
              <a:rPr lang="en-GB" sz="2133" dirty="0"/>
              <a:t>Uncertainty in longevity of funding commitments </a:t>
            </a:r>
          </a:p>
          <a:p>
            <a:r>
              <a:rPr lang="en-GB" sz="2133" dirty="0"/>
              <a:t>Challenges in evaluation measures for VSCE funding recipients </a:t>
            </a:r>
          </a:p>
          <a:p>
            <a:r>
              <a:rPr lang="en-GB" sz="2133" dirty="0"/>
              <a:t>Understanding barriers to good evaluation of initiatives</a:t>
            </a:r>
          </a:p>
          <a:p>
            <a:endParaRPr lang="en-GB" sz="2133" dirty="0">
              <a:solidFill>
                <a:srgbClr val="FF0000"/>
              </a:solidFill>
            </a:endParaRPr>
          </a:p>
          <a:p>
            <a:pPr marL="0" indent="0">
              <a:buNone/>
            </a:pPr>
            <a:endParaRPr lang="en-GB" sz="2133" b="1" dirty="0"/>
          </a:p>
          <a:p>
            <a:endParaRPr lang="en-GB" sz="2133" dirty="0"/>
          </a:p>
        </p:txBody>
      </p:sp>
      <p:sp>
        <p:nvSpPr>
          <p:cNvPr id="4" name="Content Placeholder 2">
            <a:extLst>
              <a:ext uri="{FF2B5EF4-FFF2-40B4-BE49-F238E27FC236}">
                <a16:creationId xmlns:a16="http://schemas.microsoft.com/office/drawing/2014/main" id="{38041701-4118-F67F-D23B-A3B949CF5E18}"/>
              </a:ext>
            </a:extLst>
          </p:cNvPr>
          <p:cNvSpPr txBox="1">
            <a:spLocks/>
          </p:cNvSpPr>
          <p:nvPr/>
        </p:nvSpPr>
        <p:spPr>
          <a:xfrm>
            <a:off x="6391072" y="915718"/>
            <a:ext cx="5603132" cy="5130800"/>
          </a:xfrm>
          <a:prstGeom prst="rect">
            <a:avLst/>
          </a:prstGeom>
        </p:spPr>
        <p:txBody>
          <a:bodyPr vert="horz" lIns="91440" tIns="45720" rIns="91440" bIns="45720" rtlCol="0">
            <a:noAutofit/>
          </a:bodyPr>
          <a:lst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133" b="1" dirty="0">
                <a:solidFill>
                  <a:srgbClr val="373B47"/>
                </a:solidFill>
              </a:rPr>
              <a:t>Next steps</a:t>
            </a:r>
          </a:p>
          <a:p>
            <a:r>
              <a:rPr lang="en-GB" sz="2133" dirty="0">
                <a:solidFill>
                  <a:srgbClr val="373B47"/>
                </a:solidFill>
              </a:rPr>
              <a:t>Establishing Principles </a:t>
            </a:r>
          </a:p>
          <a:p>
            <a:r>
              <a:rPr lang="en-GB" sz="2133" dirty="0">
                <a:solidFill>
                  <a:srgbClr val="373B47"/>
                </a:solidFill>
              </a:rPr>
              <a:t>Continued development of partners dashboard </a:t>
            </a:r>
          </a:p>
          <a:p>
            <a:r>
              <a:rPr lang="en-GB" sz="2133" dirty="0">
                <a:solidFill>
                  <a:srgbClr val="373B47"/>
                </a:solidFill>
              </a:rPr>
              <a:t>Developing a “Commissioning” Guide for funders</a:t>
            </a:r>
          </a:p>
          <a:p>
            <a:r>
              <a:rPr lang="en-GB" sz="2133" dirty="0">
                <a:solidFill>
                  <a:srgbClr val="373B47"/>
                </a:solidFill>
              </a:rPr>
              <a:t>Our Support Offer for VCSE Organisations</a:t>
            </a:r>
          </a:p>
          <a:p>
            <a:r>
              <a:rPr lang="en-GB" sz="2133" dirty="0">
                <a:solidFill>
                  <a:srgbClr val="373B47"/>
                </a:solidFill>
              </a:rPr>
              <a:t>The Manchester Model – developing the Durham Model</a:t>
            </a:r>
          </a:p>
          <a:p>
            <a:pPr lvl="1"/>
            <a:r>
              <a:rPr lang="en-GB" sz="2000" dirty="0">
                <a:solidFill>
                  <a:srgbClr val="373B47"/>
                </a:solidFill>
              </a:rPr>
              <a:t>Comms</a:t>
            </a:r>
          </a:p>
          <a:p>
            <a:pPr lvl="1"/>
            <a:r>
              <a:rPr lang="en-GB" sz="2000" dirty="0">
                <a:solidFill>
                  <a:srgbClr val="373B47"/>
                </a:solidFill>
              </a:rPr>
              <a:t>Branding</a:t>
            </a:r>
          </a:p>
          <a:p>
            <a:pPr lvl="1"/>
            <a:r>
              <a:rPr lang="en-GB" sz="2000" dirty="0">
                <a:solidFill>
                  <a:srgbClr val="373B47"/>
                </a:solidFill>
              </a:rPr>
              <a:t>Project Resource</a:t>
            </a:r>
          </a:p>
          <a:p>
            <a:endParaRPr lang="en-GB" sz="2133" dirty="0">
              <a:solidFill>
                <a:srgbClr val="373B47"/>
              </a:solidFill>
            </a:endParaRPr>
          </a:p>
          <a:p>
            <a:pPr marL="0" indent="0">
              <a:buFont typeface="Arial" panose="020B0604020202020204" pitchFamily="34" charset="0"/>
              <a:buNone/>
            </a:pPr>
            <a:endParaRPr lang="en-GB" sz="2133" b="1" dirty="0">
              <a:solidFill>
                <a:srgbClr val="373B47"/>
              </a:solidFill>
            </a:endParaRPr>
          </a:p>
          <a:p>
            <a:endParaRPr lang="en-GB" sz="2133" dirty="0">
              <a:solidFill>
                <a:srgbClr val="373B47"/>
              </a:solidFill>
            </a:endParaRPr>
          </a:p>
        </p:txBody>
      </p:sp>
    </p:spTree>
    <p:extLst>
      <p:ext uri="{BB962C8B-B14F-4D97-AF65-F5344CB8AC3E}">
        <p14:creationId xmlns:p14="http://schemas.microsoft.com/office/powerpoint/2010/main" val="470902875"/>
      </p:ext>
    </p:extLst>
  </p:cSld>
  <p:clrMapOvr>
    <a:masterClrMapping/>
  </p:clrMapOvr>
  <p:transition spd="med">
    <p:pull/>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VER SLID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solidFill>
            <a:srgbClr val="805791"/>
          </a:solidFill>
        </a:ln>
      </a:spPr>
      <a:bodyPr rtlCol="0" anchor="ctr"/>
      <a:lstStyle>
        <a:defPPr algn="ctr">
          <a:defRPr/>
        </a:defPPr>
      </a:lstStyle>
      <a:style>
        <a:lnRef idx="2">
          <a:schemeClr val="accent1">
            <a:shade val="15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5083CD49954B646BAF31E971B60D3F2" ma:contentTypeVersion="15" ma:contentTypeDescription="Create a new document." ma:contentTypeScope="" ma:versionID="ff28415932031662f97ac91d4cdcaf0b">
  <xsd:schema xmlns:xsd="http://www.w3.org/2001/XMLSchema" xmlns:xs="http://www.w3.org/2001/XMLSchema" xmlns:p="http://schemas.microsoft.com/office/2006/metadata/properties" xmlns:ns2="6ac6a127-b972-4013-b0eb-d56ede002cde" xmlns:ns3="c02294a7-1592-4dda-9645-1287fc96a931" targetNamespace="http://schemas.microsoft.com/office/2006/metadata/properties" ma:root="true" ma:fieldsID="c4fbdad5032fb9ea57885d1bb754ffc0" ns2:_="" ns3:_="">
    <xsd:import namespace="6ac6a127-b972-4013-b0eb-d56ede002cde"/>
    <xsd:import namespace="c02294a7-1592-4dda-9645-1287fc96a93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Location"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c6a127-b972-4013-b0eb-d56ede002cd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cc23efd7-400d-45ca-9678-9a4a242481a9"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description="" ma:indexed="true" ma:internalName="MediaServiceLocation" ma:readOnly="true">
      <xsd:simpleType>
        <xsd:restriction base="dms:Text"/>
      </xsd:simpleType>
    </xsd:element>
    <xsd:element name="MediaServiceObjectDetectorVersions" ma:index="19"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02294a7-1592-4dda-9645-1287fc96a931"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fccdc2a2-f832-465b-b953-e78ec3e9e533}" ma:internalName="TaxCatchAll" ma:showField="CatchAllData" ma:web="c02294a7-1592-4dda-9645-1287fc96a93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6ac6a127-b972-4013-b0eb-d56ede002cde">
      <Terms xmlns="http://schemas.microsoft.com/office/infopath/2007/PartnerControls"/>
    </lcf76f155ced4ddcb4097134ff3c332f>
    <TaxCatchAll xmlns="c02294a7-1592-4dda-9645-1287fc96a931" xsi:nil="true"/>
  </documentManagement>
</p:properties>
</file>

<file path=customXml/itemProps1.xml><?xml version="1.0" encoding="utf-8"?>
<ds:datastoreItem xmlns:ds="http://schemas.openxmlformats.org/officeDocument/2006/customXml" ds:itemID="{67D12728-1FEB-426F-B262-A02A34C9195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ac6a127-b972-4013-b0eb-d56ede002cde"/>
    <ds:schemaRef ds:uri="c02294a7-1592-4dda-9645-1287fc96a93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887EC86-B3E6-4F49-B71A-B115FD70862B}">
  <ds:schemaRefs>
    <ds:schemaRef ds:uri="http://schemas.microsoft.com/sharepoint/v3/contenttype/forms"/>
  </ds:schemaRefs>
</ds:datastoreItem>
</file>

<file path=customXml/itemProps3.xml><?xml version="1.0" encoding="utf-8"?>
<ds:datastoreItem xmlns:ds="http://schemas.openxmlformats.org/officeDocument/2006/customXml" ds:itemID="{193308AC-D221-455F-BC99-83BAF8F8DF98}">
  <ds:schemaRefs>
    <ds:schemaRef ds:uri="http://schemas.microsoft.com/office/2006/metadata/properties"/>
    <ds:schemaRef ds:uri="http://schemas.microsoft.com/office/infopath/2007/PartnerControls"/>
    <ds:schemaRef ds:uri="6ac6a127-b972-4013-b0eb-d56ede002cde"/>
    <ds:schemaRef ds:uri="c02294a7-1592-4dda-9645-1287fc96a931"/>
  </ds:schemaRefs>
</ds:datastoreItem>
</file>

<file path=docProps/app.xml><?xml version="1.0" encoding="utf-8"?>
<Properties xmlns="http://schemas.openxmlformats.org/officeDocument/2006/extended-properties" xmlns:vt="http://schemas.openxmlformats.org/officeDocument/2006/docPropsVTypes">
  <TotalTime>11168</TotalTime>
  <Words>856</Words>
  <Application>Microsoft Office PowerPoint</Application>
  <PresentationFormat>Widescreen</PresentationFormat>
  <Paragraphs>100</Paragraphs>
  <Slides>10</Slides>
  <Notes>7</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10</vt:i4>
      </vt:variant>
    </vt:vector>
  </HeadingPairs>
  <TitlesOfParts>
    <vt:vector size="18" baseType="lpstr">
      <vt:lpstr>Arial</vt:lpstr>
      <vt:lpstr>Calibri</vt:lpstr>
      <vt:lpstr>Calibri Light</vt:lpstr>
      <vt:lpstr>Symbol</vt:lpstr>
      <vt:lpstr>Times New Roman</vt:lpstr>
      <vt:lpstr>Office Theme</vt:lpstr>
      <vt:lpstr>COVER SLIDE</vt:lpstr>
      <vt:lpstr>1_Office Theme</vt:lpstr>
      <vt:lpstr>Better Together Forum  Ageing Well</vt:lpstr>
      <vt:lpstr> </vt:lpstr>
      <vt:lpstr> </vt:lpstr>
      <vt:lpstr> </vt:lpstr>
      <vt:lpstr>PowerPoint Presentation</vt:lpstr>
      <vt:lpstr>Vision</vt:lpstr>
      <vt:lpstr>CDT Animation</vt:lpstr>
      <vt:lpstr>Voluntary and Community Sector Leadership Group</vt:lpstr>
      <vt:lpstr>Voluntary and Community Sector Leadership Group</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Tracey Millington</dc:creator>
  <cp:lastModifiedBy>Allison Lishman</cp:lastModifiedBy>
  <cp:revision>35</cp:revision>
  <dcterms:created xsi:type="dcterms:W3CDTF">2021-05-28T12:51:32Z</dcterms:created>
  <dcterms:modified xsi:type="dcterms:W3CDTF">2024-05-29T14:31:15Z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0x010100D5083CD49954B646BAF31E971B60D3F2</vt:lpwstr>
  </property>
</Properties>
</file>