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3" r:id="rId4"/>
  </p:sldMasterIdLst>
  <p:notesMasterIdLst>
    <p:notesMasterId r:id="rId27"/>
  </p:notesMasterIdLst>
  <p:sldIdLst>
    <p:sldId id="306" r:id="rId5"/>
    <p:sldId id="289" r:id="rId6"/>
    <p:sldId id="290" r:id="rId7"/>
    <p:sldId id="304" r:id="rId8"/>
    <p:sldId id="305" r:id="rId9"/>
    <p:sldId id="283" r:id="rId10"/>
    <p:sldId id="295" r:id="rId11"/>
    <p:sldId id="314" r:id="rId12"/>
    <p:sldId id="308" r:id="rId13"/>
    <p:sldId id="309" r:id="rId14"/>
    <p:sldId id="317" r:id="rId15"/>
    <p:sldId id="315" r:id="rId16"/>
    <p:sldId id="311" r:id="rId17"/>
    <p:sldId id="319" r:id="rId18"/>
    <p:sldId id="318" r:id="rId19"/>
    <p:sldId id="316" r:id="rId20"/>
    <p:sldId id="284" r:id="rId21"/>
    <p:sldId id="312" r:id="rId22"/>
    <p:sldId id="296" r:id="rId23"/>
    <p:sldId id="275" r:id="rId24"/>
    <p:sldId id="320" r:id="rId25"/>
    <p:sldId id="29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nne Cafferkey" initials="DC" lastIdx="2" clrIdx="0">
    <p:extLst>
      <p:ext uri="{19B8F6BF-5375-455C-9EA6-DF929625EA0E}">
        <p15:presenceInfo xmlns:p15="http://schemas.microsoft.com/office/powerpoint/2012/main" userId="S::Deanne.Cafferkey@homegroup.org.uk::1371e61e-58d9-45da-b58e-1b6b951aa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8D3"/>
    <a:srgbClr val="F3F1A5"/>
    <a:srgbClr val="507FC0"/>
    <a:srgbClr val="FFCC00"/>
    <a:srgbClr val="99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A43A7F-BD36-4A9D-8EEC-64040CE25507}" v="358" dt="2022-04-07T20:10:13.1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342" y="84"/>
      </p:cViewPr>
      <p:guideLst/>
    </p:cSldViewPr>
  </p:slideViewPr>
  <p:notesTextViewPr>
    <p:cViewPr>
      <p:scale>
        <a:sx n="1" d="1"/>
        <a:sy n="1" d="1"/>
      </p:scale>
      <p:origin x="0" y="0"/>
    </p:cViewPr>
  </p:notesTextViewPr>
  <p:sorterViewPr>
    <p:cViewPr>
      <p:scale>
        <a:sx n="100" d="100"/>
        <a:sy n="100" d="100"/>
      </p:scale>
      <p:origin x="0" y="-127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52999-23EA-4622-89F8-F51B507A6A43}"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29A23F73-5D13-41EA-9BC4-697F23F29C2C}">
      <dgm:prSet phldrT="[Text]"/>
      <dgm:spPr>
        <a:xfrm>
          <a:off x="2550483" y="994733"/>
          <a:ext cx="1091552" cy="109155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Calibri"/>
              <a:ea typeface="+mn-ea"/>
              <a:cs typeface="+mn-cs"/>
            </a:rPr>
            <a:t>ALT</a:t>
          </a:r>
        </a:p>
      </dgm:t>
    </dgm:pt>
    <dgm:pt modelId="{9BAF20D8-336A-4626-A300-00054FC8383F}" type="parTrans" cxnId="{53D7FF0B-D33D-4AF0-9B36-586AB65DBF68}">
      <dgm:prSet/>
      <dgm:spPr/>
      <dgm:t>
        <a:bodyPr/>
        <a:lstStyle/>
        <a:p>
          <a:endParaRPr lang="en-GB"/>
        </a:p>
      </dgm:t>
    </dgm:pt>
    <dgm:pt modelId="{8BF22B10-0460-42AE-9ABE-A5CDFDA1CD23}" type="sibTrans" cxnId="{53D7FF0B-D33D-4AF0-9B36-586AB65DBF68}">
      <dgm:prSet/>
      <dgm:spPr/>
      <dgm:t>
        <a:bodyPr/>
        <a:lstStyle/>
        <a:p>
          <a:endParaRPr lang="en-GB"/>
        </a:p>
      </dgm:t>
    </dgm:pt>
    <dgm:pt modelId="{A55E0E94-EF26-480D-8D45-97F72EE21863}">
      <dgm:prSet phldrT="[Text]"/>
      <dgm:spPr>
        <a:xfrm>
          <a:off x="3872417" y="1158466"/>
          <a:ext cx="764086" cy="76408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Calibri"/>
              <a:ea typeface="+mn-ea"/>
              <a:cs typeface="+mn-cs"/>
            </a:rPr>
            <a:t>Strategic Stakeholder Board</a:t>
          </a:r>
        </a:p>
      </dgm:t>
    </dgm:pt>
    <dgm:pt modelId="{949A2C6F-602C-4D3F-A354-0BB7E9A46C5C}" type="parTrans" cxnId="{E34F46EA-0E27-4DBF-802B-BAAC36E5CF03}">
      <dgm:prSet/>
      <dgm:spPr/>
      <dgm:t>
        <a:bodyPr/>
        <a:lstStyle/>
        <a:p>
          <a:endParaRPr lang="en-GB"/>
        </a:p>
      </dgm:t>
    </dgm:pt>
    <dgm:pt modelId="{23CCF3B2-F76C-43FD-B307-507F5445668A}" type="sibTrans" cxnId="{E34F46EA-0E27-4DBF-802B-BAAC36E5CF03}">
      <dgm:prSet/>
      <dgm:spPr>
        <a:xfrm>
          <a:off x="1910552" y="354802"/>
          <a:ext cx="2371415" cy="2371415"/>
        </a:xfrm>
        <a:solidFill>
          <a:srgbClr val="4F81BD">
            <a:tint val="60000"/>
            <a:hueOff val="0"/>
            <a:satOff val="0"/>
            <a:lumOff val="0"/>
            <a:alphaOff val="0"/>
          </a:srgbClr>
        </a:solidFill>
        <a:ln>
          <a:noFill/>
        </a:ln>
        <a:effectLst/>
      </dgm:spPr>
      <dgm:t>
        <a:bodyPr/>
        <a:lstStyle/>
        <a:p>
          <a:endParaRPr lang="en-GB"/>
        </a:p>
      </dgm:t>
    </dgm:pt>
    <dgm:pt modelId="{BFDA0A3C-4C6F-4388-8092-C0BB48F0051B}">
      <dgm:prSet phldrT="[Text]"/>
      <dgm:spPr>
        <a:xfrm>
          <a:off x="2714216" y="2316667"/>
          <a:ext cx="764086" cy="76408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Calibri"/>
              <a:ea typeface="+mn-ea"/>
              <a:cs typeface="+mn-cs"/>
            </a:rPr>
            <a:t>Service User Board</a:t>
          </a:r>
        </a:p>
      </dgm:t>
    </dgm:pt>
    <dgm:pt modelId="{BF0D4AF1-3D5B-4733-AB96-33D2D61A6C72}" type="parTrans" cxnId="{F52BA15D-F0D9-45C3-8584-EE0EC8A27816}">
      <dgm:prSet/>
      <dgm:spPr/>
      <dgm:t>
        <a:bodyPr/>
        <a:lstStyle/>
        <a:p>
          <a:endParaRPr lang="en-GB"/>
        </a:p>
      </dgm:t>
    </dgm:pt>
    <dgm:pt modelId="{3A8514F3-56BB-4507-962B-73E8E0D1F83A}" type="sibTrans" cxnId="{F52BA15D-F0D9-45C3-8584-EE0EC8A27816}">
      <dgm:prSet/>
      <dgm:spPr>
        <a:xfrm>
          <a:off x="1910552" y="354802"/>
          <a:ext cx="2371415" cy="2371415"/>
        </a:xfrm>
        <a:solidFill>
          <a:srgbClr val="4F81BD">
            <a:tint val="60000"/>
            <a:hueOff val="0"/>
            <a:satOff val="0"/>
            <a:lumOff val="0"/>
            <a:alphaOff val="0"/>
          </a:srgbClr>
        </a:solidFill>
        <a:ln>
          <a:noFill/>
        </a:ln>
        <a:effectLst/>
      </dgm:spPr>
      <dgm:t>
        <a:bodyPr/>
        <a:lstStyle/>
        <a:p>
          <a:endParaRPr lang="en-GB"/>
        </a:p>
      </dgm:t>
    </dgm:pt>
    <dgm:pt modelId="{A31C34DB-E59A-494A-B258-091EA1EC2649}">
      <dgm:prSet phldrT="[Text]"/>
      <dgm:spPr>
        <a:xfrm>
          <a:off x="1556016" y="1158466"/>
          <a:ext cx="764086" cy="76408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Calibri"/>
              <a:ea typeface="+mn-ea"/>
              <a:cs typeface="+mn-cs"/>
            </a:rPr>
            <a:t>Alliance Management Team</a:t>
          </a:r>
        </a:p>
      </dgm:t>
    </dgm:pt>
    <dgm:pt modelId="{CFD07B08-2148-4583-8D3E-52C3F18DCB00}" type="parTrans" cxnId="{A9341ADE-4EBF-456F-8EA7-B2C302BFFECF}">
      <dgm:prSet/>
      <dgm:spPr/>
      <dgm:t>
        <a:bodyPr/>
        <a:lstStyle/>
        <a:p>
          <a:endParaRPr lang="en-GB"/>
        </a:p>
      </dgm:t>
    </dgm:pt>
    <dgm:pt modelId="{E0968A56-3CBA-4A60-95F9-1D25F64531C4}" type="sibTrans" cxnId="{A9341ADE-4EBF-456F-8EA7-B2C302BFFECF}">
      <dgm:prSet/>
      <dgm:spPr>
        <a:xfrm>
          <a:off x="1910552" y="354802"/>
          <a:ext cx="2371415" cy="2371415"/>
        </a:xfrm>
        <a:solidFill>
          <a:srgbClr val="4F81BD">
            <a:tint val="60000"/>
            <a:hueOff val="0"/>
            <a:satOff val="0"/>
            <a:lumOff val="0"/>
            <a:alphaOff val="0"/>
          </a:srgbClr>
        </a:solidFill>
        <a:ln>
          <a:noFill/>
        </a:ln>
        <a:effectLst/>
      </dgm:spPr>
      <dgm:t>
        <a:bodyPr/>
        <a:lstStyle/>
        <a:p>
          <a:endParaRPr lang="en-GB"/>
        </a:p>
      </dgm:t>
    </dgm:pt>
    <dgm:pt modelId="{676087AC-D6DD-46F6-AB06-8C0E990F33D2}">
      <dgm:prSet/>
      <dgm:spPr>
        <a:xfrm>
          <a:off x="2714216" y="266"/>
          <a:ext cx="764086" cy="764086"/>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GB" dirty="0">
              <a:solidFill>
                <a:sysClr val="window" lastClr="FFFFFF"/>
              </a:solidFill>
              <a:latin typeface="Calibri"/>
              <a:ea typeface="+mn-ea"/>
              <a:cs typeface="+mn-cs"/>
            </a:rPr>
            <a:t>Sub contractors </a:t>
          </a:r>
        </a:p>
      </dgm:t>
    </dgm:pt>
    <dgm:pt modelId="{477B3FA7-58CD-4DBB-A7FE-676E41C208AA}" type="parTrans" cxnId="{D17BFE12-0D1C-44DB-9180-86A9FA760E6F}">
      <dgm:prSet/>
      <dgm:spPr/>
      <dgm:t>
        <a:bodyPr/>
        <a:lstStyle/>
        <a:p>
          <a:endParaRPr lang="en-GB"/>
        </a:p>
      </dgm:t>
    </dgm:pt>
    <dgm:pt modelId="{C3BB9F57-F67D-49B6-9809-4DEA0A8FB12E}" type="sibTrans" cxnId="{D17BFE12-0D1C-44DB-9180-86A9FA760E6F}">
      <dgm:prSet/>
      <dgm:spPr>
        <a:xfrm>
          <a:off x="1910552" y="354802"/>
          <a:ext cx="2371415" cy="2371415"/>
        </a:xfrm>
        <a:solidFill>
          <a:srgbClr val="4F81BD">
            <a:tint val="60000"/>
            <a:hueOff val="0"/>
            <a:satOff val="0"/>
            <a:lumOff val="0"/>
            <a:alphaOff val="0"/>
          </a:srgbClr>
        </a:solidFill>
        <a:ln>
          <a:noFill/>
        </a:ln>
        <a:effectLst/>
      </dgm:spPr>
      <dgm:t>
        <a:bodyPr/>
        <a:lstStyle/>
        <a:p>
          <a:endParaRPr lang="en-GB"/>
        </a:p>
      </dgm:t>
    </dgm:pt>
    <dgm:pt modelId="{D9FAB5C0-66D0-46A3-9A41-B6567CE0D150}" type="pres">
      <dgm:prSet presAssocID="{CB752999-23EA-4622-89F8-F51B507A6A43}" presName="Name0" presStyleCnt="0">
        <dgm:presLayoutVars>
          <dgm:chMax val="1"/>
          <dgm:dir/>
          <dgm:animLvl val="ctr"/>
          <dgm:resizeHandles val="exact"/>
        </dgm:presLayoutVars>
      </dgm:prSet>
      <dgm:spPr/>
    </dgm:pt>
    <dgm:pt modelId="{E307B1D3-353B-49D0-B361-5C3951FFF8C7}" type="pres">
      <dgm:prSet presAssocID="{29A23F73-5D13-41EA-9BC4-697F23F29C2C}" presName="centerShape" presStyleLbl="node0" presStyleIdx="0" presStyleCnt="1" custLinFactNeighborX="-1955" custLinFactNeighborY="0"/>
      <dgm:spPr>
        <a:prstGeom prst="ellipse">
          <a:avLst/>
        </a:prstGeom>
      </dgm:spPr>
    </dgm:pt>
    <dgm:pt modelId="{2669D454-F14E-4B39-B82D-03D138DEC414}" type="pres">
      <dgm:prSet presAssocID="{676087AC-D6DD-46F6-AB06-8C0E990F33D2}" presName="node" presStyleLbl="node1" presStyleIdx="0" presStyleCnt="4">
        <dgm:presLayoutVars>
          <dgm:bulletEnabled val="1"/>
        </dgm:presLayoutVars>
      </dgm:prSet>
      <dgm:spPr>
        <a:prstGeom prst="ellipse">
          <a:avLst/>
        </a:prstGeom>
      </dgm:spPr>
    </dgm:pt>
    <dgm:pt modelId="{0B8D9D95-2513-478C-B414-6DB1456A271A}" type="pres">
      <dgm:prSet presAssocID="{676087AC-D6DD-46F6-AB06-8C0E990F33D2}" presName="dummy" presStyleCnt="0"/>
      <dgm:spPr/>
    </dgm:pt>
    <dgm:pt modelId="{CB0F6AE0-1725-481B-B989-6CAFBCA66D8A}" type="pres">
      <dgm:prSet presAssocID="{C3BB9F57-F67D-49B6-9809-4DEA0A8FB12E}" presName="sibTrans" presStyleLbl="sibTrans2D1" presStyleIdx="0" presStyleCnt="4"/>
      <dgm:spPr>
        <a:prstGeom prst="blockArc">
          <a:avLst>
            <a:gd name="adj1" fmla="val 16200000"/>
            <a:gd name="adj2" fmla="val 0"/>
            <a:gd name="adj3" fmla="val 4640"/>
          </a:avLst>
        </a:prstGeom>
      </dgm:spPr>
    </dgm:pt>
    <dgm:pt modelId="{202CAD17-8213-4973-B4AB-DC18BB1D7F6A}" type="pres">
      <dgm:prSet presAssocID="{A55E0E94-EF26-480D-8D45-97F72EE21863}" presName="node" presStyleLbl="node1" presStyleIdx="1" presStyleCnt="4">
        <dgm:presLayoutVars>
          <dgm:bulletEnabled val="1"/>
        </dgm:presLayoutVars>
      </dgm:prSet>
      <dgm:spPr>
        <a:prstGeom prst="ellipse">
          <a:avLst/>
        </a:prstGeom>
      </dgm:spPr>
    </dgm:pt>
    <dgm:pt modelId="{52222B69-7DB2-4FF7-AAC1-22BE30B47B8E}" type="pres">
      <dgm:prSet presAssocID="{A55E0E94-EF26-480D-8D45-97F72EE21863}" presName="dummy" presStyleCnt="0"/>
      <dgm:spPr/>
    </dgm:pt>
    <dgm:pt modelId="{5CBCBE5F-41A0-4C3A-9A13-81E028FCF283}" type="pres">
      <dgm:prSet presAssocID="{23CCF3B2-F76C-43FD-B307-507F5445668A}" presName="sibTrans" presStyleLbl="sibTrans2D1" presStyleIdx="1" presStyleCnt="4"/>
      <dgm:spPr>
        <a:prstGeom prst="blockArc">
          <a:avLst>
            <a:gd name="adj1" fmla="val 0"/>
            <a:gd name="adj2" fmla="val 5400000"/>
            <a:gd name="adj3" fmla="val 4640"/>
          </a:avLst>
        </a:prstGeom>
      </dgm:spPr>
    </dgm:pt>
    <dgm:pt modelId="{53F03E22-D5C3-4E12-89E3-01E9E9D911BA}" type="pres">
      <dgm:prSet presAssocID="{BFDA0A3C-4C6F-4388-8092-C0BB48F0051B}" presName="node" presStyleLbl="node1" presStyleIdx="2" presStyleCnt="4">
        <dgm:presLayoutVars>
          <dgm:bulletEnabled val="1"/>
        </dgm:presLayoutVars>
      </dgm:prSet>
      <dgm:spPr>
        <a:prstGeom prst="ellipse">
          <a:avLst/>
        </a:prstGeom>
      </dgm:spPr>
    </dgm:pt>
    <dgm:pt modelId="{62325AFB-2E4E-4CC6-A710-F546384B51DA}" type="pres">
      <dgm:prSet presAssocID="{BFDA0A3C-4C6F-4388-8092-C0BB48F0051B}" presName="dummy" presStyleCnt="0"/>
      <dgm:spPr/>
    </dgm:pt>
    <dgm:pt modelId="{F2D9D147-8C93-4B85-9F37-71374D6DB16A}" type="pres">
      <dgm:prSet presAssocID="{3A8514F3-56BB-4507-962B-73E8E0D1F83A}" presName="sibTrans" presStyleLbl="sibTrans2D1" presStyleIdx="2" presStyleCnt="4"/>
      <dgm:spPr>
        <a:prstGeom prst="blockArc">
          <a:avLst>
            <a:gd name="adj1" fmla="val 5400000"/>
            <a:gd name="adj2" fmla="val 10800000"/>
            <a:gd name="adj3" fmla="val 4640"/>
          </a:avLst>
        </a:prstGeom>
      </dgm:spPr>
    </dgm:pt>
    <dgm:pt modelId="{E2616F9D-5D60-49C3-B431-E77EE7E2EFF4}" type="pres">
      <dgm:prSet presAssocID="{A31C34DB-E59A-494A-B258-091EA1EC2649}" presName="node" presStyleLbl="node1" presStyleIdx="3" presStyleCnt="4">
        <dgm:presLayoutVars>
          <dgm:bulletEnabled val="1"/>
        </dgm:presLayoutVars>
      </dgm:prSet>
      <dgm:spPr>
        <a:prstGeom prst="ellipse">
          <a:avLst/>
        </a:prstGeom>
      </dgm:spPr>
    </dgm:pt>
    <dgm:pt modelId="{FAD2E008-F6C5-42DE-9158-54B6974FEF6B}" type="pres">
      <dgm:prSet presAssocID="{A31C34DB-E59A-494A-B258-091EA1EC2649}" presName="dummy" presStyleCnt="0"/>
      <dgm:spPr/>
    </dgm:pt>
    <dgm:pt modelId="{21570D1E-6B4B-4551-A65D-CB08E41A38C5}" type="pres">
      <dgm:prSet presAssocID="{E0968A56-3CBA-4A60-95F9-1D25F64531C4}" presName="sibTrans" presStyleLbl="sibTrans2D1" presStyleIdx="3" presStyleCnt="4"/>
      <dgm:spPr>
        <a:prstGeom prst="blockArc">
          <a:avLst>
            <a:gd name="adj1" fmla="val 10800000"/>
            <a:gd name="adj2" fmla="val 16200000"/>
            <a:gd name="adj3" fmla="val 4640"/>
          </a:avLst>
        </a:prstGeom>
      </dgm:spPr>
    </dgm:pt>
  </dgm:ptLst>
  <dgm:cxnLst>
    <dgm:cxn modelId="{53D7FF0B-D33D-4AF0-9B36-586AB65DBF68}" srcId="{CB752999-23EA-4622-89F8-F51B507A6A43}" destId="{29A23F73-5D13-41EA-9BC4-697F23F29C2C}" srcOrd="0" destOrd="0" parTransId="{9BAF20D8-336A-4626-A300-00054FC8383F}" sibTransId="{8BF22B10-0460-42AE-9ABE-A5CDFDA1CD23}"/>
    <dgm:cxn modelId="{F4087A0E-B522-4A7C-892B-91C24FCC330C}" type="presOf" srcId="{BFDA0A3C-4C6F-4388-8092-C0BB48F0051B}" destId="{53F03E22-D5C3-4E12-89E3-01E9E9D911BA}" srcOrd="0" destOrd="0" presId="urn:microsoft.com/office/officeart/2005/8/layout/radial6"/>
    <dgm:cxn modelId="{2F53230F-FADC-4110-BFAC-9839DB236DFF}" type="presOf" srcId="{CB752999-23EA-4622-89F8-F51B507A6A43}" destId="{D9FAB5C0-66D0-46A3-9A41-B6567CE0D150}" srcOrd="0" destOrd="0" presId="urn:microsoft.com/office/officeart/2005/8/layout/radial6"/>
    <dgm:cxn modelId="{D17BFE12-0D1C-44DB-9180-86A9FA760E6F}" srcId="{29A23F73-5D13-41EA-9BC4-697F23F29C2C}" destId="{676087AC-D6DD-46F6-AB06-8C0E990F33D2}" srcOrd="0" destOrd="0" parTransId="{477B3FA7-58CD-4DBB-A7FE-676E41C208AA}" sibTransId="{C3BB9F57-F67D-49B6-9809-4DEA0A8FB12E}"/>
    <dgm:cxn modelId="{E28D371B-AB0A-43ED-AA9C-649F58BFF3E6}" type="presOf" srcId="{E0968A56-3CBA-4A60-95F9-1D25F64531C4}" destId="{21570D1E-6B4B-4551-A65D-CB08E41A38C5}" srcOrd="0" destOrd="0" presId="urn:microsoft.com/office/officeart/2005/8/layout/radial6"/>
    <dgm:cxn modelId="{B65C1D2B-5CED-461B-9009-B96982011D74}" type="presOf" srcId="{A31C34DB-E59A-494A-B258-091EA1EC2649}" destId="{E2616F9D-5D60-49C3-B431-E77EE7E2EFF4}" srcOrd="0" destOrd="0" presId="urn:microsoft.com/office/officeart/2005/8/layout/radial6"/>
    <dgm:cxn modelId="{A2CE663E-3C21-4480-A3A2-4516AC2B681B}" type="presOf" srcId="{3A8514F3-56BB-4507-962B-73E8E0D1F83A}" destId="{F2D9D147-8C93-4B85-9F37-71374D6DB16A}" srcOrd="0" destOrd="0" presId="urn:microsoft.com/office/officeart/2005/8/layout/radial6"/>
    <dgm:cxn modelId="{F52BA15D-F0D9-45C3-8584-EE0EC8A27816}" srcId="{29A23F73-5D13-41EA-9BC4-697F23F29C2C}" destId="{BFDA0A3C-4C6F-4388-8092-C0BB48F0051B}" srcOrd="2" destOrd="0" parTransId="{BF0D4AF1-3D5B-4733-AB96-33D2D61A6C72}" sibTransId="{3A8514F3-56BB-4507-962B-73E8E0D1F83A}"/>
    <dgm:cxn modelId="{8FBF2869-6B36-4046-81F9-3428E03362D4}" type="presOf" srcId="{C3BB9F57-F67D-49B6-9809-4DEA0A8FB12E}" destId="{CB0F6AE0-1725-481B-B989-6CAFBCA66D8A}" srcOrd="0" destOrd="0" presId="urn:microsoft.com/office/officeart/2005/8/layout/radial6"/>
    <dgm:cxn modelId="{05627069-B68B-456A-8B24-61ADE7C34229}" type="presOf" srcId="{676087AC-D6DD-46F6-AB06-8C0E990F33D2}" destId="{2669D454-F14E-4B39-B82D-03D138DEC414}" srcOrd="0" destOrd="0" presId="urn:microsoft.com/office/officeart/2005/8/layout/radial6"/>
    <dgm:cxn modelId="{4194D86E-2FF3-4291-A431-935148F0C458}" type="presOf" srcId="{23CCF3B2-F76C-43FD-B307-507F5445668A}" destId="{5CBCBE5F-41A0-4C3A-9A13-81E028FCF283}" srcOrd="0" destOrd="0" presId="urn:microsoft.com/office/officeart/2005/8/layout/radial6"/>
    <dgm:cxn modelId="{3429FA9B-53F2-4374-A5C3-78059E9519EC}" type="presOf" srcId="{29A23F73-5D13-41EA-9BC4-697F23F29C2C}" destId="{E307B1D3-353B-49D0-B361-5C3951FFF8C7}" srcOrd="0" destOrd="0" presId="urn:microsoft.com/office/officeart/2005/8/layout/radial6"/>
    <dgm:cxn modelId="{A9341ADE-4EBF-456F-8EA7-B2C302BFFECF}" srcId="{29A23F73-5D13-41EA-9BC4-697F23F29C2C}" destId="{A31C34DB-E59A-494A-B258-091EA1EC2649}" srcOrd="3" destOrd="0" parTransId="{CFD07B08-2148-4583-8D3E-52C3F18DCB00}" sibTransId="{E0968A56-3CBA-4A60-95F9-1D25F64531C4}"/>
    <dgm:cxn modelId="{E34F46EA-0E27-4DBF-802B-BAAC36E5CF03}" srcId="{29A23F73-5D13-41EA-9BC4-697F23F29C2C}" destId="{A55E0E94-EF26-480D-8D45-97F72EE21863}" srcOrd="1" destOrd="0" parTransId="{949A2C6F-602C-4D3F-A354-0BB7E9A46C5C}" sibTransId="{23CCF3B2-F76C-43FD-B307-507F5445668A}"/>
    <dgm:cxn modelId="{067BA7EC-3BC3-4B9B-BA3E-33BC6AB04F18}" type="presOf" srcId="{A55E0E94-EF26-480D-8D45-97F72EE21863}" destId="{202CAD17-8213-4973-B4AB-DC18BB1D7F6A}" srcOrd="0" destOrd="0" presId="urn:microsoft.com/office/officeart/2005/8/layout/radial6"/>
    <dgm:cxn modelId="{A63D0FA6-B58B-44DB-91E0-49B965A368D2}" type="presParOf" srcId="{D9FAB5C0-66D0-46A3-9A41-B6567CE0D150}" destId="{E307B1D3-353B-49D0-B361-5C3951FFF8C7}" srcOrd="0" destOrd="0" presId="urn:microsoft.com/office/officeart/2005/8/layout/radial6"/>
    <dgm:cxn modelId="{91AB7E23-AF40-4572-890A-652311D6AABF}" type="presParOf" srcId="{D9FAB5C0-66D0-46A3-9A41-B6567CE0D150}" destId="{2669D454-F14E-4B39-B82D-03D138DEC414}" srcOrd="1" destOrd="0" presId="urn:microsoft.com/office/officeart/2005/8/layout/radial6"/>
    <dgm:cxn modelId="{F0F0E624-1E03-4819-A8B1-078373FF121E}" type="presParOf" srcId="{D9FAB5C0-66D0-46A3-9A41-B6567CE0D150}" destId="{0B8D9D95-2513-478C-B414-6DB1456A271A}" srcOrd="2" destOrd="0" presId="urn:microsoft.com/office/officeart/2005/8/layout/radial6"/>
    <dgm:cxn modelId="{0CE33E99-9534-419D-AAF1-57EE4CB4EFB4}" type="presParOf" srcId="{D9FAB5C0-66D0-46A3-9A41-B6567CE0D150}" destId="{CB0F6AE0-1725-481B-B989-6CAFBCA66D8A}" srcOrd="3" destOrd="0" presId="urn:microsoft.com/office/officeart/2005/8/layout/radial6"/>
    <dgm:cxn modelId="{B7FF8B9A-AE45-461E-84D7-5F3DDCA07B35}" type="presParOf" srcId="{D9FAB5C0-66D0-46A3-9A41-B6567CE0D150}" destId="{202CAD17-8213-4973-B4AB-DC18BB1D7F6A}" srcOrd="4" destOrd="0" presId="urn:microsoft.com/office/officeart/2005/8/layout/radial6"/>
    <dgm:cxn modelId="{C04D5E27-000D-42C6-8AF4-DEC4D6FF590F}" type="presParOf" srcId="{D9FAB5C0-66D0-46A3-9A41-B6567CE0D150}" destId="{52222B69-7DB2-4FF7-AAC1-22BE30B47B8E}" srcOrd="5" destOrd="0" presId="urn:microsoft.com/office/officeart/2005/8/layout/radial6"/>
    <dgm:cxn modelId="{EC7EC553-F1B3-46FC-BB14-571EE972E9F8}" type="presParOf" srcId="{D9FAB5C0-66D0-46A3-9A41-B6567CE0D150}" destId="{5CBCBE5F-41A0-4C3A-9A13-81E028FCF283}" srcOrd="6" destOrd="0" presId="urn:microsoft.com/office/officeart/2005/8/layout/radial6"/>
    <dgm:cxn modelId="{036A5958-9C1F-4DA3-A0C3-B8640CF1E769}" type="presParOf" srcId="{D9FAB5C0-66D0-46A3-9A41-B6567CE0D150}" destId="{53F03E22-D5C3-4E12-89E3-01E9E9D911BA}" srcOrd="7" destOrd="0" presId="urn:microsoft.com/office/officeart/2005/8/layout/radial6"/>
    <dgm:cxn modelId="{D95C778A-FE67-4A78-B8F2-4E93B6095B93}" type="presParOf" srcId="{D9FAB5C0-66D0-46A3-9A41-B6567CE0D150}" destId="{62325AFB-2E4E-4CC6-A710-F546384B51DA}" srcOrd="8" destOrd="0" presId="urn:microsoft.com/office/officeart/2005/8/layout/radial6"/>
    <dgm:cxn modelId="{998D953A-A8DD-4E16-B136-99E341872F2A}" type="presParOf" srcId="{D9FAB5C0-66D0-46A3-9A41-B6567CE0D150}" destId="{F2D9D147-8C93-4B85-9F37-71374D6DB16A}" srcOrd="9" destOrd="0" presId="urn:microsoft.com/office/officeart/2005/8/layout/radial6"/>
    <dgm:cxn modelId="{CC18DE05-E74D-4062-84C4-7CB85C654C59}" type="presParOf" srcId="{D9FAB5C0-66D0-46A3-9A41-B6567CE0D150}" destId="{E2616F9D-5D60-49C3-B431-E77EE7E2EFF4}" srcOrd="10" destOrd="0" presId="urn:microsoft.com/office/officeart/2005/8/layout/radial6"/>
    <dgm:cxn modelId="{6B266BE7-7E62-485A-B3FD-A4B5E9BE4C21}" type="presParOf" srcId="{D9FAB5C0-66D0-46A3-9A41-B6567CE0D150}" destId="{FAD2E008-F6C5-42DE-9158-54B6974FEF6B}" srcOrd="11" destOrd="0" presId="urn:microsoft.com/office/officeart/2005/8/layout/radial6"/>
    <dgm:cxn modelId="{82A892D4-AE4D-4367-B062-187B9D75FD16}" type="presParOf" srcId="{D9FAB5C0-66D0-46A3-9A41-B6567CE0D150}" destId="{21570D1E-6B4B-4551-A65D-CB08E41A38C5}"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A95A33-7368-4B7B-BCF7-2604E243F56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64C5791-9E72-41D0-A654-8D8CE25EBB5C}">
      <dgm:prSet/>
      <dgm:spPr/>
      <dgm:t>
        <a:bodyPr/>
        <a:lstStyle/>
        <a:p>
          <a:r>
            <a:rPr lang="en-GB" dirty="0"/>
            <a:t>During implementation, the ALT created lead workstreams .</a:t>
          </a:r>
        </a:p>
        <a:p>
          <a:endParaRPr lang="en-GB" dirty="0"/>
        </a:p>
        <a:p>
          <a:r>
            <a:rPr lang="en-GB" dirty="0"/>
            <a:t> The performance workstream set up sub groups working with providers to devise the first years KPIs and Outcomes for the alliance. </a:t>
          </a:r>
          <a:endParaRPr lang="en-US" dirty="0"/>
        </a:p>
      </dgm:t>
    </dgm:pt>
    <dgm:pt modelId="{7648E190-7E8A-4471-8945-86A1DBE6CEBC}" type="parTrans" cxnId="{6573D448-8FF2-47D5-8F1E-03AA6F0933B2}">
      <dgm:prSet/>
      <dgm:spPr/>
      <dgm:t>
        <a:bodyPr/>
        <a:lstStyle/>
        <a:p>
          <a:endParaRPr lang="en-US"/>
        </a:p>
      </dgm:t>
    </dgm:pt>
    <dgm:pt modelId="{A6695427-362A-485E-9DF5-8356A65E1A87}" type="sibTrans" cxnId="{6573D448-8FF2-47D5-8F1E-03AA6F0933B2}">
      <dgm:prSet/>
      <dgm:spPr/>
      <dgm:t>
        <a:bodyPr/>
        <a:lstStyle/>
        <a:p>
          <a:endParaRPr lang="en-US"/>
        </a:p>
      </dgm:t>
    </dgm:pt>
    <dgm:pt modelId="{D19AB777-282B-4538-B75C-A49374756E2B}">
      <dgm:prSet/>
      <dgm:spPr/>
      <dgm:t>
        <a:bodyPr/>
        <a:lstStyle/>
        <a:p>
          <a:r>
            <a:rPr lang="en-GB"/>
            <a:t>Accommodation</a:t>
          </a:r>
          <a:endParaRPr lang="en-US"/>
        </a:p>
      </dgm:t>
    </dgm:pt>
    <dgm:pt modelId="{6AAA1F9C-1B21-475C-AC8D-30FD4849EC8B}" type="parTrans" cxnId="{981072BF-D24E-4131-AE3B-D6FFB7018CD0}">
      <dgm:prSet/>
      <dgm:spPr/>
      <dgm:t>
        <a:bodyPr/>
        <a:lstStyle/>
        <a:p>
          <a:endParaRPr lang="en-US"/>
        </a:p>
      </dgm:t>
    </dgm:pt>
    <dgm:pt modelId="{43C47B78-EEFF-4F69-A6DD-17E8CD8DB2B2}" type="sibTrans" cxnId="{981072BF-D24E-4131-AE3B-D6FFB7018CD0}">
      <dgm:prSet/>
      <dgm:spPr/>
      <dgm:t>
        <a:bodyPr/>
        <a:lstStyle/>
        <a:p>
          <a:endParaRPr lang="en-US"/>
        </a:p>
      </dgm:t>
    </dgm:pt>
    <dgm:pt modelId="{6B2B3C5D-ADED-4A8B-95A3-7ED5B7550711}">
      <dgm:prSet/>
      <dgm:spPr/>
      <dgm:t>
        <a:bodyPr/>
        <a:lstStyle/>
        <a:p>
          <a:r>
            <a:rPr lang="en-GB"/>
            <a:t>Outreach</a:t>
          </a:r>
          <a:endParaRPr lang="en-US"/>
        </a:p>
      </dgm:t>
    </dgm:pt>
    <dgm:pt modelId="{3BE2D28D-9055-47AD-808C-0A9894FF0F68}" type="parTrans" cxnId="{AAFC6C3A-5474-4647-88F5-41D5AA87ABE3}">
      <dgm:prSet/>
      <dgm:spPr/>
      <dgm:t>
        <a:bodyPr/>
        <a:lstStyle/>
        <a:p>
          <a:endParaRPr lang="en-US"/>
        </a:p>
      </dgm:t>
    </dgm:pt>
    <dgm:pt modelId="{7EC9D552-21F9-4338-99DA-9F8C6324B527}" type="sibTrans" cxnId="{AAFC6C3A-5474-4647-88F5-41D5AA87ABE3}">
      <dgm:prSet/>
      <dgm:spPr/>
      <dgm:t>
        <a:bodyPr/>
        <a:lstStyle/>
        <a:p>
          <a:endParaRPr lang="en-US"/>
        </a:p>
      </dgm:t>
    </dgm:pt>
    <dgm:pt modelId="{A25D58CA-B074-44EF-82F5-96ED9F8A3FBE}">
      <dgm:prSet/>
      <dgm:spPr/>
      <dgm:t>
        <a:bodyPr/>
        <a:lstStyle/>
        <a:p>
          <a:r>
            <a:rPr lang="en-GB"/>
            <a:t>Place Based</a:t>
          </a:r>
          <a:endParaRPr lang="en-US"/>
        </a:p>
      </dgm:t>
    </dgm:pt>
    <dgm:pt modelId="{E530AFBA-8F01-4464-BEBD-3C2AE6980E85}" type="parTrans" cxnId="{54BE0F58-6954-4816-B85D-50605448884A}">
      <dgm:prSet/>
      <dgm:spPr/>
      <dgm:t>
        <a:bodyPr/>
        <a:lstStyle/>
        <a:p>
          <a:endParaRPr lang="en-US"/>
        </a:p>
      </dgm:t>
    </dgm:pt>
    <dgm:pt modelId="{205DBF81-714A-40B6-95ED-60891C49E01D}" type="sibTrans" cxnId="{54BE0F58-6954-4816-B85D-50605448884A}">
      <dgm:prSet/>
      <dgm:spPr/>
      <dgm:t>
        <a:bodyPr/>
        <a:lstStyle/>
        <a:p>
          <a:endParaRPr lang="en-US"/>
        </a:p>
      </dgm:t>
    </dgm:pt>
    <dgm:pt modelId="{7E6BC755-222D-472E-9824-831C181C460F}">
      <dgm:prSet/>
      <dgm:spPr/>
      <dgm:t>
        <a:bodyPr/>
        <a:lstStyle/>
        <a:p>
          <a:r>
            <a:rPr lang="en-GB"/>
            <a:t>Vocational     </a:t>
          </a:r>
          <a:endParaRPr lang="en-US"/>
        </a:p>
      </dgm:t>
    </dgm:pt>
    <dgm:pt modelId="{542F2C91-47F8-4EC4-875E-C44212B9E778}" type="parTrans" cxnId="{EA48EDB3-0F23-43DE-B603-18F46233195D}">
      <dgm:prSet/>
      <dgm:spPr/>
      <dgm:t>
        <a:bodyPr/>
        <a:lstStyle/>
        <a:p>
          <a:endParaRPr lang="en-US"/>
        </a:p>
      </dgm:t>
    </dgm:pt>
    <dgm:pt modelId="{C0FCB92D-6130-4B2B-9EDA-0110A773CC6F}" type="sibTrans" cxnId="{EA48EDB3-0F23-43DE-B603-18F46233195D}">
      <dgm:prSet/>
      <dgm:spPr/>
      <dgm:t>
        <a:bodyPr/>
        <a:lstStyle/>
        <a:p>
          <a:endParaRPr lang="en-US"/>
        </a:p>
      </dgm:t>
    </dgm:pt>
    <dgm:pt modelId="{49128E09-44B8-4E90-9F76-4539CBE30AB9}" type="pres">
      <dgm:prSet presAssocID="{B1A95A33-7368-4B7B-BCF7-2604E243F563}" presName="hierChild1" presStyleCnt="0">
        <dgm:presLayoutVars>
          <dgm:orgChart val="1"/>
          <dgm:chPref val="1"/>
          <dgm:dir/>
          <dgm:animOne val="branch"/>
          <dgm:animLvl val="lvl"/>
          <dgm:resizeHandles/>
        </dgm:presLayoutVars>
      </dgm:prSet>
      <dgm:spPr/>
    </dgm:pt>
    <dgm:pt modelId="{A4A10A15-9D51-4A35-991B-30A4565A57C0}" type="pres">
      <dgm:prSet presAssocID="{564C5791-9E72-41D0-A654-8D8CE25EBB5C}" presName="hierRoot1" presStyleCnt="0">
        <dgm:presLayoutVars>
          <dgm:hierBranch val="init"/>
        </dgm:presLayoutVars>
      </dgm:prSet>
      <dgm:spPr/>
    </dgm:pt>
    <dgm:pt modelId="{6D8D5454-3976-4A76-97E0-C044ED63954A}" type="pres">
      <dgm:prSet presAssocID="{564C5791-9E72-41D0-A654-8D8CE25EBB5C}" presName="rootComposite1" presStyleCnt="0"/>
      <dgm:spPr/>
    </dgm:pt>
    <dgm:pt modelId="{4B29D9B6-7C72-46AA-AAC4-652BB62C288F}" type="pres">
      <dgm:prSet presAssocID="{564C5791-9E72-41D0-A654-8D8CE25EBB5C}" presName="rootText1" presStyleLbl="node0" presStyleIdx="0" presStyleCnt="1" custScaleX="140514" custScaleY="190469">
        <dgm:presLayoutVars>
          <dgm:chPref val="3"/>
        </dgm:presLayoutVars>
      </dgm:prSet>
      <dgm:spPr/>
    </dgm:pt>
    <dgm:pt modelId="{ACDB932C-F667-406D-8236-91571783AE13}" type="pres">
      <dgm:prSet presAssocID="{564C5791-9E72-41D0-A654-8D8CE25EBB5C}" presName="rootConnector1" presStyleLbl="node1" presStyleIdx="0" presStyleCnt="0"/>
      <dgm:spPr/>
    </dgm:pt>
    <dgm:pt modelId="{C67467AE-2031-492C-A40E-F7B165B44F9C}" type="pres">
      <dgm:prSet presAssocID="{564C5791-9E72-41D0-A654-8D8CE25EBB5C}" presName="hierChild2" presStyleCnt="0"/>
      <dgm:spPr/>
    </dgm:pt>
    <dgm:pt modelId="{A038F2A8-E4D1-4318-8BFA-B3FA46523F14}" type="pres">
      <dgm:prSet presAssocID="{6AAA1F9C-1B21-475C-AC8D-30FD4849EC8B}" presName="Name37" presStyleLbl="parChTrans1D2" presStyleIdx="0" presStyleCnt="4"/>
      <dgm:spPr/>
    </dgm:pt>
    <dgm:pt modelId="{85B83C5E-FDF7-4C7F-83CB-2B9CE8FC6330}" type="pres">
      <dgm:prSet presAssocID="{D19AB777-282B-4538-B75C-A49374756E2B}" presName="hierRoot2" presStyleCnt="0">
        <dgm:presLayoutVars>
          <dgm:hierBranch val="init"/>
        </dgm:presLayoutVars>
      </dgm:prSet>
      <dgm:spPr/>
    </dgm:pt>
    <dgm:pt modelId="{E6FC5234-B3B7-464D-A845-B5E3426B515C}" type="pres">
      <dgm:prSet presAssocID="{D19AB777-282B-4538-B75C-A49374756E2B}" presName="rootComposite" presStyleCnt="0"/>
      <dgm:spPr/>
    </dgm:pt>
    <dgm:pt modelId="{9D49972E-FE50-41F3-B67E-DE470C61E020}" type="pres">
      <dgm:prSet presAssocID="{D19AB777-282B-4538-B75C-A49374756E2B}" presName="rootText" presStyleLbl="node2" presStyleIdx="0" presStyleCnt="4">
        <dgm:presLayoutVars>
          <dgm:chPref val="3"/>
        </dgm:presLayoutVars>
      </dgm:prSet>
      <dgm:spPr/>
    </dgm:pt>
    <dgm:pt modelId="{8EA7631B-A236-47A0-9F5A-864A04176432}" type="pres">
      <dgm:prSet presAssocID="{D19AB777-282B-4538-B75C-A49374756E2B}" presName="rootConnector" presStyleLbl="node2" presStyleIdx="0" presStyleCnt="4"/>
      <dgm:spPr/>
    </dgm:pt>
    <dgm:pt modelId="{784CA5E8-DBBD-49B8-90E6-C864FF4696FE}" type="pres">
      <dgm:prSet presAssocID="{D19AB777-282B-4538-B75C-A49374756E2B}" presName="hierChild4" presStyleCnt="0"/>
      <dgm:spPr/>
    </dgm:pt>
    <dgm:pt modelId="{022B6C29-2870-4EC5-82C4-2EBF4D66D9BF}" type="pres">
      <dgm:prSet presAssocID="{D19AB777-282B-4538-B75C-A49374756E2B}" presName="hierChild5" presStyleCnt="0"/>
      <dgm:spPr/>
    </dgm:pt>
    <dgm:pt modelId="{D7BC3F7F-90F2-4562-8DCF-07BEA2AB87D1}" type="pres">
      <dgm:prSet presAssocID="{3BE2D28D-9055-47AD-808C-0A9894FF0F68}" presName="Name37" presStyleLbl="parChTrans1D2" presStyleIdx="1" presStyleCnt="4"/>
      <dgm:spPr/>
    </dgm:pt>
    <dgm:pt modelId="{8297557F-7EF6-430E-8FA6-2899567A497E}" type="pres">
      <dgm:prSet presAssocID="{6B2B3C5D-ADED-4A8B-95A3-7ED5B7550711}" presName="hierRoot2" presStyleCnt="0">
        <dgm:presLayoutVars>
          <dgm:hierBranch val="init"/>
        </dgm:presLayoutVars>
      </dgm:prSet>
      <dgm:spPr/>
    </dgm:pt>
    <dgm:pt modelId="{DC816956-2BAC-4CBF-BE4F-7037297393AE}" type="pres">
      <dgm:prSet presAssocID="{6B2B3C5D-ADED-4A8B-95A3-7ED5B7550711}" presName="rootComposite" presStyleCnt="0"/>
      <dgm:spPr/>
    </dgm:pt>
    <dgm:pt modelId="{F3E09343-0346-4793-A70B-45EFDD93CF2B}" type="pres">
      <dgm:prSet presAssocID="{6B2B3C5D-ADED-4A8B-95A3-7ED5B7550711}" presName="rootText" presStyleLbl="node2" presStyleIdx="1" presStyleCnt="4">
        <dgm:presLayoutVars>
          <dgm:chPref val="3"/>
        </dgm:presLayoutVars>
      </dgm:prSet>
      <dgm:spPr/>
    </dgm:pt>
    <dgm:pt modelId="{ED90608A-4F78-4B5A-9EEF-174347077990}" type="pres">
      <dgm:prSet presAssocID="{6B2B3C5D-ADED-4A8B-95A3-7ED5B7550711}" presName="rootConnector" presStyleLbl="node2" presStyleIdx="1" presStyleCnt="4"/>
      <dgm:spPr/>
    </dgm:pt>
    <dgm:pt modelId="{5CCC1D50-9969-4CB3-BC85-08EEFA05150C}" type="pres">
      <dgm:prSet presAssocID="{6B2B3C5D-ADED-4A8B-95A3-7ED5B7550711}" presName="hierChild4" presStyleCnt="0"/>
      <dgm:spPr/>
    </dgm:pt>
    <dgm:pt modelId="{E94285C8-8560-4BDE-8B72-82CBA992C345}" type="pres">
      <dgm:prSet presAssocID="{6B2B3C5D-ADED-4A8B-95A3-7ED5B7550711}" presName="hierChild5" presStyleCnt="0"/>
      <dgm:spPr/>
    </dgm:pt>
    <dgm:pt modelId="{4F8BBD72-6E52-483F-9DC2-F7613BF567EE}" type="pres">
      <dgm:prSet presAssocID="{E530AFBA-8F01-4464-BEBD-3C2AE6980E85}" presName="Name37" presStyleLbl="parChTrans1D2" presStyleIdx="2" presStyleCnt="4"/>
      <dgm:spPr/>
    </dgm:pt>
    <dgm:pt modelId="{4FF43958-055A-475E-BAE4-D0F254D3C255}" type="pres">
      <dgm:prSet presAssocID="{A25D58CA-B074-44EF-82F5-96ED9F8A3FBE}" presName="hierRoot2" presStyleCnt="0">
        <dgm:presLayoutVars>
          <dgm:hierBranch val="init"/>
        </dgm:presLayoutVars>
      </dgm:prSet>
      <dgm:spPr/>
    </dgm:pt>
    <dgm:pt modelId="{53D24668-5E3A-41C6-BFAC-7B0466A3C691}" type="pres">
      <dgm:prSet presAssocID="{A25D58CA-B074-44EF-82F5-96ED9F8A3FBE}" presName="rootComposite" presStyleCnt="0"/>
      <dgm:spPr/>
    </dgm:pt>
    <dgm:pt modelId="{E26B4E12-3A6F-48D5-91D3-CE995359BBC4}" type="pres">
      <dgm:prSet presAssocID="{A25D58CA-B074-44EF-82F5-96ED9F8A3FBE}" presName="rootText" presStyleLbl="node2" presStyleIdx="2" presStyleCnt="4">
        <dgm:presLayoutVars>
          <dgm:chPref val="3"/>
        </dgm:presLayoutVars>
      </dgm:prSet>
      <dgm:spPr/>
    </dgm:pt>
    <dgm:pt modelId="{F64DC9F9-A46B-4E19-AE6E-2C02D28116F6}" type="pres">
      <dgm:prSet presAssocID="{A25D58CA-B074-44EF-82F5-96ED9F8A3FBE}" presName="rootConnector" presStyleLbl="node2" presStyleIdx="2" presStyleCnt="4"/>
      <dgm:spPr/>
    </dgm:pt>
    <dgm:pt modelId="{E43D04B3-F687-4E59-8793-896C020C8DE1}" type="pres">
      <dgm:prSet presAssocID="{A25D58CA-B074-44EF-82F5-96ED9F8A3FBE}" presName="hierChild4" presStyleCnt="0"/>
      <dgm:spPr/>
    </dgm:pt>
    <dgm:pt modelId="{66E64031-F299-43AA-9B51-88F34E00BEA0}" type="pres">
      <dgm:prSet presAssocID="{A25D58CA-B074-44EF-82F5-96ED9F8A3FBE}" presName="hierChild5" presStyleCnt="0"/>
      <dgm:spPr/>
    </dgm:pt>
    <dgm:pt modelId="{A9D85064-E2FD-422A-87E5-2AEEBBCCC616}" type="pres">
      <dgm:prSet presAssocID="{542F2C91-47F8-4EC4-875E-C44212B9E778}" presName="Name37" presStyleLbl="parChTrans1D2" presStyleIdx="3" presStyleCnt="4"/>
      <dgm:spPr/>
    </dgm:pt>
    <dgm:pt modelId="{6FFC78EE-25A2-49E0-9044-62455F3E54B8}" type="pres">
      <dgm:prSet presAssocID="{7E6BC755-222D-472E-9824-831C181C460F}" presName="hierRoot2" presStyleCnt="0">
        <dgm:presLayoutVars>
          <dgm:hierBranch val="init"/>
        </dgm:presLayoutVars>
      </dgm:prSet>
      <dgm:spPr/>
    </dgm:pt>
    <dgm:pt modelId="{9037D391-DECE-45DD-8041-5CABEB4EA66D}" type="pres">
      <dgm:prSet presAssocID="{7E6BC755-222D-472E-9824-831C181C460F}" presName="rootComposite" presStyleCnt="0"/>
      <dgm:spPr/>
    </dgm:pt>
    <dgm:pt modelId="{23FAEDC4-343A-4516-AA58-A28351481A22}" type="pres">
      <dgm:prSet presAssocID="{7E6BC755-222D-472E-9824-831C181C460F}" presName="rootText" presStyleLbl="node2" presStyleIdx="3" presStyleCnt="4">
        <dgm:presLayoutVars>
          <dgm:chPref val="3"/>
        </dgm:presLayoutVars>
      </dgm:prSet>
      <dgm:spPr/>
    </dgm:pt>
    <dgm:pt modelId="{3B627779-828F-4092-A647-837A7690EF82}" type="pres">
      <dgm:prSet presAssocID="{7E6BC755-222D-472E-9824-831C181C460F}" presName="rootConnector" presStyleLbl="node2" presStyleIdx="3" presStyleCnt="4"/>
      <dgm:spPr/>
    </dgm:pt>
    <dgm:pt modelId="{7274EB84-ECED-4729-8D73-C4A0AE7C744D}" type="pres">
      <dgm:prSet presAssocID="{7E6BC755-222D-472E-9824-831C181C460F}" presName="hierChild4" presStyleCnt="0"/>
      <dgm:spPr/>
    </dgm:pt>
    <dgm:pt modelId="{BEA305E9-0AFC-4F88-933A-A1C65E6A41CA}" type="pres">
      <dgm:prSet presAssocID="{7E6BC755-222D-472E-9824-831C181C460F}" presName="hierChild5" presStyleCnt="0"/>
      <dgm:spPr/>
    </dgm:pt>
    <dgm:pt modelId="{2EA31A68-FF88-4AC2-B304-A75CE26BF615}" type="pres">
      <dgm:prSet presAssocID="{564C5791-9E72-41D0-A654-8D8CE25EBB5C}" presName="hierChild3" presStyleCnt="0"/>
      <dgm:spPr/>
    </dgm:pt>
  </dgm:ptLst>
  <dgm:cxnLst>
    <dgm:cxn modelId="{7772F700-9585-487B-ACEE-A1475AE2583D}" type="presOf" srcId="{D19AB777-282B-4538-B75C-A49374756E2B}" destId="{8EA7631B-A236-47A0-9F5A-864A04176432}" srcOrd="1" destOrd="0" presId="urn:microsoft.com/office/officeart/2005/8/layout/orgChart1"/>
    <dgm:cxn modelId="{30BC0F0C-A428-4304-BCDF-A60299909B92}" type="presOf" srcId="{564C5791-9E72-41D0-A654-8D8CE25EBB5C}" destId="{ACDB932C-F667-406D-8236-91571783AE13}" srcOrd="1" destOrd="0" presId="urn:microsoft.com/office/officeart/2005/8/layout/orgChart1"/>
    <dgm:cxn modelId="{20E3C210-CE3B-4B63-966C-EB6AD615C2EC}" type="presOf" srcId="{7E6BC755-222D-472E-9824-831C181C460F}" destId="{3B627779-828F-4092-A647-837A7690EF82}" srcOrd="1" destOrd="0" presId="urn:microsoft.com/office/officeart/2005/8/layout/orgChart1"/>
    <dgm:cxn modelId="{01B56216-E133-413E-867D-68E91C16B963}" type="presOf" srcId="{D19AB777-282B-4538-B75C-A49374756E2B}" destId="{9D49972E-FE50-41F3-B67E-DE470C61E020}" srcOrd="0" destOrd="0" presId="urn:microsoft.com/office/officeart/2005/8/layout/orgChart1"/>
    <dgm:cxn modelId="{A65D6A39-B04B-4685-9D94-4714B6A420DE}" type="presOf" srcId="{A25D58CA-B074-44EF-82F5-96ED9F8A3FBE}" destId="{E26B4E12-3A6F-48D5-91D3-CE995359BBC4}" srcOrd="0" destOrd="0" presId="urn:microsoft.com/office/officeart/2005/8/layout/orgChart1"/>
    <dgm:cxn modelId="{AAFC6C3A-5474-4647-88F5-41D5AA87ABE3}" srcId="{564C5791-9E72-41D0-A654-8D8CE25EBB5C}" destId="{6B2B3C5D-ADED-4A8B-95A3-7ED5B7550711}" srcOrd="1" destOrd="0" parTransId="{3BE2D28D-9055-47AD-808C-0A9894FF0F68}" sibTransId="{7EC9D552-21F9-4338-99DA-9F8C6324B527}"/>
    <dgm:cxn modelId="{EFBFA33E-FF6D-4C04-B4DE-DDA410DC837D}" type="presOf" srcId="{7E6BC755-222D-472E-9824-831C181C460F}" destId="{23FAEDC4-343A-4516-AA58-A28351481A22}" srcOrd="0" destOrd="0" presId="urn:microsoft.com/office/officeart/2005/8/layout/orgChart1"/>
    <dgm:cxn modelId="{47BC1461-62CA-4AE3-B822-75B5B31FAC11}" type="presOf" srcId="{B1A95A33-7368-4B7B-BCF7-2604E243F563}" destId="{49128E09-44B8-4E90-9F76-4539CBE30AB9}" srcOrd="0" destOrd="0" presId="urn:microsoft.com/office/officeart/2005/8/layout/orgChart1"/>
    <dgm:cxn modelId="{6573D448-8FF2-47D5-8F1E-03AA6F0933B2}" srcId="{B1A95A33-7368-4B7B-BCF7-2604E243F563}" destId="{564C5791-9E72-41D0-A654-8D8CE25EBB5C}" srcOrd="0" destOrd="0" parTransId="{7648E190-7E8A-4471-8945-86A1DBE6CEBC}" sibTransId="{A6695427-362A-485E-9DF5-8356A65E1A87}"/>
    <dgm:cxn modelId="{1AD9E874-5236-4B36-A111-8616CF652E2C}" type="presOf" srcId="{3BE2D28D-9055-47AD-808C-0A9894FF0F68}" destId="{D7BC3F7F-90F2-4562-8DCF-07BEA2AB87D1}" srcOrd="0" destOrd="0" presId="urn:microsoft.com/office/officeart/2005/8/layout/orgChart1"/>
    <dgm:cxn modelId="{54BE0F58-6954-4816-B85D-50605448884A}" srcId="{564C5791-9E72-41D0-A654-8D8CE25EBB5C}" destId="{A25D58CA-B074-44EF-82F5-96ED9F8A3FBE}" srcOrd="2" destOrd="0" parTransId="{E530AFBA-8F01-4464-BEBD-3C2AE6980E85}" sibTransId="{205DBF81-714A-40B6-95ED-60891C49E01D}"/>
    <dgm:cxn modelId="{45C55C7E-3428-4DD6-9F56-FB2169245CED}" type="presOf" srcId="{E530AFBA-8F01-4464-BEBD-3C2AE6980E85}" destId="{4F8BBD72-6E52-483F-9DC2-F7613BF567EE}" srcOrd="0" destOrd="0" presId="urn:microsoft.com/office/officeart/2005/8/layout/orgChart1"/>
    <dgm:cxn modelId="{9185458B-0A9D-4858-881D-5CAC9CE5B443}" type="presOf" srcId="{A25D58CA-B074-44EF-82F5-96ED9F8A3FBE}" destId="{F64DC9F9-A46B-4E19-AE6E-2C02D28116F6}" srcOrd="1" destOrd="0" presId="urn:microsoft.com/office/officeart/2005/8/layout/orgChart1"/>
    <dgm:cxn modelId="{EA48EDB3-0F23-43DE-B603-18F46233195D}" srcId="{564C5791-9E72-41D0-A654-8D8CE25EBB5C}" destId="{7E6BC755-222D-472E-9824-831C181C460F}" srcOrd="3" destOrd="0" parTransId="{542F2C91-47F8-4EC4-875E-C44212B9E778}" sibTransId="{C0FCB92D-6130-4B2B-9EDA-0110A773CC6F}"/>
    <dgm:cxn modelId="{512346BE-5DF2-4E90-B4BD-F1823A5802EE}" type="presOf" srcId="{6B2B3C5D-ADED-4A8B-95A3-7ED5B7550711}" destId="{F3E09343-0346-4793-A70B-45EFDD93CF2B}" srcOrd="0" destOrd="0" presId="urn:microsoft.com/office/officeart/2005/8/layout/orgChart1"/>
    <dgm:cxn modelId="{981072BF-D24E-4131-AE3B-D6FFB7018CD0}" srcId="{564C5791-9E72-41D0-A654-8D8CE25EBB5C}" destId="{D19AB777-282B-4538-B75C-A49374756E2B}" srcOrd="0" destOrd="0" parTransId="{6AAA1F9C-1B21-475C-AC8D-30FD4849EC8B}" sibTransId="{43C47B78-EEFF-4F69-A6DD-17E8CD8DB2B2}"/>
    <dgm:cxn modelId="{48B1AEDC-15A0-454D-BBBB-32751C16D03E}" type="presOf" srcId="{564C5791-9E72-41D0-A654-8D8CE25EBB5C}" destId="{4B29D9B6-7C72-46AA-AAC4-652BB62C288F}" srcOrd="0" destOrd="0" presId="urn:microsoft.com/office/officeart/2005/8/layout/orgChart1"/>
    <dgm:cxn modelId="{46B0AEEA-3A10-48BD-9593-54C6A9F07361}" type="presOf" srcId="{6B2B3C5D-ADED-4A8B-95A3-7ED5B7550711}" destId="{ED90608A-4F78-4B5A-9EEF-174347077990}" srcOrd="1" destOrd="0" presId="urn:microsoft.com/office/officeart/2005/8/layout/orgChart1"/>
    <dgm:cxn modelId="{9F9861F9-8070-4B63-8AD5-FBB8EBF1813B}" type="presOf" srcId="{6AAA1F9C-1B21-475C-AC8D-30FD4849EC8B}" destId="{A038F2A8-E4D1-4318-8BFA-B3FA46523F14}" srcOrd="0" destOrd="0" presId="urn:microsoft.com/office/officeart/2005/8/layout/orgChart1"/>
    <dgm:cxn modelId="{1B5C45FF-09E4-4D3F-AE69-3AF59641B181}" type="presOf" srcId="{542F2C91-47F8-4EC4-875E-C44212B9E778}" destId="{A9D85064-E2FD-422A-87E5-2AEEBBCCC616}" srcOrd="0" destOrd="0" presId="urn:microsoft.com/office/officeart/2005/8/layout/orgChart1"/>
    <dgm:cxn modelId="{03B2FF49-A768-4DBA-BCA5-3816D5D09258}" type="presParOf" srcId="{49128E09-44B8-4E90-9F76-4539CBE30AB9}" destId="{A4A10A15-9D51-4A35-991B-30A4565A57C0}" srcOrd="0" destOrd="0" presId="urn:microsoft.com/office/officeart/2005/8/layout/orgChart1"/>
    <dgm:cxn modelId="{869FE318-7DD2-4A3A-BF1C-669C8C5567C7}" type="presParOf" srcId="{A4A10A15-9D51-4A35-991B-30A4565A57C0}" destId="{6D8D5454-3976-4A76-97E0-C044ED63954A}" srcOrd="0" destOrd="0" presId="urn:microsoft.com/office/officeart/2005/8/layout/orgChart1"/>
    <dgm:cxn modelId="{1ACE6154-248F-462B-B502-4C4FD32546DE}" type="presParOf" srcId="{6D8D5454-3976-4A76-97E0-C044ED63954A}" destId="{4B29D9B6-7C72-46AA-AAC4-652BB62C288F}" srcOrd="0" destOrd="0" presId="urn:microsoft.com/office/officeart/2005/8/layout/orgChart1"/>
    <dgm:cxn modelId="{41B33601-061B-47ED-9513-484A91E5C45E}" type="presParOf" srcId="{6D8D5454-3976-4A76-97E0-C044ED63954A}" destId="{ACDB932C-F667-406D-8236-91571783AE13}" srcOrd="1" destOrd="0" presId="urn:microsoft.com/office/officeart/2005/8/layout/orgChart1"/>
    <dgm:cxn modelId="{18ECF039-BBA8-427D-87E6-1B21FE646E19}" type="presParOf" srcId="{A4A10A15-9D51-4A35-991B-30A4565A57C0}" destId="{C67467AE-2031-492C-A40E-F7B165B44F9C}" srcOrd="1" destOrd="0" presId="urn:microsoft.com/office/officeart/2005/8/layout/orgChart1"/>
    <dgm:cxn modelId="{B9B06D30-2932-4767-A0CA-198A5F3A95CC}" type="presParOf" srcId="{C67467AE-2031-492C-A40E-F7B165B44F9C}" destId="{A038F2A8-E4D1-4318-8BFA-B3FA46523F14}" srcOrd="0" destOrd="0" presId="urn:microsoft.com/office/officeart/2005/8/layout/orgChart1"/>
    <dgm:cxn modelId="{3A00234B-2A57-4596-B3DD-D774E669A9D1}" type="presParOf" srcId="{C67467AE-2031-492C-A40E-F7B165B44F9C}" destId="{85B83C5E-FDF7-4C7F-83CB-2B9CE8FC6330}" srcOrd="1" destOrd="0" presId="urn:microsoft.com/office/officeart/2005/8/layout/orgChart1"/>
    <dgm:cxn modelId="{78679754-68FF-47EB-AF20-D0ED43587368}" type="presParOf" srcId="{85B83C5E-FDF7-4C7F-83CB-2B9CE8FC6330}" destId="{E6FC5234-B3B7-464D-A845-B5E3426B515C}" srcOrd="0" destOrd="0" presId="urn:microsoft.com/office/officeart/2005/8/layout/orgChart1"/>
    <dgm:cxn modelId="{E54F4C61-BD34-40F8-B40C-CC7478C5139B}" type="presParOf" srcId="{E6FC5234-B3B7-464D-A845-B5E3426B515C}" destId="{9D49972E-FE50-41F3-B67E-DE470C61E020}" srcOrd="0" destOrd="0" presId="urn:microsoft.com/office/officeart/2005/8/layout/orgChart1"/>
    <dgm:cxn modelId="{6C57DBCE-9324-450C-ACBC-8C63C9D5943A}" type="presParOf" srcId="{E6FC5234-B3B7-464D-A845-B5E3426B515C}" destId="{8EA7631B-A236-47A0-9F5A-864A04176432}" srcOrd="1" destOrd="0" presId="urn:microsoft.com/office/officeart/2005/8/layout/orgChart1"/>
    <dgm:cxn modelId="{6F637739-B1E9-4B1C-925A-F2A5ABFBBF1A}" type="presParOf" srcId="{85B83C5E-FDF7-4C7F-83CB-2B9CE8FC6330}" destId="{784CA5E8-DBBD-49B8-90E6-C864FF4696FE}" srcOrd="1" destOrd="0" presId="urn:microsoft.com/office/officeart/2005/8/layout/orgChart1"/>
    <dgm:cxn modelId="{B8CF461A-7A13-44C4-9A69-DFA749216308}" type="presParOf" srcId="{85B83C5E-FDF7-4C7F-83CB-2B9CE8FC6330}" destId="{022B6C29-2870-4EC5-82C4-2EBF4D66D9BF}" srcOrd="2" destOrd="0" presId="urn:microsoft.com/office/officeart/2005/8/layout/orgChart1"/>
    <dgm:cxn modelId="{4642EAC4-41DE-4BED-9B4C-2AB34EDF49B5}" type="presParOf" srcId="{C67467AE-2031-492C-A40E-F7B165B44F9C}" destId="{D7BC3F7F-90F2-4562-8DCF-07BEA2AB87D1}" srcOrd="2" destOrd="0" presId="urn:microsoft.com/office/officeart/2005/8/layout/orgChart1"/>
    <dgm:cxn modelId="{A549B8F2-B0B5-4EA6-BFAD-5828B550AB49}" type="presParOf" srcId="{C67467AE-2031-492C-A40E-F7B165B44F9C}" destId="{8297557F-7EF6-430E-8FA6-2899567A497E}" srcOrd="3" destOrd="0" presId="urn:microsoft.com/office/officeart/2005/8/layout/orgChart1"/>
    <dgm:cxn modelId="{03943727-79DD-4289-A026-CF87666C852B}" type="presParOf" srcId="{8297557F-7EF6-430E-8FA6-2899567A497E}" destId="{DC816956-2BAC-4CBF-BE4F-7037297393AE}" srcOrd="0" destOrd="0" presId="urn:microsoft.com/office/officeart/2005/8/layout/orgChart1"/>
    <dgm:cxn modelId="{F7EE505F-FB8F-47A9-9DAB-050EF3E666C7}" type="presParOf" srcId="{DC816956-2BAC-4CBF-BE4F-7037297393AE}" destId="{F3E09343-0346-4793-A70B-45EFDD93CF2B}" srcOrd="0" destOrd="0" presId="urn:microsoft.com/office/officeart/2005/8/layout/orgChart1"/>
    <dgm:cxn modelId="{C9045514-56D4-4C04-BF1D-FCB249B8E851}" type="presParOf" srcId="{DC816956-2BAC-4CBF-BE4F-7037297393AE}" destId="{ED90608A-4F78-4B5A-9EEF-174347077990}" srcOrd="1" destOrd="0" presId="urn:microsoft.com/office/officeart/2005/8/layout/orgChart1"/>
    <dgm:cxn modelId="{859D354F-B72F-4E82-99B4-6D3A1F56963B}" type="presParOf" srcId="{8297557F-7EF6-430E-8FA6-2899567A497E}" destId="{5CCC1D50-9969-4CB3-BC85-08EEFA05150C}" srcOrd="1" destOrd="0" presId="urn:microsoft.com/office/officeart/2005/8/layout/orgChart1"/>
    <dgm:cxn modelId="{6B0913F8-8524-4AB2-8CCD-2F78214DF6F0}" type="presParOf" srcId="{8297557F-7EF6-430E-8FA6-2899567A497E}" destId="{E94285C8-8560-4BDE-8B72-82CBA992C345}" srcOrd="2" destOrd="0" presId="urn:microsoft.com/office/officeart/2005/8/layout/orgChart1"/>
    <dgm:cxn modelId="{D27BBD08-2EAA-4392-B547-93F1BE114579}" type="presParOf" srcId="{C67467AE-2031-492C-A40E-F7B165B44F9C}" destId="{4F8BBD72-6E52-483F-9DC2-F7613BF567EE}" srcOrd="4" destOrd="0" presId="urn:microsoft.com/office/officeart/2005/8/layout/orgChart1"/>
    <dgm:cxn modelId="{5FA1E38F-E505-473A-9CD8-7DC39F93E653}" type="presParOf" srcId="{C67467AE-2031-492C-A40E-F7B165B44F9C}" destId="{4FF43958-055A-475E-BAE4-D0F254D3C255}" srcOrd="5" destOrd="0" presId="urn:microsoft.com/office/officeart/2005/8/layout/orgChart1"/>
    <dgm:cxn modelId="{945E0A00-E1E7-4252-B779-7BBF58817AB7}" type="presParOf" srcId="{4FF43958-055A-475E-BAE4-D0F254D3C255}" destId="{53D24668-5E3A-41C6-BFAC-7B0466A3C691}" srcOrd="0" destOrd="0" presId="urn:microsoft.com/office/officeart/2005/8/layout/orgChart1"/>
    <dgm:cxn modelId="{2460937E-347B-4439-A4E0-828340274726}" type="presParOf" srcId="{53D24668-5E3A-41C6-BFAC-7B0466A3C691}" destId="{E26B4E12-3A6F-48D5-91D3-CE995359BBC4}" srcOrd="0" destOrd="0" presId="urn:microsoft.com/office/officeart/2005/8/layout/orgChart1"/>
    <dgm:cxn modelId="{188CE46B-2FD7-4AB2-A0CF-217F86BF9344}" type="presParOf" srcId="{53D24668-5E3A-41C6-BFAC-7B0466A3C691}" destId="{F64DC9F9-A46B-4E19-AE6E-2C02D28116F6}" srcOrd="1" destOrd="0" presId="urn:microsoft.com/office/officeart/2005/8/layout/orgChart1"/>
    <dgm:cxn modelId="{21758B87-FD31-4C9A-8096-EC4848139D65}" type="presParOf" srcId="{4FF43958-055A-475E-BAE4-D0F254D3C255}" destId="{E43D04B3-F687-4E59-8793-896C020C8DE1}" srcOrd="1" destOrd="0" presId="urn:microsoft.com/office/officeart/2005/8/layout/orgChart1"/>
    <dgm:cxn modelId="{DFEE45A4-416E-470A-A6AD-847B67DAA075}" type="presParOf" srcId="{4FF43958-055A-475E-BAE4-D0F254D3C255}" destId="{66E64031-F299-43AA-9B51-88F34E00BEA0}" srcOrd="2" destOrd="0" presId="urn:microsoft.com/office/officeart/2005/8/layout/orgChart1"/>
    <dgm:cxn modelId="{77250B43-85D2-459D-958D-FF175D0B19DC}" type="presParOf" srcId="{C67467AE-2031-492C-A40E-F7B165B44F9C}" destId="{A9D85064-E2FD-422A-87E5-2AEEBBCCC616}" srcOrd="6" destOrd="0" presId="urn:microsoft.com/office/officeart/2005/8/layout/orgChart1"/>
    <dgm:cxn modelId="{2EF08AD0-D8C8-498A-8473-7D6EF2ADC2BF}" type="presParOf" srcId="{C67467AE-2031-492C-A40E-F7B165B44F9C}" destId="{6FFC78EE-25A2-49E0-9044-62455F3E54B8}" srcOrd="7" destOrd="0" presId="urn:microsoft.com/office/officeart/2005/8/layout/orgChart1"/>
    <dgm:cxn modelId="{49DE685D-04BE-4C0C-AB70-4F19B8C0D35B}" type="presParOf" srcId="{6FFC78EE-25A2-49E0-9044-62455F3E54B8}" destId="{9037D391-DECE-45DD-8041-5CABEB4EA66D}" srcOrd="0" destOrd="0" presId="urn:microsoft.com/office/officeart/2005/8/layout/orgChart1"/>
    <dgm:cxn modelId="{7CD9A8C6-AE90-4BA5-8E5F-D06D891AD036}" type="presParOf" srcId="{9037D391-DECE-45DD-8041-5CABEB4EA66D}" destId="{23FAEDC4-343A-4516-AA58-A28351481A22}" srcOrd="0" destOrd="0" presId="urn:microsoft.com/office/officeart/2005/8/layout/orgChart1"/>
    <dgm:cxn modelId="{F89C9A44-F5E3-4C4B-B609-CDB9A5F99227}" type="presParOf" srcId="{9037D391-DECE-45DD-8041-5CABEB4EA66D}" destId="{3B627779-828F-4092-A647-837A7690EF82}" srcOrd="1" destOrd="0" presId="urn:microsoft.com/office/officeart/2005/8/layout/orgChart1"/>
    <dgm:cxn modelId="{C1F30D70-6893-4E65-ACCF-2838F6FCF6AE}" type="presParOf" srcId="{6FFC78EE-25A2-49E0-9044-62455F3E54B8}" destId="{7274EB84-ECED-4729-8D73-C4A0AE7C744D}" srcOrd="1" destOrd="0" presId="urn:microsoft.com/office/officeart/2005/8/layout/orgChart1"/>
    <dgm:cxn modelId="{4C057C8A-4389-40A6-A540-5A92D74251A6}" type="presParOf" srcId="{6FFC78EE-25A2-49E0-9044-62455F3E54B8}" destId="{BEA305E9-0AFC-4F88-933A-A1C65E6A41CA}" srcOrd="2" destOrd="0" presId="urn:microsoft.com/office/officeart/2005/8/layout/orgChart1"/>
    <dgm:cxn modelId="{06630A0E-6175-4641-9295-DB134C07B179}" type="presParOf" srcId="{A4A10A15-9D51-4A35-991B-30A4565A57C0}" destId="{2EA31A68-FF88-4AC2-B304-A75CE26BF61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570D1E-6B4B-4551-A65D-CB08E41A38C5}">
      <dsp:nvSpPr>
        <dsp:cNvPr id="0" name=""/>
        <dsp:cNvSpPr/>
      </dsp:nvSpPr>
      <dsp:spPr>
        <a:xfrm>
          <a:off x="445504" y="744076"/>
          <a:ext cx="2967722" cy="2967722"/>
        </a:xfrm>
        <a:prstGeom prst="blockArc">
          <a:avLst>
            <a:gd name="adj1" fmla="val 10800000"/>
            <a:gd name="adj2" fmla="val 16200000"/>
            <a:gd name="adj3" fmla="val 464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2D9D147-8C93-4B85-9F37-71374D6DB16A}">
      <dsp:nvSpPr>
        <dsp:cNvPr id="0" name=""/>
        <dsp:cNvSpPr/>
      </dsp:nvSpPr>
      <dsp:spPr>
        <a:xfrm>
          <a:off x="445504" y="744076"/>
          <a:ext cx="2967722" cy="2967722"/>
        </a:xfrm>
        <a:prstGeom prst="blockArc">
          <a:avLst>
            <a:gd name="adj1" fmla="val 5400000"/>
            <a:gd name="adj2" fmla="val 10800000"/>
            <a:gd name="adj3" fmla="val 464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CBCBE5F-41A0-4C3A-9A13-81E028FCF283}">
      <dsp:nvSpPr>
        <dsp:cNvPr id="0" name=""/>
        <dsp:cNvSpPr/>
      </dsp:nvSpPr>
      <dsp:spPr>
        <a:xfrm>
          <a:off x="445504" y="744076"/>
          <a:ext cx="2967722" cy="2967722"/>
        </a:xfrm>
        <a:prstGeom prst="blockArc">
          <a:avLst>
            <a:gd name="adj1" fmla="val 0"/>
            <a:gd name="adj2" fmla="val 5400000"/>
            <a:gd name="adj3" fmla="val 464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CB0F6AE0-1725-481B-B989-6CAFBCA66D8A}">
      <dsp:nvSpPr>
        <dsp:cNvPr id="0" name=""/>
        <dsp:cNvSpPr/>
      </dsp:nvSpPr>
      <dsp:spPr>
        <a:xfrm>
          <a:off x="445504" y="744076"/>
          <a:ext cx="2967722" cy="2967722"/>
        </a:xfrm>
        <a:prstGeom prst="blockArc">
          <a:avLst>
            <a:gd name="adj1" fmla="val 16200000"/>
            <a:gd name="adj2" fmla="val 0"/>
            <a:gd name="adj3" fmla="val 4640"/>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307B1D3-353B-49D0-B361-5C3951FFF8C7}">
      <dsp:nvSpPr>
        <dsp:cNvPr id="0" name=""/>
        <dsp:cNvSpPr/>
      </dsp:nvSpPr>
      <dsp:spPr>
        <a:xfrm>
          <a:off x="1189689" y="1544934"/>
          <a:ext cx="1366006" cy="1366006"/>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GB" sz="4700" kern="1200" dirty="0">
              <a:solidFill>
                <a:sysClr val="window" lastClr="FFFFFF"/>
              </a:solidFill>
              <a:latin typeface="Calibri"/>
              <a:ea typeface="+mn-ea"/>
              <a:cs typeface="+mn-cs"/>
            </a:rPr>
            <a:t>ALT</a:t>
          </a:r>
        </a:p>
      </dsp:txBody>
      <dsp:txXfrm>
        <a:off x="1389736" y="1744981"/>
        <a:ext cx="965912" cy="965912"/>
      </dsp:txXfrm>
    </dsp:sp>
    <dsp:sp modelId="{2669D454-F14E-4B39-B82D-03D138DEC414}">
      <dsp:nvSpPr>
        <dsp:cNvPr id="0" name=""/>
        <dsp:cNvSpPr/>
      </dsp:nvSpPr>
      <dsp:spPr>
        <a:xfrm>
          <a:off x="1451263" y="300397"/>
          <a:ext cx="956204" cy="956204"/>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 lastClr="FFFFFF"/>
              </a:solidFill>
              <a:latin typeface="Calibri"/>
              <a:ea typeface="+mn-ea"/>
              <a:cs typeface="+mn-cs"/>
            </a:rPr>
            <a:t>Sub contractors </a:t>
          </a:r>
        </a:p>
      </dsp:txBody>
      <dsp:txXfrm>
        <a:off x="1591296" y="440430"/>
        <a:ext cx="676138" cy="676138"/>
      </dsp:txXfrm>
    </dsp:sp>
    <dsp:sp modelId="{202CAD17-8213-4973-B4AB-DC18BB1D7F6A}">
      <dsp:nvSpPr>
        <dsp:cNvPr id="0" name=""/>
        <dsp:cNvSpPr/>
      </dsp:nvSpPr>
      <dsp:spPr>
        <a:xfrm>
          <a:off x="2900701" y="1749835"/>
          <a:ext cx="956204" cy="956204"/>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 lastClr="FFFFFF"/>
              </a:solidFill>
              <a:latin typeface="Calibri"/>
              <a:ea typeface="+mn-ea"/>
              <a:cs typeface="+mn-cs"/>
            </a:rPr>
            <a:t>Strategic Stakeholder Board</a:t>
          </a:r>
        </a:p>
      </dsp:txBody>
      <dsp:txXfrm>
        <a:off x="3040734" y="1889868"/>
        <a:ext cx="676138" cy="676138"/>
      </dsp:txXfrm>
    </dsp:sp>
    <dsp:sp modelId="{53F03E22-D5C3-4E12-89E3-01E9E9D911BA}">
      <dsp:nvSpPr>
        <dsp:cNvPr id="0" name=""/>
        <dsp:cNvSpPr/>
      </dsp:nvSpPr>
      <dsp:spPr>
        <a:xfrm>
          <a:off x="1451263" y="3199273"/>
          <a:ext cx="956204" cy="956204"/>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 lastClr="FFFFFF"/>
              </a:solidFill>
              <a:latin typeface="Calibri"/>
              <a:ea typeface="+mn-ea"/>
              <a:cs typeface="+mn-cs"/>
            </a:rPr>
            <a:t>Service User Board</a:t>
          </a:r>
        </a:p>
      </dsp:txBody>
      <dsp:txXfrm>
        <a:off x="1591296" y="3339306"/>
        <a:ext cx="676138" cy="676138"/>
      </dsp:txXfrm>
    </dsp:sp>
    <dsp:sp modelId="{E2616F9D-5D60-49C3-B431-E77EE7E2EFF4}">
      <dsp:nvSpPr>
        <dsp:cNvPr id="0" name=""/>
        <dsp:cNvSpPr/>
      </dsp:nvSpPr>
      <dsp:spPr>
        <a:xfrm>
          <a:off x="1825" y="1749835"/>
          <a:ext cx="956204" cy="956204"/>
        </a:xfrm>
        <a:prstGeom prst="ellips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 lastClr="FFFFFF"/>
              </a:solidFill>
              <a:latin typeface="Calibri"/>
              <a:ea typeface="+mn-ea"/>
              <a:cs typeface="+mn-cs"/>
            </a:rPr>
            <a:t>Alliance Management Team</a:t>
          </a:r>
        </a:p>
      </dsp:txBody>
      <dsp:txXfrm>
        <a:off x="141858" y="1889868"/>
        <a:ext cx="676138" cy="676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85064-E2FD-422A-87E5-2AEEBBCCC616}">
      <dsp:nvSpPr>
        <dsp:cNvPr id="0" name=""/>
        <dsp:cNvSpPr/>
      </dsp:nvSpPr>
      <dsp:spPr>
        <a:xfrm>
          <a:off x="5314781" y="1376054"/>
          <a:ext cx="2620004" cy="303141"/>
        </a:xfrm>
        <a:custGeom>
          <a:avLst/>
          <a:gdLst/>
          <a:ahLst/>
          <a:cxnLst/>
          <a:rect l="0" t="0" r="0" b="0"/>
          <a:pathLst>
            <a:path>
              <a:moveTo>
                <a:pt x="0" y="0"/>
              </a:moveTo>
              <a:lnTo>
                <a:pt x="0" y="151570"/>
              </a:lnTo>
              <a:lnTo>
                <a:pt x="2620004" y="151570"/>
              </a:lnTo>
              <a:lnTo>
                <a:pt x="2620004" y="30314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8BBD72-6E52-483F-9DC2-F7613BF567EE}">
      <dsp:nvSpPr>
        <dsp:cNvPr id="0" name=""/>
        <dsp:cNvSpPr/>
      </dsp:nvSpPr>
      <dsp:spPr>
        <a:xfrm>
          <a:off x="5314781" y="1376054"/>
          <a:ext cx="873334" cy="303141"/>
        </a:xfrm>
        <a:custGeom>
          <a:avLst/>
          <a:gdLst/>
          <a:ahLst/>
          <a:cxnLst/>
          <a:rect l="0" t="0" r="0" b="0"/>
          <a:pathLst>
            <a:path>
              <a:moveTo>
                <a:pt x="0" y="0"/>
              </a:moveTo>
              <a:lnTo>
                <a:pt x="0" y="151570"/>
              </a:lnTo>
              <a:lnTo>
                <a:pt x="873334" y="151570"/>
              </a:lnTo>
              <a:lnTo>
                <a:pt x="873334" y="30314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BC3F7F-90F2-4562-8DCF-07BEA2AB87D1}">
      <dsp:nvSpPr>
        <dsp:cNvPr id="0" name=""/>
        <dsp:cNvSpPr/>
      </dsp:nvSpPr>
      <dsp:spPr>
        <a:xfrm>
          <a:off x="4441446" y="1376054"/>
          <a:ext cx="873334" cy="303141"/>
        </a:xfrm>
        <a:custGeom>
          <a:avLst/>
          <a:gdLst/>
          <a:ahLst/>
          <a:cxnLst/>
          <a:rect l="0" t="0" r="0" b="0"/>
          <a:pathLst>
            <a:path>
              <a:moveTo>
                <a:pt x="873334" y="0"/>
              </a:moveTo>
              <a:lnTo>
                <a:pt x="873334" y="151570"/>
              </a:lnTo>
              <a:lnTo>
                <a:pt x="0" y="151570"/>
              </a:lnTo>
              <a:lnTo>
                <a:pt x="0" y="30314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38F2A8-E4D1-4318-8BFA-B3FA46523F14}">
      <dsp:nvSpPr>
        <dsp:cNvPr id="0" name=""/>
        <dsp:cNvSpPr/>
      </dsp:nvSpPr>
      <dsp:spPr>
        <a:xfrm>
          <a:off x="2694776" y="1376054"/>
          <a:ext cx="2620004" cy="303141"/>
        </a:xfrm>
        <a:custGeom>
          <a:avLst/>
          <a:gdLst/>
          <a:ahLst/>
          <a:cxnLst/>
          <a:rect l="0" t="0" r="0" b="0"/>
          <a:pathLst>
            <a:path>
              <a:moveTo>
                <a:pt x="2620004" y="0"/>
              </a:moveTo>
              <a:lnTo>
                <a:pt x="2620004" y="151570"/>
              </a:lnTo>
              <a:lnTo>
                <a:pt x="0" y="151570"/>
              </a:lnTo>
              <a:lnTo>
                <a:pt x="0" y="30314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29D9B6-7C72-46AA-AAC4-652BB62C288F}">
      <dsp:nvSpPr>
        <dsp:cNvPr id="0" name=""/>
        <dsp:cNvSpPr/>
      </dsp:nvSpPr>
      <dsp:spPr>
        <a:xfrm>
          <a:off x="4300600" y="1317"/>
          <a:ext cx="2028360" cy="137473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t>During implementation, the ALT created lead workstreams .</a:t>
          </a:r>
        </a:p>
        <a:p>
          <a:pPr marL="0" lvl="0" indent="0" algn="ctr" defTabSz="488950">
            <a:lnSpc>
              <a:spcPct val="90000"/>
            </a:lnSpc>
            <a:spcBef>
              <a:spcPct val="0"/>
            </a:spcBef>
            <a:spcAft>
              <a:spcPct val="35000"/>
            </a:spcAft>
            <a:buNone/>
          </a:pPr>
          <a:endParaRPr lang="en-GB" sz="1100" kern="1200" dirty="0"/>
        </a:p>
        <a:p>
          <a:pPr marL="0" lvl="0" indent="0" algn="ctr" defTabSz="488950">
            <a:lnSpc>
              <a:spcPct val="90000"/>
            </a:lnSpc>
            <a:spcBef>
              <a:spcPct val="0"/>
            </a:spcBef>
            <a:spcAft>
              <a:spcPct val="35000"/>
            </a:spcAft>
            <a:buNone/>
          </a:pPr>
          <a:r>
            <a:rPr lang="en-GB" sz="1100" kern="1200" dirty="0"/>
            <a:t> The performance workstream set up sub groups working with providers to devise the first years KPIs and Outcomes for the alliance. </a:t>
          </a:r>
          <a:endParaRPr lang="en-US" sz="1100" kern="1200" dirty="0"/>
        </a:p>
      </dsp:txBody>
      <dsp:txXfrm>
        <a:off x="4300600" y="1317"/>
        <a:ext cx="2028360" cy="1374737"/>
      </dsp:txXfrm>
    </dsp:sp>
    <dsp:sp modelId="{9D49972E-FE50-41F3-B67E-DE470C61E020}">
      <dsp:nvSpPr>
        <dsp:cNvPr id="0" name=""/>
        <dsp:cNvSpPr/>
      </dsp:nvSpPr>
      <dsp:spPr>
        <a:xfrm>
          <a:off x="1973011" y="1679195"/>
          <a:ext cx="1443528" cy="721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Accommodation</a:t>
          </a:r>
          <a:endParaRPr lang="en-US" sz="1100" kern="1200"/>
        </a:p>
      </dsp:txBody>
      <dsp:txXfrm>
        <a:off x="1973011" y="1679195"/>
        <a:ext cx="1443528" cy="721764"/>
      </dsp:txXfrm>
    </dsp:sp>
    <dsp:sp modelId="{F3E09343-0346-4793-A70B-45EFDD93CF2B}">
      <dsp:nvSpPr>
        <dsp:cNvPr id="0" name=""/>
        <dsp:cNvSpPr/>
      </dsp:nvSpPr>
      <dsp:spPr>
        <a:xfrm>
          <a:off x="3719681" y="1679195"/>
          <a:ext cx="1443528" cy="721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Outreach</a:t>
          </a:r>
          <a:endParaRPr lang="en-US" sz="1100" kern="1200"/>
        </a:p>
      </dsp:txBody>
      <dsp:txXfrm>
        <a:off x="3719681" y="1679195"/>
        <a:ext cx="1443528" cy="721764"/>
      </dsp:txXfrm>
    </dsp:sp>
    <dsp:sp modelId="{E26B4E12-3A6F-48D5-91D3-CE995359BBC4}">
      <dsp:nvSpPr>
        <dsp:cNvPr id="0" name=""/>
        <dsp:cNvSpPr/>
      </dsp:nvSpPr>
      <dsp:spPr>
        <a:xfrm>
          <a:off x="5466351" y="1679195"/>
          <a:ext cx="1443528" cy="721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Place Based</a:t>
          </a:r>
          <a:endParaRPr lang="en-US" sz="1100" kern="1200"/>
        </a:p>
      </dsp:txBody>
      <dsp:txXfrm>
        <a:off x="5466351" y="1679195"/>
        <a:ext cx="1443528" cy="721764"/>
      </dsp:txXfrm>
    </dsp:sp>
    <dsp:sp modelId="{23FAEDC4-343A-4516-AA58-A28351481A22}">
      <dsp:nvSpPr>
        <dsp:cNvPr id="0" name=""/>
        <dsp:cNvSpPr/>
      </dsp:nvSpPr>
      <dsp:spPr>
        <a:xfrm>
          <a:off x="7213021" y="1679195"/>
          <a:ext cx="1443528" cy="721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t>Vocational     </a:t>
          </a:r>
          <a:endParaRPr lang="en-US" sz="1100" kern="1200"/>
        </a:p>
      </dsp:txBody>
      <dsp:txXfrm>
        <a:off x="7213021" y="1679195"/>
        <a:ext cx="1443528" cy="72176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65232-E2CE-419C-A302-E7627FADB6A2}" type="datetimeFigureOut">
              <a:rPr lang="en-GB" smtClean="0"/>
              <a:t>13/06/2022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5EEE30-5F54-4935-97DC-277964DF707D}" type="slidenum">
              <a:rPr lang="en-GB" smtClean="0"/>
              <a:t>‹#›</a:t>
            </a:fld>
            <a:endParaRPr lang="en-GB"/>
          </a:p>
        </p:txBody>
      </p:sp>
    </p:spTree>
    <p:extLst>
      <p:ext uri="{BB962C8B-B14F-4D97-AF65-F5344CB8AC3E}">
        <p14:creationId xmlns:p14="http://schemas.microsoft.com/office/powerpoint/2010/main" val="645494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5EEE30-5F54-4935-97DC-277964DF707D}" type="slidenum">
              <a:rPr lang="en-GB" smtClean="0"/>
              <a:t>1</a:t>
            </a:fld>
            <a:endParaRPr lang="en-GB"/>
          </a:p>
        </p:txBody>
      </p:sp>
    </p:spTree>
    <p:extLst>
      <p:ext uri="{BB962C8B-B14F-4D97-AF65-F5344CB8AC3E}">
        <p14:creationId xmlns:p14="http://schemas.microsoft.com/office/powerpoint/2010/main" val="285812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5EEE30-5F54-4935-97DC-277964DF707D}" type="slidenum">
              <a:rPr lang="en-GB" smtClean="0"/>
              <a:t>2</a:t>
            </a:fld>
            <a:endParaRPr lang="en-GB"/>
          </a:p>
        </p:txBody>
      </p:sp>
    </p:spTree>
    <p:extLst>
      <p:ext uri="{BB962C8B-B14F-4D97-AF65-F5344CB8AC3E}">
        <p14:creationId xmlns:p14="http://schemas.microsoft.com/office/powerpoint/2010/main" val="417920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C5EEE30-5F54-4935-97DC-277964DF707D}" type="slidenum">
              <a:rPr lang="en-GB" smtClean="0"/>
              <a:t>11</a:t>
            </a:fld>
            <a:endParaRPr lang="en-GB"/>
          </a:p>
        </p:txBody>
      </p:sp>
    </p:spTree>
    <p:extLst>
      <p:ext uri="{BB962C8B-B14F-4D97-AF65-F5344CB8AC3E}">
        <p14:creationId xmlns:p14="http://schemas.microsoft.com/office/powerpoint/2010/main" val="214421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567DD3-48F6-485B-883A-54E33DA90C48}"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D0E8D-ECC2-4497-8E15-29E6FF9E8A1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751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67DD3-48F6-485B-883A-54E33DA90C48}"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D0E8D-ECC2-4497-8E15-29E6FF9E8A1A}" type="slidenum">
              <a:rPr lang="en-GB" smtClean="0"/>
              <a:t>‹#›</a:t>
            </a:fld>
            <a:endParaRPr lang="en-GB"/>
          </a:p>
        </p:txBody>
      </p:sp>
    </p:spTree>
    <p:extLst>
      <p:ext uri="{BB962C8B-B14F-4D97-AF65-F5344CB8AC3E}">
        <p14:creationId xmlns:p14="http://schemas.microsoft.com/office/powerpoint/2010/main" val="284300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67DD3-48F6-485B-883A-54E33DA90C48}"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D0E8D-ECC2-4497-8E15-29E6FF9E8A1A}" type="slidenum">
              <a:rPr lang="en-GB" smtClean="0"/>
              <a:t>‹#›</a:t>
            </a:fld>
            <a:endParaRPr lang="en-GB"/>
          </a:p>
        </p:txBody>
      </p:sp>
    </p:spTree>
    <p:extLst>
      <p:ext uri="{BB962C8B-B14F-4D97-AF65-F5344CB8AC3E}">
        <p14:creationId xmlns:p14="http://schemas.microsoft.com/office/powerpoint/2010/main" val="1163179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567DD3-48F6-485B-883A-54E33DA90C48}"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D0E8D-ECC2-4497-8E15-29E6FF9E8A1A}" type="slidenum">
              <a:rPr lang="en-GB" smtClean="0"/>
              <a:t>‹#›</a:t>
            </a:fld>
            <a:endParaRPr lang="en-GB"/>
          </a:p>
        </p:txBody>
      </p:sp>
    </p:spTree>
    <p:extLst>
      <p:ext uri="{BB962C8B-B14F-4D97-AF65-F5344CB8AC3E}">
        <p14:creationId xmlns:p14="http://schemas.microsoft.com/office/powerpoint/2010/main" val="1365629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567DD3-48F6-485B-883A-54E33DA90C48}"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0D0E8D-ECC2-4497-8E15-29E6FF9E8A1A}"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472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567DD3-48F6-485B-883A-54E33DA90C48}"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0D0E8D-ECC2-4497-8E15-29E6FF9E8A1A}" type="slidenum">
              <a:rPr lang="en-GB" smtClean="0"/>
              <a:t>‹#›</a:t>
            </a:fld>
            <a:endParaRPr lang="en-GB"/>
          </a:p>
        </p:txBody>
      </p:sp>
    </p:spTree>
    <p:extLst>
      <p:ext uri="{BB962C8B-B14F-4D97-AF65-F5344CB8AC3E}">
        <p14:creationId xmlns:p14="http://schemas.microsoft.com/office/powerpoint/2010/main" val="156567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567DD3-48F6-485B-883A-54E33DA90C48}" type="datetimeFigureOut">
              <a:rPr lang="en-GB" smtClean="0"/>
              <a:t>13/06/2022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0D0E8D-ECC2-4497-8E15-29E6FF9E8A1A}" type="slidenum">
              <a:rPr lang="en-GB" smtClean="0"/>
              <a:t>‹#›</a:t>
            </a:fld>
            <a:endParaRPr lang="en-GB"/>
          </a:p>
        </p:txBody>
      </p:sp>
    </p:spTree>
    <p:extLst>
      <p:ext uri="{BB962C8B-B14F-4D97-AF65-F5344CB8AC3E}">
        <p14:creationId xmlns:p14="http://schemas.microsoft.com/office/powerpoint/2010/main" val="2461668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567DD3-48F6-485B-883A-54E33DA90C48}" type="datetimeFigureOut">
              <a:rPr lang="en-GB" smtClean="0"/>
              <a:t>13/06/2022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0D0E8D-ECC2-4497-8E15-29E6FF9E8A1A}" type="slidenum">
              <a:rPr lang="en-GB" smtClean="0"/>
              <a:t>‹#›</a:t>
            </a:fld>
            <a:endParaRPr lang="en-GB"/>
          </a:p>
        </p:txBody>
      </p:sp>
    </p:spTree>
    <p:extLst>
      <p:ext uri="{BB962C8B-B14F-4D97-AF65-F5344CB8AC3E}">
        <p14:creationId xmlns:p14="http://schemas.microsoft.com/office/powerpoint/2010/main" val="308407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A567DD3-48F6-485B-883A-54E33DA90C48}" type="datetimeFigureOut">
              <a:rPr lang="en-GB" smtClean="0"/>
              <a:t>13/06/2022</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D80D0E8D-ECC2-4497-8E15-29E6FF9E8A1A}" type="slidenum">
              <a:rPr lang="en-GB" smtClean="0"/>
              <a:t>‹#›</a:t>
            </a:fld>
            <a:endParaRPr lang="en-GB"/>
          </a:p>
        </p:txBody>
      </p:sp>
    </p:spTree>
    <p:extLst>
      <p:ext uri="{BB962C8B-B14F-4D97-AF65-F5344CB8AC3E}">
        <p14:creationId xmlns:p14="http://schemas.microsoft.com/office/powerpoint/2010/main" val="519778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A567DD3-48F6-485B-883A-54E33DA90C48}" type="datetimeFigureOut">
              <a:rPr lang="en-GB" smtClean="0"/>
              <a:t>13/06/2022</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80D0E8D-ECC2-4497-8E15-29E6FF9E8A1A}" type="slidenum">
              <a:rPr lang="en-GB" smtClean="0"/>
              <a:t>‹#›</a:t>
            </a:fld>
            <a:endParaRPr lang="en-GB"/>
          </a:p>
        </p:txBody>
      </p:sp>
    </p:spTree>
    <p:extLst>
      <p:ext uri="{BB962C8B-B14F-4D97-AF65-F5344CB8AC3E}">
        <p14:creationId xmlns:p14="http://schemas.microsoft.com/office/powerpoint/2010/main" val="2682400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567DD3-48F6-485B-883A-54E33DA90C48}"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0D0E8D-ECC2-4497-8E15-29E6FF9E8A1A}" type="slidenum">
              <a:rPr lang="en-GB" smtClean="0"/>
              <a:t>‹#›</a:t>
            </a:fld>
            <a:endParaRPr lang="en-GB"/>
          </a:p>
        </p:txBody>
      </p:sp>
    </p:spTree>
    <p:extLst>
      <p:ext uri="{BB962C8B-B14F-4D97-AF65-F5344CB8AC3E}">
        <p14:creationId xmlns:p14="http://schemas.microsoft.com/office/powerpoint/2010/main" val="2604687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A567DD3-48F6-485B-883A-54E33DA90C48}" type="datetimeFigureOut">
              <a:rPr lang="en-GB" smtClean="0"/>
              <a:t>13/06/2022</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80D0E8D-ECC2-4497-8E15-29E6FF9E8A1A}"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628563"/>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tmp"/></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Referrals2DMWA@homegroup.org.uk"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9" name="Picture 8" descr="A picture containing shape&#10;&#10;Description automatically generated">
            <a:extLst>
              <a:ext uri="{FF2B5EF4-FFF2-40B4-BE49-F238E27FC236}">
                <a16:creationId xmlns:a16="http://schemas.microsoft.com/office/drawing/2014/main" id="{4E44BDE6-5F46-4E4E-B6A5-DF499CE75337}"/>
              </a:ext>
            </a:extLst>
          </p:cNvPr>
          <p:cNvPicPr>
            <a:picLocks noChangeAspect="1"/>
          </p:cNvPicPr>
          <p:nvPr/>
        </p:nvPicPr>
        <p:blipFill rotWithShape="1">
          <a:blip r:embed="rId3">
            <a:extLst>
              <a:ext uri="{28A0092B-C50C-407E-A947-70E740481C1C}">
                <a14:useLocalDpi xmlns:a14="http://schemas.microsoft.com/office/drawing/2010/main" val="0"/>
              </a:ext>
            </a:extLst>
          </a:blip>
          <a:srcRect r="-1" b="26479"/>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4" name="Rectangle 3">
            <a:extLst>
              <a:ext uri="{FF2B5EF4-FFF2-40B4-BE49-F238E27FC236}">
                <a16:creationId xmlns:a16="http://schemas.microsoft.com/office/drawing/2014/main" id="{FE81D93D-4741-4FCE-9DB7-27C8B2C16CEE}"/>
              </a:ext>
            </a:extLst>
          </p:cNvPr>
          <p:cNvSpPr/>
          <p:nvPr/>
        </p:nvSpPr>
        <p:spPr>
          <a:xfrm>
            <a:off x="6234329" y="2279018"/>
            <a:ext cx="5314543" cy="3375920"/>
          </a:xfrm>
          <a:prstGeom prst="rect">
            <a:avLst/>
          </a:prstGeom>
        </p:spPr>
        <p:txBody>
          <a:bodyPr vert="horz" lIns="91440" tIns="45720" rIns="91440" bIns="45720" rtlCol="0" anchor="t">
            <a:normAutofit/>
          </a:bodyPr>
          <a:lstStyle/>
          <a:p>
            <a:pPr>
              <a:lnSpc>
                <a:spcPct val="90000"/>
              </a:lnSpc>
              <a:spcAft>
                <a:spcPts val="600"/>
              </a:spcAft>
            </a:pPr>
            <a:r>
              <a:rPr lang="en-US" sz="2000" b="1" dirty="0"/>
              <a:t>Hello and welcome….</a:t>
            </a:r>
          </a:p>
          <a:p>
            <a:pPr>
              <a:lnSpc>
                <a:spcPct val="90000"/>
              </a:lnSpc>
              <a:spcAft>
                <a:spcPts val="600"/>
              </a:spcAft>
            </a:pPr>
            <a:endParaRPr lang="en-US" b="1" dirty="0"/>
          </a:p>
          <a:p>
            <a:pPr>
              <a:lnSpc>
                <a:spcPct val="90000"/>
              </a:lnSpc>
              <a:spcAft>
                <a:spcPts val="600"/>
              </a:spcAft>
            </a:pPr>
            <a:r>
              <a:rPr lang="en-US" b="1" dirty="0"/>
              <a:t>Todays aims:</a:t>
            </a:r>
          </a:p>
          <a:p>
            <a:pPr indent="-228600">
              <a:lnSpc>
                <a:spcPct val="90000"/>
              </a:lnSpc>
              <a:spcAft>
                <a:spcPts val="600"/>
              </a:spcAft>
              <a:buFont typeface="Arial" panose="020B0604020202020204" pitchFamily="34" charset="0"/>
              <a:buChar char="•"/>
            </a:pPr>
            <a:endParaRPr lang="en-US" dirty="0"/>
          </a:p>
          <a:p>
            <a:pPr marL="285750" indent="-228600">
              <a:lnSpc>
                <a:spcPct val="90000"/>
              </a:lnSpc>
              <a:spcAft>
                <a:spcPts val="600"/>
              </a:spcAft>
              <a:buFont typeface="Arial" panose="020B0604020202020204" pitchFamily="34" charset="0"/>
              <a:buChar char="•"/>
            </a:pPr>
            <a:r>
              <a:rPr lang="en-US" dirty="0"/>
              <a:t>Recap on DMWA</a:t>
            </a:r>
          </a:p>
          <a:p>
            <a:pPr marL="285750" indent="-228600">
              <a:lnSpc>
                <a:spcPct val="90000"/>
              </a:lnSpc>
              <a:spcAft>
                <a:spcPts val="600"/>
              </a:spcAft>
              <a:buFont typeface="Arial" panose="020B0604020202020204" pitchFamily="34" charset="0"/>
              <a:buChar char="•"/>
            </a:pPr>
            <a:r>
              <a:rPr lang="en-US" dirty="0"/>
              <a:t>Learn about Principles and Values</a:t>
            </a:r>
          </a:p>
          <a:p>
            <a:pPr marL="285750" indent="-228600">
              <a:lnSpc>
                <a:spcPct val="90000"/>
              </a:lnSpc>
              <a:spcAft>
                <a:spcPts val="600"/>
              </a:spcAft>
              <a:buFont typeface="Arial" panose="020B0604020202020204" pitchFamily="34" charset="0"/>
              <a:buChar char="•"/>
            </a:pPr>
            <a:r>
              <a:rPr lang="en-US" dirty="0"/>
              <a:t>A brief overview of the services provided via DMWA</a:t>
            </a:r>
          </a:p>
          <a:p>
            <a:pPr marL="285750" indent="-228600">
              <a:lnSpc>
                <a:spcPct val="90000"/>
              </a:lnSpc>
              <a:spcAft>
                <a:spcPts val="600"/>
              </a:spcAft>
              <a:buFont typeface="Arial" panose="020B0604020202020204" pitchFamily="34" charset="0"/>
              <a:buChar char="•"/>
            </a:pPr>
            <a:r>
              <a:rPr lang="en-US" dirty="0"/>
              <a:t>An update on DMWA plans re: performance </a:t>
            </a:r>
          </a:p>
        </p:txBody>
      </p:sp>
      <p:sp>
        <p:nvSpPr>
          <p:cNvPr id="2" name="Rectangle 1">
            <a:extLst>
              <a:ext uri="{FF2B5EF4-FFF2-40B4-BE49-F238E27FC236}">
                <a16:creationId xmlns:a16="http://schemas.microsoft.com/office/drawing/2014/main" id="{CECFA0E5-C818-4B68-B69D-C3990633439B}"/>
              </a:ext>
            </a:extLst>
          </p:cNvPr>
          <p:cNvSpPr/>
          <p:nvPr/>
        </p:nvSpPr>
        <p:spPr>
          <a:xfrm>
            <a:off x="7464614" y="1783959"/>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400" b="1"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p:txBody>
      </p:sp>
      <p:sp>
        <p:nvSpPr>
          <p:cNvPr id="6" name="Rectangle 5">
            <a:extLst>
              <a:ext uri="{FF2B5EF4-FFF2-40B4-BE49-F238E27FC236}">
                <a16:creationId xmlns:a16="http://schemas.microsoft.com/office/drawing/2014/main" id="{B5DD96AE-D66A-4AEB-8F5E-1953E44B5657}"/>
              </a:ext>
            </a:extLst>
          </p:cNvPr>
          <p:cNvSpPr/>
          <p:nvPr/>
        </p:nvSpPr>
        <p:spPr>
          <a:xfrm>
            <a:off x="892885" y="1796527"/>
            <a:ext cx="11145144" cy="630942"/>
          </a:xfrm>
          <a:prstGeom prst="rect">
            <a:avLst/>
          </a:prstGeom>
        </p:spPr>
        <p:txBody>
          <a:bodyPr wrap="square" lIns="91440" tIns="45720" rIns="91440" bIns="45720" anchor="t">
            <a:spAutoFit/>
          </a:bodyPr>
          <a:lstStyle/>
          <a:p>
            <a:pPr>
              <a:spcAft>
                <a:spcPts val="600"/>
              </a:spcAft>
            </a:pPr>
            <a:endParaRPr lang="en-GB">
              <a:latin typeface="Trueno Light" panose="00000400000000000000" pitchFamily="50" charset="0"/>
            </a:endParaRPr>
          </a:p>
          <a:p>
            <a:pPr>
              <a:spcAft>
                <a:spcPts val="600"/>
              </a:spcAft>
            </a:pPr>
            <a:endParaRPr lang="en-GB" sz="1200">
              <a:latin typeface="Trueno Light" panose="00000400000000000000" pitchFamily="50" charset="0"/>
            </a:endParaRPr>
          </a:p>
        </p:txBody>
      </p:sp>
    </p:spTree>
    <p:extLst>
      <p:ext uri="{BB962C8B-B14F-4D97-AF65-F5344CB8AC3E}">
        <p14:creationId xmlns:p14="http://schemas.microsoft.com/office/powerpoint/2010/main" val="21948462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2ECF02A-CA6B-4711-9517-AA60FCB4A272}"/>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b="1"/>
              <a:t>Duplication, Gaps and Demand</a:t>
            </a:r>
          </a:p>
        </p:txBody>
      </p:sp>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2">
            <a:extLst>
              <a:ext uri="{28A0092B-C50C-407E-A947-70E740481C1C}">
                <a14:useLocalDpi xmlns:a14="http://schemas.microsoft.com/office/drawing/2010/main" val="0"/>
              </a:ext>
            </a:extLst>
          </a:blip>
          <a:srcRect l="4290" r="5952"/>
          <a:stretch/>
        </p:blipFill>
        <p:spPr>
          <a:xfrm>
            <a:off x="633999" y="2600738"/>
            <a:ext cx="4001315" cy="1393091"/>
          </a:xfrm>
          <a:prstGeom prst="rect">
            <a:avLst/>
          </a:prstGeom>
        </p:spPr>
      </p:pic>
      <p:cxnSp>
        <p:nvCxnSpPr>
          <p:cNvPr id="14" name="Straight Connector 13">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DE4CCE6-C573-4966-B514-B4F93F290FC7}"/>
              </a:ext>
            </a:extLst>
          </p:cNvPr>
          <p:cNvSpPr txBox="1"/>
          <p:nvPr/>
        </p:nvSpPr>
        <p:spPr>
          <a:xfrm>
            <a:off x="4974769" y="2198914"/>
            <a:ext cx="6574973" cy="3670180"/>
          </a:xfrm>
          <a:prstGeom prst="rect">
            <a:avLst/>
          </a:prstGeom>
        </p:spPr>
        <p:txBody>
          <a:bodyPr vert="horz" lIns="0" tIns="45720" rIns="0" bIns="45720" rtlCol="0">
            <a:normAutofit/>
          </a:bodyPr>
          <a:lstStyle/>
          <a:p>
            <a:pPr lvl="0" defTabSz="914400">
              <a:lnSpc>
                <a:spcPct val="90000"/>
              </a:lnSpc>
              <a:spcAft>
                <a:spcPts val="600"/>
              </a:spcAft>
              <a:buClr>
                <a:schemeClr val="accent1"/>
              </a:buClr>
              <a:buFont typeface="Calibri" panose="020F0502020204030204" pitchFamily="34" charset="0"/>
            </a:pPr>
            <a:endParaRPr lang="en-US" sz="1100" dirty="0">
              <a:solidFill>
                <a:schemeClr val="tx1">
                  <a:lumMod val="75000"/>
                  <a:lumOff val="25000"/>
                </a:schemeClr>
              </a:solidFill>
            </a:endParaRPr>
          </a:p>
          <a:p>
            <a:pPr lvl="0" defTabSz="914400">
              <a:lnSpc>
                <a:spcPct val="90000"/>
              </a:lnSpc>
              <a:spcAft>
                <a:spcPts val="600"/>
              </a:spcAft>
              <a:buClr>
                <a:schemeClr val="accent1"/>
              </a:buClr>
              <a:buFont typeface="Calibri" panose="020F0502020204030204" pitchFamily="34" charset="0"/>
            </a:pPr>
            <a:endParaRPr lang="en-US" sz="1100" dirty="0">
              <a:solidFill>
                <a:schemeClr val="tx1">
                  <a:lumMod val="75000"/>
                  <a:lumOff val="25000"/>
                </a:schemeClr>
              </a:solidFill>
            </a:endParaRPr>
          </a:p>
          <a:p>
            <a:pPr lvl="0" defTabSz="914400">
              <a:lnSpc>
                <a:spcPct val="90000"/>
              </a:lnSpc>
              <a:spcAft>
                <a:spcPts val="600"/>
              </a:spcAft>
              <a:buClr>
                <a:schemeClr val="accent1"/>
              </a:buClr>
              <a:buFont typeface="Calibri" panose="020F0502020204030204" pitchFamily="34" charset="0"/>
            </a:pPr>
            <a:r>
              <a:rPr lang="en-US" sz="1100" dirty="0">
                <a:solidFill>
                  <a:schemeClr val="tx1">
                    <a:lumMod val="75000"/>
                    <a:lumOff val="25000"/>
                  </a:schemeClr>
                </a:solidFill>
              </a:rPr>
              <a:t>The </a:t>
            </a:r>
            <a:r>
              <a:rPr lang="en-US" sz="1100" dirty="0" err="1">
                <a:solidFill>
                  <a:schemeClr val="tx1">
                    <a:lumMod val="75000"/>
                    <a:lumOff val="25000"/>
                  </a:schemeClr>
                </a:solidFill>
              </a:rPr>
              <a:t>SPoA</a:t>
            </a:r>
            <a:r>
              <a:rPr lang="en-US" sz="1100" dirty="0">
                <a:solidFill>
                  <a:schemeClr val="tx1">
                    <a:lumMod val="75000"/>
                    <a:lumOff val="25000"/>
                  </a:schemeClr>
                </a:solidFill>
              </a:rPr>
              <a:t> will help the alliance complete a demand and gap analysis in which DMWA will consider:</a:t>
            </a:r>
          </a:p>
          <a:p>
            <a:pPr lvl="1" defTabSz="914400">
              <a:lnSpc>
                <a:spcPct val="90000"/>
              </a:lnSpc>
              <a:spcAft>
                <a:spcPts val="600"/>
              </a:spcAft>
              <a:buClr>
                <a:schemeClr val="accent1"/>
              </a:buClr>
              <a:buFont typeface="Calibri" panose="020F0502020204030204" pitchFamily="34" charset="0"/>
            </a:pPr>
            <a:endParaRPr lang="en-US" sz="1100" dirty="0">
              <a:solidFill>
                <a:schemeClr val="tx1">
                  <a:lumMod val="75000"/>
                  <a:lumOff val="25000"/>
                </a:schemeClr>
              </a:solidFill>
            </a:endParaRPr>
          </a:p>
          <a:p>
            <a:pPr marL="971550" lvl="1" indent="-514350" defTabSz="914400">
              <a:lnSpc>
                <a:spcPct val="90000"/>
              </a:lnSpc>
              <a:spcAft>
                <a:spcPts val="600"/>
              </a:spcAft>
              <a:buClr>
                <a:schemeClr val="accent1"/>
              </a:buClr>
              <a:buFont typeface="Calibri" panose="020F0502020204030204" pitchFamily="34" charset="0"/>
              <a:buAutoNum type="arabicPeriod"/>
            </a:pPr>
            <a:r>
              <a:rPr lang="en-US" sz="1100" dirty="0">
                <a:solidFill>
                  <a:schemeClr val="tx1">
                    <a:lumMod val="75000"/>
                    <a:lumOff val="25000"/>
                  </a:schemeClr>
                </a:solidFill>
              </a:rPr>
              <a:t>What is already being delivered</a:t>
            </a:r>
          </a:p>
          <a:p>
            <a:pPr marL="971550" lvl="1" indent="-514350" defTabSz="914400">
              <a:lnSpc>
                <a:spcPct val="90000"/>
              </a:lnSpc>
              <a:spcAft>
                <a:spcPts val="600"/>
              </a:spcAft>
              <a:buClr>
                <a:schemeClr val="accent1"/>
              </a:buClr>
              <a:buFont typeface="Calibri" panose="020F0502020204030204" pitchFamily="34" charset="0"/>
              <a:buAutoNum type="arabicPeriod"/>
            </a:pPr>
            <a:r>
              <a:rPr lang="en-US" sz="1100" dirty="0">
                <a:solidFill>
                  <a:schemeClr val="tx1">
                    <a:lumMod val="75000"/>
                    <a:lumOff val="25000"/>
                  </a:schemeClr>
                </a:solidFill>
              </a:rPr>
              <a:t>Interdependencies with other services</a:t>
            </a:r>
          </a:p>
          <a:p>
            <a:pPr marL="971550" lvl="1" indent="-514350" defTabSz="914400">
              <a:lnSpc>
                <a:spcPct val="90000"/>
              </a:lnSpc>
              <a:spcAft>
                <a:spcPts val="600"/>
              </a:spcAft>
              <a:buClr>
                <a:schemeClr val="accent1"/>
              </a:buClr>
              <a:buFont typeface="Calibri" panose="020F0502020204030204" pitchFamily="34" charset="0"/>
              <a:buAutoNum type="arabicPeriod"/>
            </a:pPr>
            <a:r>
              <a:rPr lang="en-US" sz="1100" dirty="0">
                <a:solidFill>
                  <a:schemeClr val="tx1">
                    <a:lumMod val="75000"/>
                    <a:lumOff val="25000"/>
                  </a:schemeClr>
                </a:solidFill>
              </a:rPr>
              <a:t>Eligibility and capacity of other services</a:t>
            </a:r>
          </a:p>
          <a:p>
            <a:pPr marL="971550" lvl="1" indent="-514350" defTabSz="914400">
              <a:lnSpc>
                <a:spcPct val="90000"/>
              </a:lnSpc>
              <a:spcAft>
                <a:spcPts val="600"/>
              </a:spcAft>
              <a:buClr>
                <a:schemeClr val="accent1"/>
              </a:buClr>
              <a:buFont typeface="Calibri" panose="020F0502020204030204" pitchFamily="34" charset="0"/>
              <a:buAutoNum type="arabicPeriod"/>
            </a:pPr>
            <a:r>
              <a:rPr lang="en-US" sz="1100" dirty="0">
                <a:solidFill>
                  <a:schemeClr val="tx1">
                    <a:lumMod val="75000"/>
                    <a:lumOff val="25000"/>
                  </a:schemeClr>
                </a:solidFill>
              </a:rPr>
              <a:t>Subcontract length</a:t>
            </a:r>
          </a:p>
          <a:p>
            <a:pPr marL="228600" lvl="0" indent="-228600" defTabSz="914400">
              <a:lnSpc>
                <a:spcPct val="90000"/>
              </a:lnSpc>
              <a:spcAft>
                <a:spcPts val="600"/>
              </a:spcAft>
              <a:buClr>
                <a:schemeClr val="accent1"/>
              </a:buClr>
              <a:buFont typeface="Calibri" panose="020F0502020204030204" pitchFamily="34" charset="0"/>
              <a:buChar char="•"/>
            </a:pPr>
            <a:endParaRPr lang="en-US" sz="1100" dirty="0">
              <a:solidFill>
                <a:schemeClr val="tx1">
                  <a:lumMod val="75000"/>
                  <a:lumOff val="25000"/>
                </a:schemeClr>
              </a:solidFill>
            </a:endParaRPr>
          </a:p>
          <a:p>
            <a:pPr marL="228600" lvl="0" indent="-228600" defTabSz="914400">
              <a:lnSpc>
                <a:spcPct val="90000"/>
              </a:lnSpc>
              <a:spcAft>
                <a:spcPts val="600"/>
              </a:spcAft>
              <a:buClr>
                <a:schemeClr val="accent1"/>
              </a:buClr>
              <a:buFont typeface="Calibri" panose="020F0502020204030204" pitchFamily="34" charset="0"/>
              <a:buChar char="•"/>
            </a:pPr>
            <a:r>
              <a:rPr lang="en-US" sz="1100" dirty="0">
                <a:solidFill>
                  <a:schemeClr val="tx1">
                    <a:lumMod val="75000"/>
                    <a:lumOff val="25000"/>
                  </a:schemeClr>
                </a:solidFill>
              </a:rPr>
              <a:t>Analysis will be data and demand led, based on the work delivered via </a:t>
            </a:r>
            <a:r>
              <a:rPr lang="en-US" sz="1100" dirty="0" err="1">
                <a:solidFill>
                  <a:schemeClr val="tx1">
                    <a:lumMod val="75000"/>
                    <a:lumOff val="25000"/>
                  </a:schemeClr>
                </a:solidFill>
              </a:rPr>
              <a:t>SPoA</a:t>
            </a:r>
            <a:r>
              <a:rPr lang="en-US" sz="1100" dirty="0">
                <a:solidFill>
                  <a:schemeClr val="tx1">
                    <a:lumMod val="75000"/>
                    <a:lumOff val="25000"/>
                  </a:schemeClr>
                </a:solidFill>
              </a:rPr>
              <a:t> and working with subcontractors, stakeholders in social care, health, housing, service users and other providers</a:t>
            </a:r>
          </a:p>
          <a:p>
            <a:pPr marL="228600" indent="-228600" defTabSz="914400">
              <a:lnSpc>
                <a:spcPct val="90000"/>
              </a:lnSpc>
              <a:spcAft>
                <a:spcPts val="600"/>
              </a:spcAft>
              <a:buClr>
                <a:schemeClr val="accent1"/>
              </a:buClr>
              <a:buFont typeface="Calibri" panose="020F0502020204030204" pitchFamily="34" charset="0"/>
              <a:buChar char="•"/>
            </a:pPr>
            <a:r>
              <a:rPr lang="en-US" sz="1100" dirty="0">
                <a:solidFill>
                  <a:schemeClr val="tx1">
                    <a:lumMod val="75000"/>
                    <a:lumOff val="25000"/>
                  </a:schemeClr>
                </a:solidFill>
              </a:rPr>
              <a:t>Where services are already being provided, we’ll work alongside them, not duplicate them </a:t>
            </a:r>
          </a:p>
          <a:p>
            <a:pPr marL="228600" indent="-228600" defTabSz="914400">
              <a:lnSpc>
                <a:spcPct val="90000"/>
              </a:lnSpc>
              <a:spcAft>
                <a:spcPts val="600"/>
              </a:spcAft>
              <a:buClr>
                <a:schemeClr val="accent1"/>
              </a:buClr>
              <a:buFont typeface="Calibri" panose="020F0502020204030204" pitchFamily="34" charset="0"/>
              <a:buChar char="•"/>
            </a:pPr>
            <a:r>
              <a:rPr lang="en-US" sz="1100" dirty="0">
                <a:solidFill>
                  <a:schemeClr val="tx1">
                    <a:lumMod val="75000"/>
                    <a:lumOff val="25000"/>
                  </a:schemeClr>
                </a:solidFill>
              </a:rPr>
              <a:t>All decisions will be made by the ALT in co-production with our service users and informed by service user need.</a:t>
            </a:r>
          </a:p>
          <a:p>
            <a:pPr marL="228600" lvl="0" indent="-228600" defTabSz="914400">
              <a:lnSpc>
                <a:spcPct val="90000"/>
              </a:lnSpc>
              <a:spcAft>
                <a:spcPts val="600"/>
              </a:spcAft>
              <a:buClr>
                <a:schemeClr val="accent1"/>
              </a:buClr>
              <a:buFont typeface="Calibri" panose="020F0502020204030204" pitchFamily="34" charset="0"/>
              <a:buChar char="•"/>
            </a:pPr>
            <a:r>
              <a:rPr lang="en-US" sz="1100" dirty="0">
                <a:solidFill>
                  <a:schemeClr val="tx1">
                    <a:lumMod val="75000"/>
                    <a:lumOff val="25000"/>
                  </a:schemeClr>
                </a:solidFill>
              </a:rPr>
              <a:t>The stakeholder and service user boards will help us map and understand gaps and duplication</a:t>
            </a:r>
          </a:p>
          <a:p>
            <a:pPr marL="457189" marR="0" lvl="0" indent="-457189" defTabSz="914400" fontAlgn="auto">
              <a:lnSpc>
                <a:spcPct val="90000"/>
              </a:lnSpc>
              <a:spcBef>
                <a:spcPts val="0"/>
              </a:spcBef>
              <a:spcAft>
                <a:spcPts val="600"/>
              </a:spcAft>
              <a:buClr>
                <a:schemeClr val="accent1"/>
              </a:buClr>
              <a:buSzTx/>
              <a:buFont typeface="Calibri" panose="020F0502020204030204" pitchFamily="34" charset="0"/>
              <a:buChar char="•"/>
              <a:tabLst/>
              <a:defRPr/>
            </a:pPr>
            <a:endParaRPr kumimoji="0" lang="en-US" sz="1100" b="0" i="0" u="none" strike="noStrike" cap="none" spc="0" normalizeH="0" baseline="0" noProof="0" dirty="0">
              <a:ln>
                <a:noFill/>
              </a:ln>
              <a:solidFill>
                <a:schemeClr val="tx1">
                  <a:lumMod val="75000"/>
                  <a:lumOff val="25000"/>
                </a:schemeClr>
              </a:solidFill>
              <a:effectLst/>
              <a:uLnTx/>
              <a:uFillTx/>
            </a:endParaRPr>
          </a:p>
        </p:txBody>
      </p:sp>
      <p:sp>
        <p:nvSpPr>
          <p:cNvPr id="16" name="Rectangle 15">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398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FA0E5-C818-4B68-B69D-C3990633439B}"/>
              </a:ext>
            </a:extLst>
          </p:cNvPr>
          <p:cNvSpPr/>
          <p:nvPr/>
        </p:nvSpPr>
        <p:spPr>
          <a:xfrm>
            <a:off x="7464614" y="1783959"/>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DMWA           </a:t>
            </a:r>
            <a:r>
              <a:rPr lang="en-US" sz="4400" b="1"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Co-production</a:t>
            </a:r>
            <a:r>
              <a:rPr lang="en-US" sz="4000" b="1"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a:t>
            </a:r>
            <a:endParaRPr lang="en-US" sz="4000" b="1"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p:txBody>
      </p:sp>
      <p:pic>
        <p:nvPicPr>
          <p:cNvPr id="9" name="Picture 8" descr="A picture containing shape&#10;&#10;Description automatically generated">
            <a:extLst>
              <a:ext uri="{FF2B5EF4-FFF2-40B4-BE49-F238E27FC236}">
                <a16:creationId xmlns:a16="http://schemas.microsoft.com/office/drawing/2014/main" id="{4E44BDE6-5F46-4E4E-B6A5-DF499CE75337}"/>
              </a:ext>
            </a:extLst>
          </p:cNvPr>
          <p:cNvPicPr>
            <a:picLocks noChangeAspect="1"/>
          </p:cNvPicPr>
          <p:nvPr/>
        </p:nvPicPr>
        <p:blipFill rotWithShape="1">
          <a:blip r:embed="rId3">
            <a:extLst>
              <a:ext uri="{28A0092B-C50C-407E-A947-70E740481C1C}">
                <a14:useLocalDpi xmlns:a14="http://schemas.microsoft.com/office/drawing/2010/main" val="0"/>
              </a:ext>
            </a:extLst>
          </a:blip>
          <a:srcRect r="1" b="3096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Rectangle 5">
            <a:extLst>
              <a:ext uri="{FF2B5EF4-FFF2-40B4-BE49-F238E27FC236}">
                <a16:creationId xmlns:a16="http://schemas.microsoft.com/office/drawing/2014/main" id="{B5DD96AE-D66A-4AEB-8F5E-1953E44B5657}"/>
              </a:ext>
            </a:extLst>
          </p:cNvPr>
          <p:cNvSpPr/>
          <p:nvPr/>
        </p:nvSpPr>
        <p:spPr>
          <a:xfrm>
            <a:off x="892885" y="1796527"/>
            <a:ext cx="11145144" cy="630942"/>
          </a:xfrm>
          <a:prstGeom prst="rect">
            <a:avLst/>
          </a:prstGeom>
        </p:spPr>
        <p:txBody>
          <a:bodyPr wrap="square" lIns="91440" tIns="45720" rIns="91440" bIns="45720" anchor="t">
            <a:spAutoFit/>
          </a:bodyPr>
          <a:lstStyle/>
          <a:p>
            <a:pPr>
              <a:spcAft>
                <a:spcPts val="600"/>
              </a:spcAft>
            </a:pPr>
            <a:endParaRPr lang="en-GB">
              <a:latin typeface="Trueno Light" panose="00000400000000000000" pitchFamily="50" charset="0"/>
            </a:endParaRPr>
          </a:p>
          <a:p>
            <a:pPr>
              <a:spcAft>
                <a:spcPts val="600"/>
              </a:spcAft>
            </a:pPr>
            <a:endParaRPr lang="en-GB" sz="1200">
              <a:latin typeface="Trueno Light" panose="00000400000000000000" pitchFamily="50" charset="0"/>
            </a:endParaRPr>
          </a:p>
        </p:txBody>
      </p:sp>
    </p:spTree>
    <p:extLst>
      <p:ext uri="{BB962C8B-B14F-4D97-AF65-F5344CB8AC3E}">
        <p14:creationId xmlns:p14="http://schemas.microsoft.com/office/powerpoint/2010/main" val="335614450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2">
            <a:extLst>
              <a:ext uri="{28A0092B-C50C-407E-A947-70E740481C1C}">
                <a14:useLocalDpi xmlns:a14="http://schemas.microsoft.com/office/drawing/2010/main" val="0"/>
              </a:ext>
            </a:extLst>
          </a:blip>
          <a:srcRect l="4290" r="5952"/>
          <a:stretch/>
        </p:blipFill>
        <p:spPr>
          <a:xfrm>
            <a:off x="3280984" y="0"/>
            <a:ext cx="4920907" cy="1707638"/>
          </a:xfrm>
          <a:prstGeom prst="rect">
            <a:avLst/>
          </a:prstGeom>
        </p:spPr>
      </p:pic>
      <p:sp>
        <p:nvSpPr>
          <p:cNvPr id="8" name="Rectangle 7">
            <a:extLst>
              <a:ext uri="{FF2B5EF4-FFF2-40B4-BE49-F238E27FC236}">
                <a16:creationId xmlns:a16="http://schemas.microsoft.com/office/drawing/2014/main" id="{A8CF1839-F705-4826-8F13-8F6CC5E4A2F8}"/>
              </a:ext>
            </a:extLst>
          </p:cNvPr>
          <p:cNvSpPr/>
          <p:nvPr/>
        </p:nvSpPr>
        <p:spPr>
          <a:xfrm>
            <a:off x="1178011" y="1804086"/>
            <a:ext cx="10091351" cy="923330"/>
          </a:xfrm>
          <a:prstGeom prst="rect">
            <a:avLst/>
          </a:prstGeom>
        </p:spPr>
        <p:txBody>
          <a:bodyPr wrap="square">
            <a:spAutoFit/>
          </a:bodyPr>
          <a:lstStyle/>
          <a:p>
            <a:pPr lvl="0" defTabSz="914317">
              <a:defRPr/>
            </a:pPr>
            <a:endParaRPr lang="en-US" dirty="0">
              <a:latin typeface="Trueno" panose="00000500000000000000" pitchFamily="50" charset="0"/>
              <a:cs typeface="Calibri" panose="020F0502020204030204" pitchFamily="34" charset="0"/>
            </a:endParaRPr>
          </a:p>
          <a:p>
            <a:pPr lvl="0" defTabSz="914317">
              <a:defRPr/>
            </a:pPr>
            <a:endParaRPr lang="en-US" dirty="0">
              <a:latin typeface="Trueno" panose="00000500000000000000" pitchFamily="50" charset="0"/>
              <a:cs typeface="Calibri" panose="020F0502020204030204" pitchFamily="34" charset="0"/>
            </a:endParaRPr>
          </a:p>
          <a:p>
            <a:pPr lvl="0" defTabSz="914317">
              <a:defRPr/>
            </a:pPr>
            <a:r>
              <a:rPr lang="en-GB" dirty="0">
                <a:cs typeface="Calibri" panose="020F0502020204030204" pitchFamily="34" charset="0"/>
              </a:rPr>
              <a:t> </a:t>
            </a:r>
            <a:endParaRPr lang="en-US" dirty="0">
              <a:cs typeface="Calibri" panose="020F0502020204030204" pitchFamily="34" charset="0"/>
            </a:endParaRPr>
          </a:p>
        </p:txBody>
      </p:sp>
      <p:pic>
        <p:nvPicPr>
          <p:cNvPr id="4" name="Content Placeholder 3">
            <a:extLst>
              <a:ext uri="{FF2B5EF4-FFF2-40B4-BE49-F238E27FC236}">
                <a16:creationId xmlns:a16="http://schemas.microsoft.com/office/drawing/2014/main" id="{CA6028CC-1FEF-48C2-BF58-A50D60D7CB8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30558" y="2158730"/>
            <a:ext cx="1691551" cy="3920794"/>
          </a:xfrm>
          <a:prstGeom prst="rect">
            <a:avLst/>
          </a:prstGeom>
        </p:spPr>
      </p:pic>
      <p:pic>
        <p:nvPicPr>
          <p:cNvPr id="6" name="Picture 5">
            <a:extLst>
              <a:ext uri="{FF2B5EF4-FFF2-40B4-BE49-F238E27FC236}">
                <a16:creationId xmlns:a16="http://schemas.microsoft.com/office/drawing/2014/main" id="{1DD86F79-3DDA-40E3-A032-254931F4A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2109" y="2158730"/>
            <a:ext cx="1804086" cy="3920793"/>
          </a:xfrm>
          <a:prstGeom prst="rect">
            <a:avLst/>
          </a:prstGeom>
        </p:spPr>
      </p:pic>
      <p:pic>
        <p:nvPicPr>
          <p:cNvPr id="7" name="Picture 2" descr="See the source image">
            <a:extLst>
              <a:ext uri="{FF2B5EF4-FFF2-40B4-BE49-F238E27FC236}">
                <a16:creationId xmlns:a16="http://schemas.microsoft.com/office/drawing/2014/main" id="{D43535B3-7689-4124-89BA-EE5EA0678B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538" y="1953442"/>
            <a:ext cx="3323798" cy="24452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CC5B194-8926-4B4F-B9C2-DDBCCBEEC1D1}"/>
              </a:ext>
            </a:extLst>
          </p:cNvPr>
          <p:cNvSpPr txBox="1"/>
          <p:nvPr/>
        </p:nvSpPr>
        <p:spPr>
          <a:xfrm rot="10800000" flipV="1">
            <a:off x="1212770" y="1707638"/>
            <a:ext cx="2603157" cy="5139869"/>
          </a:xfrm>
          <a:prstGeom prst="rect">
            <a:avLst/>
          </a:prstGeom>
          <a:noFill/>
        </p:spPr>
        <p:txBody>
          <a:bodyPr wrap="square" rtlCol="0">
            <a:spAutoFit/>
          </a:bodyPr>
          <a:lstStyle/>
          <a:p>
            <a:pPr marL="171450" indent="-171450">
              <a:buFont typeface="Arial" panose="020B0604020202020204" pitchFamily="34" charset="0"/>
              <a:buChar char="•"/>
            </a:pPr>
            <a:r>
              <a:rPr lang="en-GB" sz="1200" dirty="0"/>
              <a:t>Our Service Users are important. We believe that people with lived experience have the best ideas about services which are important and work.</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We will actively engage our service users at Co-Design and Co-Production levels.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To do this we intend to hold training, regular focus groups and planning events in the coming months</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From these sessions we will develop Reps who will help us to review and design services for the DMWA.</a:t>
            </a:r>
          </a:p>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We also want to showcase the many talents of our service users by using their creative outputs in our publicity materials, via an annual celebration and community  art exhibitions or performances.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
        <p:nvSpPr>
          <p:cNvPr id="9" name="Speech Bubble: Oval 8">
            <a:extLst>
              <a:ext uri="{FF2B5EF4-FFF2-40B4-BE49-F238E27FC236}">
                <a16:creationId xmlns:a16="http://schemas.microsoft.com/office/drawing/2014/main" id="{75DAD1D6-2644-467E-AE3B-350AC4A805C0}"/>
              </a:ext>
            </a:extLst>
          </p:cNvPr>
          <p:cNvSpPr/>
          <p:nvPr/>
        </p:nvSpPr>
        <p:spPr>
          <a:xfrm>
            <a:off x="4261442" y="4819134"/>
            <a:ext cx="3539789" cy="1178703"/>
          </a:xfrm>
          <a:prstGeom prst="wedgeEllipse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5FF7F74-DB3F-4D0F-87CB-FB59C6BF299B}"/>
              </a:ext>
            </a:extLst>
          </p:cNvPr>
          <p:cNvSpPr txBox="1"/>
          <p:nvPr/>
        </p:nvSpPr>
        <p:spPr>
          <a:xfrm>
            <a:off x="4539049" y="4819135"/>
            <a:ext cx="3130378" cy="1508105"/>
          </a:xfrm>
          <a:prstGeom prst="rect">
            <a:avLst/>
          </a:prstGeom>
          <a:noFill/>
        </p:spPr>
        <p:txBody>
          <a:bodyPr wrap="square" rtlCol="0">
            <a:spAutoFit/>
          </a:bodyPr>
          <a:lstStyle/>
          <a:p>
            <a:endParaRPr lang="en-GB" sz="1200" b="1" dirty="0">
              <a:latin typeface="Arial" panose="020B0604020202020204" pitchFamily="34" charset="0"/>
              <a:cs typeface="Arial" panose="020B0604020202020204" pitchFamily="34" charset="0"/>
            </a:endParaRPr>
          </a:p>
          <a:p>
            <a:pPr algn="ctr"/>
            <a:r>
              <a:rPr lang="en-GB" sz="1200" b="1" dirty="0">
                <a:latin typeface="Arial" panose="020B0604020202020204" pitchFamily="34" charset="0"/>
                <a:cs typeface="Arial" panose="020B0604020202020204" pitchFamily="34" charset="0"/>
              </a:rPr>
              <a:t>“When we do change to people, they experience it as violence. But when people do change to themselves, they experience it as liberation”.</a:t>
            </a:r>
          </a:p>
          <a:p>
            <a:pPr algn="ctr"/>
            <a:endParaRPr lang="en-GB" sz="1200" b="1" dirty="0">
              <a:latin typeface="Arial" panose="020B0604020202020204" pitchFamily="34" charset="0"/>
              <a:cs typeface="Arial" panose="020B0604020202020204" pitchFamily="34" charset="0"/>
            </a:endParaRPr>
          </a:p>
          <a:p>
            <a:r>
              <a:rPr lang="en-GB" sz="1000" dirty="0"/>
              <a:t>                                 </a:t>
            </a:r>
          </a:p>
          <a:p>
            <a:r>
              <a:rPr lang="en-GB" sz="1000" dirty="0"/>
              <a:t>                               </a:t>
            </a:r>
            <a:r>
              <a:rPr lang="en-GB" sz="800" dirty="0" err="1"/>
              <a:t>Rosabeth</a:t>
            </a:r>
            <a:r>
              <a:rPr lang="en-GB" sz="800" dirty="0"/>
              <a:t> Moss Kanter – Harvard Business School</a:t>
            </a:r>
          </a:p>
        </p:txBody>
      </p:sp>
    </p:spTree>
    <p:extLst>
      <p:ext uri="{BB962C8B-B14F-4D97-AF65-F5344CB8AC3E}">
        <p14:creationId xmlns:p14="http://schemas.microsoft.com/office/powerpoint/2010/main" val="858368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FA0E5-C818-4B68-B69D-C3990633439B}"/>
              </a:ext>
            </a:extLst>
          </p:cNvPr>
          <p:cNvSpPr/>
          <p:nvPr/>
        </p:nvSpPr>
        <p:spPr>
          <a:xfrm>
            <a:off x="7464614" y="1783959"/>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DMWA Governance:</a:t>
            </a:r>
            <a:endParaRPr lang="en-US" sz="5400" b="1"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p:txBody>
      </p:sp>
      <p:pic>
        <p:nvPicPr>
          <p:cNvPr id="9" name="Picture 8" descr="A picture containing shape&#10;&#10;Description automatically generated">
            <a:extLst>
              <a:ext uri="{FF2B5EF4-FFF2-40B4-BE49-F238E27FC236}">
                <a16:creationId xmlns:a16="http://schemas.microsoft.com/office/drawing/2014/main" id="{4E44BDE6-5F46-4E4E-B6A5-DF499CE75337}"/>
              </a:ext>
            </a:extLst>
          </p:cNvPr>
          <p:cNvPicPr>
            <a:picLocks noChangeAspect="1"/>
          </p:cNvPicPr>
          <p:nvPr/>
        </p:nvPicPr>
        <p:blipFill rotWithShape="1">
          <a:blip r:embed="rId2">
            <a:extLst>
              <a:ext uri="{28A0092B-C50C-407E-A947-70E740481C1C}">
                <a14:useLocalDpi xmlns:a14="http://schemas.microsoft.com/office/drawing/2010/main" val="0"/>
              </a:ext>
            </a:extLst>
          </a:blip>
          <a:srcRect r="1" b="3096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Rectangle 5">
            <a:extLst>
              <a:ext uri="{FF2B5EF4-FFF2-40B4-BE49-F238E27FC236}">
                <a16:creationId xmlns:a16="http://schemas.microsoft.com/office/drawing/2014/main" id="{B5DD96AE-D66A-4AEB-8F5E-1953E44B5657}"/>
              </a:ext>
            </a:extLst>
          </p:cNvPr>
          <p:cNvSpPr/>
          <p:nvPr/>
        </p:nvSpPr>
        <p:spPr>
          <a:xfrm>
            <a:off x="892885" y="1796527"/>
            <a:ext cx="11145144" cy="630942"/>
          </a:xfrm>
          <a:prstGeom prst="rect">
            <a:avLst/>
          </a:prstGeom>
        </p:spPr>
        <p:txBody>
          <a:bodyPr wrap="square" lIns="91440" tIns="45720" rIns="91440" bIns="45720" anchor="t">
            <a:spAutoFit/>
          </a:bodyPr>
          <a:lstStyle/>
          <a:p>
            <a:pPr>
              <a:spcAft>
                <a:spcPts val="600"/>
              </a:spcAft>
            </a:pPr>
            <a:endParaRPr lang="en-GB">
              <a:latin typeface="Trueno Light" panose="00000400000000000000" pitchFamily="50" charset="0"/>
            </a:endParaRPr>
          </a:p>
          <a:p>
            <a:pPr>
              <a:spcAft>
                <a:spcPts val="600"/>
              </a:spcAft>
            </a:pPr>
            <a:endParaRPr lang="en-GB" sz="1200">
              <a:latin typeface="Trueno Light" panose="00000400000000000000" pitchFamily="50" charset="0"/>
            </a:endParaRPr>
          </a:p>
        </p:txBody>
      </p:sp>
    </p:spTree>
    <p:extLst>
      <p:ext uri="{BB962C8B-B14F-4D97-AF65-F5344CB8AC3E}">
        <p14:creationId xmlns:p14="http://schemas.microsoft.com/office/powerpoint/2010/main" val="31117961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2">
            <a:extLst>
              <a:ext uri="{28A0092B-C50C-407E-A947-70E740481C1C}">
                <a14:useLocalDpi xmlns:a14="http://schemas.microsoft.com/office/drawing/2010/main" val="0"/>
              </a:ext>
            </a:extLst>
          </a:blip>
          <a:srcRect l="4290" r="5952"/>
          <a:stretch/>
        </p:blipFill>
        <p:spPr>
          <a:xfrm>
            <a:off x="3716112" y="0"/>
            <a:ext cx="4920907" cy="1707638"/>
          </a:xfrm>
          <a:prstGeom prst="rect">
            <a:avLst/>
          </a:prstGeom>
        </p:spPr>
      </p:pic>
      <p:pic>
        <p:nvPicPr>
          <p:cNvPr id="12" name="Picture 11">
            <a:extLst>
              <a:ext uri="{FF2B5EF4-FFF2-40B4-BE49-F238E27FC236}">
                <a16:creationId xmlns:a16="http://schemas.microsoft.com/office/drawing/2014/main" id="{002B128E-2F4F-4214-BC45-B3060D576064}"/>
              </a:ext>
            </a:extLst>
          </p:cNvPr>
          <p:cNvPicPr>
            <a:picLocks noChangeAspect="1"/>
          </p:cNvPicPr>
          <p:nvPr/>
        </p:nvPicPr>
        <p:blipFill>
          <a:blip r:embed="rId3"/>
          <a:stretch>
            <a:fillRect/>
          </a:stretch>
        </p:blipFill>
        <p:spPr>
          <a:xfrm>
            <a:off x="592781" y="2689897"/>
            <a:ext cx="4825027" cy="2694130"/>
          </a:xfrm>
          <a:prstGeom prst="rect">
            <a:avLst/>
          </a:prstGeom>
        </p:spPr>
      </p:pic>
      <p:sp>
        <p:nvSpPr>
          <p:cNvPr id="4" name="Title 3">
            <a:extLst>
              <a:ext uri="{FF2B5EF4-FFF2-40B4-BE49-F238E27FC236}">
                <a16:creationId xmlns:a16="http://schemas.microsoft.com/office/drawing/2014/main" id="{4D7FF571-2F43-403E-8633-15F65A36BBCE}"/>
              </a:ext>
            </a:extLst>
          </p:cNvPr>
          <p:cNvSpPr>
            <a:spLocks noGrp="1"/>
          </p:cNvSpPr>
          <p:nvPr>
            <p:ph type="title"/>
          </p:nvPr>
        </p:nvSpPr>
        <p:spPr>
          <a:xfrm>
            <a:off x="838726" y="982259"/>
            <a:ext cx="10058400" cy="1450757"/>
          </a:xfrm>
        </p:spPr>
        <p:txBody>
          <a:bodyPr>
            <a:normAutofit/>
          </a:bodyPr>
          <a:lstStyle/>
          <a:p>
            <a:r>
              <a:rPr lang="en-GB" sz="2400">
                <a:solidFill>
                  <a:srgbClr val="507FC0"/>
                </a:solidFill>
                <a:latin typeface="+mn-lt"/>
              </a:rPr>
              <a:t>Alliance agreement:</a:t>
            </a:r>
            <a:endParaRPr lang="en-GB" sz="2400" dirty="0">
              <a:solidFill>
                <a:srgbClr val="507FC0"/>
              </a:solidFill>
              <a:latin typeface="+mn-lt"/>
            </a:endParaRPr>
          </a:p>
        </p:txBody>
      </p:sp>
      <p:sp>
        <p:nvSpPr>
          <p:cNvPr id="13" name="Content Placeholder 4">
            <a:extLst>
              <a:ext uri="{FF2B5EF4-FFF2-40B4-BE49-F238E27FC236}">
                <a16:creationId xmlns:a16="http://schemas.microsoft.com/office/drawing/2014/main" id="{85CBF749-F812-4BB9-AB36-9576303BF1AF}"/>
              </a:ext>
            </a:extLst>
          </p:cNvPr>
          <p:cNvSpPr>
            <a:spLocks noGrp="1"/>
          </p:cNvSpPr>
          <p:nvPr>
            <p:ph idx="1"/>
          </p:nvPr>
        </p:nvSpPr>
        <p:spPr>
          <a:xfrm>
            <a:off x="5666175" y="3415275"/>
            <a:ext cx="5577840" cy="2172488"/>
          </a:xfrm>
        </p:spPr>
        <p:txBody>
          <a:bodyPr vert="horz" lIns="91440" tIns="45720" rIns="91440" bIns="45720" rtlCol="0">
            <a:normAutofit fontScale="92500" lnSpcReduction="20000"/>
          </a:bodyPr>
          <a:lstStyle/>
          <a:p>
            <a:pPr marL="268288" indent="-268288">
              <a:spcAft>
                <a:spcPts val="900"/>
              </a:spcAft>
            </a:pPr>
            <a:r>
              <a:rPr lang="en-US" sz="1800">
                <a:solidFill>
                  <a:srgbClr val="507FC0"/>
                </a:solidFill>
              </a:rPr>
              <a:t>Provider Collaboration Agreement:</a:t>
            </a:r>
          </a:p>
          <a:p>
            <a:pPr marL="268288" indent="-268288">
              <a:spcAft>
                <a:spcPts val="900"/>
              </a:spcAft>
            </a:pPr>
            <a:r>
              <a:rPr lang="en-US" sz="1800"/>
              <a:t>Obligations and liabilities flowed down from the Alliance Agreement to set out how these are delivered and governed between the Providers</a:t>
            </a:r>
          </a:p>
          <a:p>
            <a:pPr marL="268288" indent="-268288">
              <a:spcAft>
                <a:spcPts val="900"/>
              </a:spcAft>
            </a:pPr>
            <a:r>
              <a:rPr lang="en-US" sz="1800"/>
              <a:t>The PCA is for Providers only and sets out how we work together </a:t>
            </a:r>
            <a:r>
              <a:rPr lang="en-GB" sz="1800"/>
              <a:t>to enable the delivery of mental health services under the Alliance Agreement</a:t>
            </a:r>
            <a:endParaRPr lang="en-US" sz="1800"/>
          </a:p>
          <a:p>
            <a:pPr marL="268288" indent="-268288">
              <a:spcAft>
                <a:spcPts val="900"/>
              </a:spcAft>
            </a:pPr>
            <a:endParaRPr lang="en-US" sz="1800"/>
          </a:p>
          <a:p>
            <a:pPr marL="268288" indent="-268288">
              <a:spcAft>
                <a:spcPts val="900"/>
              </a:spcAft>
            </a:pPr>
            <a:endParaRPr lang="en-US" sz="1800" dirty="0"/>
          </a:p>
        </p:txBody>
      </p:sp>
    </p:spTree>
    <p:extLst>
      <p:ext uri="{BB962C8B-B14F-4D97-AF65-F5344CB8AC3E}">
        <p14:creationId xmlns:p14="http://schemas.microsoft.com/office/powerpoint/2010/main" val="246683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2">
            <a:extLst>
              <a:ext uri="{28A0092B-C50C-407E-A947-70E740481C1C}">
                <a14:useLocalDpi xmlns:a14="http://schemas.microsoft.com/office/drawing/2010/main" val="0"/>
              </a:ext>
            </a:extLst>
          </a:blip>
          <a:srcRect l="4290" r="5952"/>
          <a:stretch/>
        </p:blipFill>
        <p:spPr>
          <a:xfrm>
            <a:off x="3280984" y="0"/>
            <a:ext cx="4920907" cy="1707638"/>
          </a:xfrm>
          <a:prstGeom prst="rect">
            <a:avLst/>
          </a:prstGeom>
        </p:spPr>
      </p:pic>
      <p:sp>
        <p:nvSpPr>
          <p:cNvPr id="3" name="Rectangle 2">
            <a:extLst>
              <a:ext uri="{FF2B5EF4-FFF2-40B4-BE49-F238E27FC236}">
                <a16:creationId xmlns:a16="http://schemas.microsoft.com/office/drawing/2014/main" id="{C675965F-721F-4600-AD36-2F51BA9AF42A}"/>
              </a:ext>
            </a:extLst>
          </p:cNvPr>
          <p:cNvSpPr/>
          <p:nvPr/>
        </p:nvSpPr>
        <p:spPr>
          <a:xfrm>
            <a:off x="281353" y="2139725"/>
            <a:ext cx="6705923" cy="894732"/>
          </a:xfrm>
          <a:prstGeom prst="rect">
            <a:avLst/>
          </a:prstGeom>
        </p:spPr>
        <p:txBody>
          <a:bodyPr wrap="square">
            <a:spAutoFit/>
          </a:bodyPr>
          <a:lstStyle/>
          <a:p>
            <a:pPr lvl="1" algn="just">
              <a:lnSpc>
                <a:spcPct val="150000"/>
              </a:lnSpc>
            </a:pPr>
            <a:r>
              <a:rPr lang="en-GB" sz="1200" dirty="0">
                <a:solidFill>
                  <a:srgbClr val="000000"/>
                </a:solidFill>
                <a:ea typeface="Calibri" panose="020F0502020204030204" pitchFamily="34" charset="0"/>
              </a:rPr>
              <a:t>The Alliance Leadership Team has been established to provide strategic direction to the alliance, to manage risk and to hold to account the Alliance Management Team for the performance of the alliance such that it achieves the Alliance Objectives as set out in the Alliance agreement and PCA. </a:t>
            </a:r>
            <a:endParaRPr lang="en-GB" sz="1200" dirty="0">
              <a:solidFill>
                <a:srgbClr val="000000"/>
              </a:solidFill>
              <a:effectLst/>
              <a:ea typeface="Calibri" panose="020F0502020204030204" pitchFamily="34" charset="0"/>
            </a:endParaRPr>
          </a:p>
        </p:txBody>
      </p:sp>
      <p:sp>
        <p:nvSpPr>
          <p:cNvPr id="9" name="Rectangle 1">
            <a:extLst>
              <a:ext uri="{FF2B5EF4-FFF2-40B4-BE49-F238E27FC236}">
                <a16:creationId xmlns:a16="http://schemas.microsoft.com/office/drawing/2014/main" id="{110AE9CA-F9F3-4891-B6B1-E3B93F2577B0}"/>
              </a:ext>
            </a:extLst>
          </p:cNvPr>
          <p:cNvSpPr>
            <a:spLocks noChangeArrowheads="1"/>
          </p:cNvSpPr>
          <p:nvPr/>
        </p:nvSpPr>
        <p:spPr bwMode="auto">
          <a:xfrm>
            <a:off x="281354" y="3095217"/>
            <a:ext cx="710858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tabLst/>
            </a:pPr>
            <a:r>
              <a:rPr kumimoji="0" lang="en-GB" altLang="en-US" sz="12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General responsibilities</a:t>
            </a:r>
          </a:p>
          <a:p>
            <a:pPr marL="0" marR="0" lvl="0" indent="0" algn="l" defTabSz="914400" rtl="0" eaLnBrk="0" fontAlgn="base" latinLnBrk="0" hangingPunct="0">
              <a:lnSpc>
                <a:spcPct val="100000"/>
              </a:lnSpc>
              <a:spcBef>
                <a:spcPct val="0"/>
              </a:spcBef>
              <a:spcAft>
                <a:spcPct val="0"/>
              </a:spcAft>
              <a:buClrTx/>
              <a:buSzTx/>
              <a:tabLst/>
            </a:pPr>
            <a:endParaRPr kumimoji="0" lang="en-GB" altLang="en-US" sz="1200" b="0" i="0" u="none" strike="noStrike" cap="none" normalizeH="0" baseline="0" dirty="0">
              <a:ln>
                <a:noFill/>
              </a:ln>
              <a:solidFill>
                <a:schemeClr val="tx1"/>
              </a:solidFill>
              <a:effectLst/>
              <a:latin typeface="+mn-lt"/>
            </a:endParaRPr>
          </a:p>
          <a:p>
            <a:pPr marL="1085850" marR="0" lvl="2"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GB" altLang="en-US" sz="12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establish and ensure the strategic leadership and direction of Our Alliance;</a:t>
            </a:r>
            <a:endParaRPr kumimoji="0" lang="en-GB" altLang="en-US" sz="1200" b="0" i="0" u="none" strike="noStrike" cap="none" normalizeH="0" baseline="0" dirty="0">
              <a:ln>
                <a:noFill/>
              </a:ln>
              <a:solidFill>
                <a:schemeClr val="tx1"/>
              </a:solidFill>
              <a:effectLst/>
              <a:latin typeface="+mn-lt"/>
            </a:endParaRPr>
          </a:p>
          <a:p>
            <a:pPr marL="1085850" marR="0" lvl="2"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GB" altLang="en-US" sz="12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establish and implement the governance and accountability structures for Our Alliance;</a:t>
            </a:r>
            <a:endParaRPr kumimoji="0" lang="en-GB" altLang="en-US" sz="1200" b="0" i="0" u="none" strike="noStrike" cap="none" normalizeH="0" baseline="0" dirty="0">
              <a:ln>
                <a:noFill/>
              </a:ln>
              <a:solidFill>
                <a:schemeClr val="tx1"/>
              </a:solidFill>
              <a:effectLst/>
              <a:latin typeface="+mn-lt"/>
            </a:endParaRPr>
          </a:p>
          <a:p>
            <a:pPr marL="1085850" marR="0" lvl="2"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GB" altLang="en-US" sz="12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ensure the performance of Our Alliance;</a:t>
            </a:r>
            <a:endParaRPr kumimoji="0" lang="en-GB" altLang="en-US" sz="1200" b="0" i="0" u="none" strike="noStrike" cap="none" normalizeH="0" baseline="0" dirty="0">
              <a:ln>
                <a:noFill/>
              </a:ln>
              <a:solidFill>
                <a:schemeClr val="tx1"/>
              </a:solidFill>
              <a:effectLst/>
              <a:latin typeface="+mn-lt"/>
            </a:endParaRPr>
          </a:p>
          <a:p>
            <a:pPr marL="1085850" marR="0" lvl="2"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GB" altLang="en-US" sz="12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promote the Alliance Purpose, Alliance Principles and Alliance Values and Behaviours;</a:t>
            </a:r>
            <a:endParaRPr kumimoji="0" lang="en-GB" altLang="en-US" sz="1200" b="0" i="0" u="none" strike="noStrike" cap="none" normalizeH="0" baseline="0" dirty="0">
              <a:ln>
                <a:noFill/>
              </a:ln>
              <a:solidFill>
                <a:schemeClr val="tx1"/>
              </a:solidFill>
              <a:effectLst/>
              <a:latin typeface="+mn-lt"/>
            </a:endParaRPr>
          </a:p>
          <a:p>
            <a:pPr marL="1085850" marR="0" lvl="2"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GB" altLang="en-US" sz="12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appoint and empower the Alliance Manager and Alliance Management Team to deliver the Alliance Objectives;  </a:t>
            </a:r>
            <a:endParaRPr kumimoji="0" lang="en-GB" altLang="en-US" sz="1200" b="0" i="0" u="none" strike="noStrike" cap="none" normalizeH="0" baseline="0" dirty="0">
              <a:ln>
                <a:noFill/>
              </a:ln>
              <a:solidFill>
                <a:schemeClr val="tx1"/>
              </a:solidFill>
              <a:effectLst/>
              <a:latin typeface="+mn-lt"/>
            </a:endParaRPr>
          </a:p>
          <a:p>
            <a:pPr marL="1085850" marR="0" lvl="2"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GB" altLang="en-US" sz="12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promptly resolve any dispute elevated to it by the Alliance Management Team on a Best for People using Service basis;</a:t>
            </a:r>
            <a:endParaRPr kumimoji="0" lang="en-GB" altLang="en-US" sz="1200" b="0" i="0" u="none" strike="noStrike" cap="none" normalizeH="0" baseline="0" dirty="0">
              <a:ln>
                <a:noFill/>
              </a:ln>
              <a:solidFill>
                <a:schemeClr val="tx1"/>
              </a:solidFill>
              <a:effectLst/>
              <a:latin typeface="+mn-lt"/>
            </a:endParaRPr>
          </a:p>
          <a:p>
            <a:pPr marL="1085850" marR="0" lvl="2"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GB" altLang="en-US" sz="12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have a shared responsibility for the identification and delivery of additional and/or new services that improve the experience of Service Users, within the available Funding Envelope;</a:t>
            </a:r>
            <a:endParaRPr kumimoji="0" lang="en-GB" altLang="en-US" sz="1200" b="0" i="0" u="none" strike="noStrike" cap="none" normalizeH="0" baseline="0" dirty="0">
              <a:ln>
                <a:noFill/>
              </a:ln>
              <a:solidFill>
                <a:schemeClr val="tx1"/>
              </a:solidFill>
              <a:effectLst/>
              <a:latin typeface="+mn-lt"/>
            </a:endParaRPr>
          </a:p>
          <a:p>
            <a:pPr marL="1085850" marR="0" lvl="2"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GB" altLang="en-US" sz="12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acknowledge and accept that the Alliance Leadership Team may seek to shift activity in order to achieve the Alliance Objectives and the Alliance Purpose. </a:t>
            </a:r>
            <a:endParaRPr kumimoji="0" lang="en-GB" altLang="en-US" sz="1200" b="0" i="0" u="none" strike="noStrike" cap="none" normalizeH="0" baseline="0" dirty="0">
              <a:ln>
                <a:noFill/>
              </a:ln>
              <a:solidFill>
                <a:schemeClr val="tx1"/>
              </a:solidFill>
              <a:effectLst/>
              <a:latin typeface="+mn-lt"/>
            </a:endParaRPr>
          </a:p>
          <a:p>
            <a:pPr marL="1085850" marR="0" lvl="2"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GB" altLang="en-US" sz="12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be responsible for determining both the ALT Terms of Reference and the AMT Terms of Reference;</a:t>
            </a:r>
            <a:endParaRPr kumimoji="0" lang="en-GB" altLang="en-US" sz="1200" b="0" i="0" u="none" strike="noStrike" cap="none" normalizeH="0" baseline="0" dirty="0">
              <a:ln>
                <a:noFill/>
              </a:ln>
              <a:solidFill>
                <a:schemeClr val="tx1"/>
              </a:solidFill>
              <a:effectLst/>
              <a:latin typeface="+mn-lt"/>
            </a:endParaRPr>
          </a:p>
        </p:txBody>
      </p:sp>
      <p:graphicFrame>
        <p:nvGraphicFramePr>
          <p:cNvPr id="10" name="Table 9">
            <a:extLst>
              <a:ext uri="{FF2B5EF4-FFF2-40B4-BE49-F238E27FC236}">
                <a16:creationId xmlns:a16="http://schemas.microsoft.com/office/drawing/2014/main" id="{5279E67C-C201-463C-9DD1-8AF9D8FE46D8}"/>
              </a:ext>
            </a:extLst>
          </p:cNvPr>
          <p:cNvGraphicFramePr>
            <a:graphicFrameLocks noGrp="1"/>
          </p:cNvGraphicFramePr>
          <p:nvPr>
            <p:extLst>
              <p:ext uri="{D42A27DB-BD31-4B8C-83A1-F6EECF244321}">
                <p14:modId xmlns:p14="http://schemas.microsoft.com/office/powerpoint/2010/main" val="1610857234"/>
              </p:ext>
            </p:extLst>
          </p:nvPr>
        </p:nvGraphicFramePr>
        <p:xfrm>
          <a:off x="7494947" y="2261004"/>
          <a:ext cx="4497761" cy="2677656"/>
        </p:xfrm>
        <a:graphic>
          <a:graphicData uri="http://schemas.openxmlformats.org/drawingml/2006/table">
            <a:tbl>
              <a:tblPr firstRow="1" firstCol="1" bandRow="1">
                <a:tableStyleId>{5C22544A-7EE6-4342-B048-85BDC9FD1C3A}</a:tableStyleId>
              </a:tblPr>
              <a:tblGrid>
                <a:gridCol w="2228687">
                  <a:extLst>
                    <a:ext uri="{9D8B030D-6E8A-4147-A177-3AD203B41FA5}">
                      <a16:colId xmlns:a16="http://schemas.microsoft.com/office/drawing/2014/main" val="1964489544"/>
                    </a:ext>
                  </a:extLst>
                </a:gridCol>
                <a:gridCol w="2269074">
                  <a:extLst>
                    <a:ext uri="{9D8B030D-6E8A-4147-A177-3AD203B41FA5}">
                      <a16:colId xmlns:a16="http://schemas.microsoft.com/office/drawing/2014/main" val="3171863041"/>
                    </a:ext>
                  </a:extLst>
                </a:gridCol>
              </a:tblGrid>
              <a:tr h="334707">
                <a:tc>
                  <a:txBody>
                    <a:bodyPr/>
                    <a:lstStyle/>
                    <a:p>
                      <a:pPr>
                        <a:lnSpc>
                          <a:spcPct val="107000"/>
                        </a:lnSpc>
                        <a:spcAft>
                          <a:spcPts val="800"/>
                        </a:spcAft>
                      </a:pPr>
                      <a:r>
                        <a:rPr lang="en-GB" sz="1200" dirty="0">
                          <a:solidFill>
                            <a:schemeClr val="tx1"/>
                          </a:solidFill>
                          <a:effectLst/>
                        </a:rPr>
                        <a:t>Provider:</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a:lnSpc>
                          <a:spcPct val="107000"/>
                        </a:lnSpc>
                        <a:spcAft>
                          <a:spcPts val="800"/>
                        </a:spcAft>
                      </a:pPr>
                      <a:r>
                        <a:rPr lang="en-GB" sz="1200" dirty="0">
                          <a:solidFill>
                            <a:schemeClr val="tx1"/>
                          </a:solidFill>
                          <a:effectLst/>
                        </a:rPr>
                        <a:t>Leadership team:</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09650666"/>
                  </a:ext>
                </a:extLst>
              </a:tr>
              <a:tr h="334707">
                <a:tc>
                  <a:txBody>
                    <a:bodyPr/>
                    <a:lstStyle/>
                    <a:p>
                      <a:pPr>
                        <a:lnSpc>
                          <a:spcPct val="107000"/>
                        </a:lnSpc>
                        <a:spcAft>
                          <a:spcPts val="800"/>
                        </a:spcAft>
                      </a:pPr>
                      <a:r>
                        <a:rPr lang="en-GB" sz="1200" dirty="0">
                          <a:solidFill>
                            <a:schemeClr val="tx1"/>
                          </a:solidFill>
                          <a:effectLst/>
                        </a:rPr>
                        <a:t>Creative Support</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800"/>
                        </a:spcAft>
                      </a:pPr>
                      <a:r>
                        <a:rPr lang="en-GB" sz="1200" b="1" dirty="0">
                          <a:effectLst/>
                        </a:rPr>
                        <a:t>Gail Dawson</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9CCFF"/>
                    </a:solidFill>
                  </a:tcPr>
                </a:tc>
                <a:extLst>
                  <a:ext uri="{0D108BD9-81ED-4DB2-BD59-A6C34878D82A}">
                    <a16:rowId xmlns:a16="http://schemas.microsoft.com/office/drawing/2014/main" val="1074168772"/>
                  </a:ext>
                </a:extLst>
              </a:tr>
              <a:tr h="334707">
                <a:tc>
                  <a:txBody>
                    <a:bodyPr/>
                    <a:lstStyle/>
                    <a:p>
                      <a:pPr>
                        <a:lnSpc>
                          <a:spcPct val="107000"/>
                        </a:lnSpc>
                        <a:spcAft>
                          <a:spcPts val="800"/>
                        </a:spcAft>
                      </a:pPr>
                      <a:r>
                        <a:rPr lang="en-GB" sz="1200" dirty="0">
                          <a:solidFill>
                            <a:schemeClr val="tx1"/>
                          </a:solidFill>
                          <a:effectLst/>
                        </a:rPr>
                        <a:t>Home Group</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800"/>
                        </a:spcAft>
                      </a:pPr>
                      <a:r>
                        <a:rPr lang="en-GB" sz="1200" b="1" dirty="0">
                          <a:effectLst/>
                        </a:rPr>
                        <a:t>Deanne Cafferkey</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9CCFF"/>
                    </a:solidFill>
                  </a:tcPr>
                </a:tc>
                <a:extLst>
                  <a:ext uri="{0D108BD9-81ED-4DB2-BD59-A6C34878D82A}">
                    <a16:rowId xmlns:a16="http://schemas.microsoft.com/office/drawing/2014/main" val="174128220"/>
                  </a:ext>
                </a:extLst>
              </a:tr>
              <a:tr h="334707">
                <a:tc>
                  <a:txBody>
                    <a:bodyPr/>
                    <a:lstStyle/>
                    <a:p>
                      <a:pPr>
                        <a:lnSpc>
                          <a:spcPct val="107000"/>
                        </a:lnSpc>
                        <a:spcAft>
                          <a:spcPts val="800"/>
                        </a:spcAft>
                      </a:pPr>
                      <a:r>
                        <a:rPr lang="en-GB" sz="1200" dirty="0">
                          <a:solidFill>
                            <a:schemeClr val="tx1"/>
                          </a:solidFill>
                          <a:effectLst/>
                        </a:rPr>
                        <a:t>If U Care Share</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800"/>
                        </a:spcAft>
                      </a:pPr>
                      <a:r>
                        <a:rPr lang="en-GB" sz="1200" b="1" dirty="0">
                          <a:effectLst/>
                          <a:latin typeface="+mn-lt"/>
                          <a:ea typeface="+mn-ea"/>
                          <a:cs typeface="+mn-cs"/>
                        </a:rPr>
                        <a:t>Marie</a:t>
                      </a:r>
                      <a:r>
                        <a:rPr lang="en-GB" sz="1200" b="1" baseline="0" dirty="0">
                          <a:effectLst/>
                          <a:latin typeface="+mn-lt"/>
                          <a:ea typeface="+mn-ea"/>
                          <a:cs typeface="+mn-cs"/>
                        </a:rPr>
                        <a:t> Field</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9CCFF"/>
                    </a:solidFill>
                  </a:tcPr>
                </a:tc>
                <a:extLst>
                  <a:ext uri="{0D108BD9-81ED-4DB2-BD59-A6C34878D82A}">
                    <a16:rowId xmlns:a16="http://schemas.microsoft.com/office/drawing/2014/main" val="2829949963"/>
                  </a:ext>
                </a:extLst>
              </a:tr>
              <a:tr h="334707">
                <a:tc>
                  <a:txBody>
                    <a:bodyPr/>
                    <a:lstStyle/>
                    <a:p>
                      <a:pPr>
                        <a:lnSpc>
                          <a:spcPct val="107000"/>
                        </a:lnSpc>
                        <a:spcAft>
                          <a:spcPts val="800"/>
                        </a:spcAft>
                      </a:pPr>
                      <a:r>
                        <a:rPr lang="en-GB" sz="1200" dirty="0">
                          <a:solidFill>
                            <a:schemeClr val="tx1"/>
                          </a:solidFill>
                          <a:effectLst/>
                        </a:rPr>
                        <a:t>Mental Health Matters</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800"/>
                        </a:spcAft>
                      </a:pPr>
                      <a:r>
                        <a:rPr lang="en-GB" sz="1200" b="1" dirty="0">
                          <a:effectLst/>
                          <a:latin typeface="+mn-lt"/>
                          <a:ea typeface="Calibri" panose="020F0502020204030204" pitchFamily="34" charset="0"/>
                          <a:cs typeface="Times New Roman" panose="02020603050405020304" pitchFamily="18" charset="0"/>
                        </a:rPr>
                        <a:t>Sonia McGough</a:t>
                      </a:r>
                    </a:p>
                  </a:txBody>
                  <a:tcPr marL="68580" marR="68580" marT="0" marB="0">
                    <a:solidFill>
                      <a:srgbClr val="99CCFF"/>
                    </a:solidFill>
                  </a:tcPr>
                </a:tc>
                <a:extLst>
                  <a:ext uri="{0D108BD9-81ED-4DB2-BD59-A6C34878D82A}">
                    <a16:rowId xmlns:a16="http://schemas.microsoft.com/office/drawing/2014/main" val="3576148427"/>
                  </a:ext>
                </a:extLst>
              </a:tr>
              <a:tr h="334707">
                <a:tc>
                  <a:txBody>
                    <a:bodyPr/>
                    <a:lstStyle/>
                    <a:p>
                      <a:pPr>
                        <a:lnSpc>
                          <a:spcPct val="107000"/>
                        </a:lnSpc>
                        <a:spcAft>
                          <a:spcPts val="800"/>
                        </a:spcAft>
                      </a:pPr>
                      <a:r>
                        <a:rPr lang="en-GB" sz="1200" dirty="0">
                          <a:solidFill>
                            <a:schemeClr val="tx1"/>
                          </a:solidFill>
                          <a:effectLst/>
                        </a:rPr>
                        <a:t>Richmond Fellowship </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800"/>
                        </a:spcAft>
                      </a:pPr>
                      <a:r>
                        <a:rPr lang="en-GB" sz="1200" b="1" dirty="0">
                          <a:effectLst/>
                        </a:rPr>
                        <a:t>Karyn Ainsley</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9CCFF"/>
                    </a:solidFill>
                  </a:tcPr>
                </a:tc>
                <a:extLst>
                  <a:ext uri="{0D108BD9-81ED-4DB2-BD59-A6C34878D82A}">
                    <a16:rowId xmlns:a16="http://schemas.microsoft.com/office/drawing/2014/main" val="2612258086"/>
                  </a:ext>
                </a:extLst>
              </a:tr>
              <a:tr h="334707">
                <a:tc>
                  <a:txBody>
                    <a:bodyPr/>
                    <a:lstStyle/>
                    <a:p>
                      <a:pPr>
                        <a:lnSpc>
                          <a:spcPct val="107000"/>
                        </a:lnSpc>
                        <a:spcAft>
                          <a:spcPts val="800"/>
                        </a:spcAft>
                      </a:pPr>
                      <a:r>
                        <a:rPr lang="en-GB" sz="1200" dirty="0">
                          <a:solidFill>
                            <a:schemeClr val="tx1"/>
                          </a:solidFill>
                          <a:effectLst/>
                        </a:rPr>
                        <a:t>St Margaret’s Centre</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800"/>
                        </a:spcAft>
                      </a:pPr>
                      <a:r>
                        <a:rPr lang="en-GB" sz="1200" b="1" dirty="0">
                          <a:effectLst/>
                        </a:rPr>
                        <a:t>Rob Chatwin</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9CCFF"/>
                    </a:solidFill>
                  </a:tcPr>
                </a:tc>
                <a:extLst>
                  <a:ext uri="{0D108BD9-81ED-4DB2-BD59-A6C34878D82A}">
                    <a16:rowId xmlns:a16="http://schemas.microsoft.com/office/drawing/2014/main" val="2073517168"/>
                  </a:ext>
                </a:extLst>
              </a:tr>
              <a:tr h="334707">
                <a:tc>
                  <a:txBody>
                    <a:bodyPr/>
                    <a:lstStyle/>
                    <a:p>
                      <a:pPr>
                        <a:lnSpc>
                          <a:spcPct val="107000"/>
                        </a:lnSpc>
                        <a:spcAft>
                          <a:spcPts val="800"/>
                        </a:spcAft>
                      </a:pPr>
                      <a:r>
                        <a:rPr lang="en-GB" sz="1200" dirty="0">
                          <a:solidFill>
                            <a:schemeClr val="tx1"/>
                          </a:solidFill>
                          <a:effectLst/>
                        </a:rPr>
                        <a:t>Waddington Street Centre</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800"/>
                        </a:spcAft>
                      </a:pPr>
                      <a:r>
                        <a:rPr lang="en-GB" sz="1200" b="1" dirty="0">
                          <a:effectLst/>
                        </a:rPr>
                        <a:t>Ali Lee</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9CCFF"/>
                    </a:solidFill>
                  </a:tcPr>
                </a:tc>
                <a:extLst>
                  <a:ext uri="{0D108BD9-81ED-4DB2-BD59-A6C34878D82A}">
                    <a16:rowId xmlns:a16="http://schemas.microsoft.com/office/drawing/2014/main" val="3030976545"/>
                  </a:ext>
                </a:extLst>
              </a:tr>
            </a:tbl>
          </a:graphicData>
        </a:graphic>
      </p:graphicFrame>
      <p:sp>
        <p:nvSpPr>
          <p:cNvPr id="11" name="Rectangle 10">
            <a:extLst>
              <a:ext uri="{FF2B5EF4-FFF2-40B4-BE49-F238E27FC236}">
                <a16:creationId xmlns:a16="http://schemas.microsoft.com/office/drawing/2014/main" id="{7F322FFA-70BE-465A-BBB9-3B4D51ACC69E}"/>
              </a:ext>
            </a:extLst>
          </p:cNvPr>
          <p:cNvSpPr/>
          <p:nvPr/>
        </p:nvSpPr>
        <p:spPr>
          <a:xfrm>
            <a:off x="281354" y="1707638"/>
            <a:ext cx="10409853" cy="738664"/>
          </a:xfrm>
          <a:prstGeom prst="rect">
            <a:avLst/>
          </a:prstGeom>
        </p:spPr>
        <p:txBody>
          <a:bodyPr wrap="square">
            <a:spAutoFit/>
          </a:bodyPr>
          <a:lstStyle/>
          <a:p>
            <a:r>
              <a:rPr lang="en-GB" sz="1600" b="1" dirty="0">
                <a:solidFill>
                  <a:srgbClr val="507FC0"/>
                </a:solidFill>
              </a:rPr>
              <a:t>Alliance Leadership Team</a:t>
            </a:r>
            <a:r>
              <a:rPr lang="en-GB" b="1" dirty="0">
                <a:solidFill>
                  <a:srgbClr val="507FC0"/>
                </a:solidFill>
                <a:latin typeface="Trueno Light" panose="00000400000000000000" pitchFamily="50" charset="0"/>
              </a:rPr>
              <a:t>:</a:t>
            </a:r>
            <a:endParaRPr lang="en-GB" sz="1200" b="1" dirty="0">
              <a:solidFill>
                <a:srgbClr val="507FC0"/>
              </a:solidFill>
              <a:latin typeface="Trueno Light" panose="00000400000000000000" pitchFamily="50" charset="0"/>
            </a:endParaRPr>
          </a:p>
          <a:p>
            <a:endParaRPr lang="en-GB" sz="1200" b="1" dirty="0">
              <a:latin typeface="Trueno Light" panose="00000400000000000000" pitchFamily="50" charset="0"/>
            </a:endParaRPr>
          </a:p>
          <a:p>
            <a:endParaRPr lang="en-GB" sz="1200" dirty="0">
              <a:latin typeface="Trueno Light" panose="00000400000000000000" pitchFamily="50" charset="0"/>
            </a:endParaRPr>
          </a:p>
        </p:txBody>
      </p:sp>
    </p:spTree>
    <p:extLst>
      <p:ext uri="{BB962C8B-B14F-4D97-AF65-F5344CB8AC3E}">
        <p14:creationId xmlns:p14="http://schemas.microsoft.com/office/powerpoint/2010/main" val="1528358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2">
            <a:extLst>
              <a:ext uri="{28A0092B-C50C-407E-A947-70E740481C1C}">
                <a14:useLocalDpi xmlns:a14="http://schemas.microsoft.com/office/drawing/2010/main" val="0"/>
              </a:ext>
            </a:extLst>
          </a:blip>
          <a:srcRect l="4290" r="5952"/>
          <a:stretch/>
        </p:blipFill>
        <p:spPr>
          <a:xfrm>
            <a:off x="3280984" y="0"/>
            <a:ext cx="4920907" cy="1707638"/>
          </a:xfrm>
          <a:prstGeom prst="rect">
            <a:avLst/>
          </a:prstGeom>
        </p:spPr>
      </p:pic>
      <p:sp>
        <p:nvSpPr>
          <p:cNvPr id="2" name="Rectangle 1">
            <a:extLst>
              <a:ext uri="{FF2B5EF4-FFF2-40B4-BE49-F238E27FC236}">
                <a16:creationId xmlns:a16="http://schemas.microsoft.com/office/drawing/2014/main" id="{B7AEDC4E-B5DC-404B-AEFA-47C06104814C}"/>
              </a:ext>
            </a:extLst>
          </p:cNvPr>
          <p:cNvSpPr/>
          <p:nvPr/>
        </p:nvSpPr>
        <p:spPr>
          <a:xfrm>
            <a:off x="621322" y="2183080"/>
            <a:ext cx="6096000" cy="2833724"/>
          </a:xfrm>
          <a:prstGeom prst="rect">
            <a:avLst/>
          </a:prstGeom>
        </p:spPr>
        <p:txBody>
          <a:bodyPr>
            <a:spAutoFit/>
          </a:bodyPr>
          <a:lstStyle/>
          <a:p>
            <a:pPr lvl="1" algn="just">
              <a:lnSpc>
                <a:spcPct val="150000"/>
              </a:lnSpc>
            </a:pPr>
            <a:r>
              <a:rPr lang="en-GB" sz="1200" dirty="0">
                <a:solidFill>
                  <a:srgbClr val="000000"/>
                </a:solidFill>
                <a:ea typeface="Calibri" panose="020F0502020204030204" pitchFamily="34" charset="0"/>
              </a:rPr>
              <a:t>The Alliance Management Team has been established to manage the alliance, particularly in respect of the delivery of plans to achieve the Alliance Objectives and strategies agreed by the Alliance Leadership Team, and to manage performance and risk. </a:t>
            </a:r>
          </a:p>
          <a:p>
            <a:pPr marL="540385" algn="just">
              <a:lnSpc>
                <a:spcPct val="150000"/>
              </a:lnSpc>
            </a:pPr>
            <a:r>
              <a:rPr lang="en-GB" sz="1200" dirty="0">
                <a:solidFill>
                  <a:srgbClr val="000000"/>
                </a:solidFill>
                <a:ea typeface="Calibri" panose="020F0502020204030204" pitchFamily="34" charset="0"/>
              </a:rPr>
              <a:t> </a:t>
            </a:r>
          </a:p>
          <a:p>
            <a:pPr lvl="0" algn="just">
              <a:lnSpc>
                <a:spcPct val="150000"/>
              </a:lnSpc>
            </a:pPr>
            <a:r>
              <a:rPr lang="en-GB" sz="1200" b="1" dirty="0">
                <a:solidFill>
                  <a:srgbClr val="000000"/>
                </a:solidFill>
                <a:ea typeface="Calibri" panose="020F0502020204030204" pitchFamily="34" charset="0"/>
              </a:rPr>
              <a:t>General Responsibilities </a:t>
            </a:r>
            <a:endParaRPr lang="en-GB" sz="1200" dirty="0">
              <a:solidFill>
                <a:srgbClr val="000000"/>
              </a:solidFill>
              <a:ea typeface="Calibri" panose="020F0502020204030204" pitchFamily="34" charset="0"/>
            </a:endParaRPr>
          </a:p>
          <a:p>
            <a:pPr marL="1143000" lvl="2" indent="-228600" algn="just">
              <a:lnSpc>
                <a:spcPct val="150000"/>
              </a:lnSpc>
              <a:buFont typeface="Wingdings" panose="05000000000000000000" pitchFamily="2" charset="2"/>
              <a:buChar char="ü"/>
            </a:pPr>
            <a:r>
              <a:rPr lang="en-GB" sz="1200" dirty="0">
                <a:solidFill>
                  <a:srgbClr val="000000"/>
                </a:solidFill>
                <a:ea typeface="Calibri" panose="020F0502020204030204" pitchFamily="34" charset="0"/>
              </a:rPr>
              <a:t>deliver the Services and meet or exceed the Alliance Objectives;</a:t>
            </a:r>
          </a:p>
          <a:p>
            <a:pPr marL="1143000" lvl="2" indent="-228600" algn="just">
              <a:lnSpc>
                <a:spcPct val="150000"/>
              </a:lnSpc>
              <a:buFont typeface="Wingdings" panose="05000000000000000000" pitchFamily="2" charset="2"/>
              <a:buChar char="ü"/>
            </a:pPr>
            <a:r>
              <a:rPr lang="en-GB" sz="1200" dirty="0">
                <a:solidFill>
                  <a:srgbClr val="000000"/>
                </a:solidFill>
                <a:ea typeface="Calibri" panose="020F0502020204030204" pitchFamily="34" charset="0"/>
              </a:rPr>
              <a:t>provide day to day management and leadership of the Services; and</a:t>
            </a:r>
          </a:p>
          <a:p>
            <a:pPr marL="1143000" lvl="2" indent="-228600" algn="just">
              <a:lnSpc>
                <a:spcPct val="150000"/>
              </a:lnSpc>
              <a:buFont typeface="Wingdings" panose="05000000000000000000" pitchFamily="2" charset="2"/>
              <a:buChar char="ü"/>
            </a:pPr>
            <a:r>
              <a:rPr lang="en-GB" sz="1200" dirty="0">
                <a:solidFill>
                  <a:srgbClr val="000000"/>
                </a:solidFill>
                <a:ea typeface="Calibri" panose="020F0502020204030204" pitchFamily="34" charset="0"/>
              </a:rPr>
              <a:t>promote the Alliance Purpose, the Alliance Principles and the Alliance Values and Behaviours.</a:t>
            </a:r>
            <a:endParaRPr lang="en-GB" sz="1200" dirty="0">
              <a:solidFill>
                <a:srgbClr val="000000"/>
              </a:solidFill>
              <a:effectLst/>
              <a:ea typeface="Calibri" panose="020F0502020204030204" pitchFamily="34" charset="0"/>
            </a:endParaRPr>
          </a:p>
        </p:txBody>
      </p:sp>
      <p:graphicFrame>
        <p:nvGraphicFramePr>
          <p:cNvPr id="6" name="Table 5">
            <a:extLst>
              <a:ext uri="{FF2B5EF4-FFF2-40B4-BE49-F238E27FC236}">
                <a16:creationId xmlns:a16="http://schemas.microsoft.com/office/drawing/2014/main" id="{18DB73E4-DE7F-433A-82E9-A21DD56768EE}"/>
              </a:ext>
            </a:extLst>
          </p:cNvPr>
          <p:cNvGraphicFramePr>
            <a:graphicFrameLocks noGrp="1"/>
          </p:cNvGraphicFramePr>
          <p:nvPr>
            <p:extLst>
              <p:ext uri="{D42A27DB-BD31-4B8C-83A1-F6EECF244321}">
                <p14:modId xmlns:p14="http://schemas.microsoft.com/office/powerpoint/2010/main" val="3357530907"/>
              </p:ext>
            </p:extLst>
          </p:nvPr>
        </p:nvGraphicFramePr>
        <p:xfrm>
          <a:off x="7901354" y="2534828"/>
          <a:ext cx="3528647" cy="3068803"/>
        </p:xfrm>
        <a:graphic>
          <a:graphicData uri="http://schemas.openxmlformats.org/drawingml/2006/table">
            <a:tbl>
              <a:tblPr firstRow="1" firstCol="1" bandRow="1">
                <a:tableStyleId>{5C22544A-7EE6-4342-B048-85BDC9FD1C3A}</a:tableStyleId>
              </a:tblPr>
              <a:tblGrid>
                <a:gridCol w="1416049">
                  <a:extLst>
                    <a:ext uri="{9D8B030D-6E8A-4147-A177-3AD203B41FA5}">
                      <a16:colId xmlns:a16="http://schemas.microsoft.com/office/drawing/2014/main" val="1964489544"/>
                    </a:ext>
                  </a:extLst>
                </a:gridCol>
                <a:gridCol w="2112598">
                  <a:extLst>
                    <a:ext uri="{9D8B030D-6E8A-4147-A177-3AD203B41FA5}">
                      <a16:colId xmlns:a16="http://schemas.microsoft.com/office/drawing/2014/main" val="3171863041"/>
                    </a:ext>
                  </a:extLst>
                </a:gridCol>
              </a:tblGrid>
              <a:tr h="278732">
                <a:tc>
                  <a:txBody>
                    <a:bodyPr/>
                    <a:lstStyle/>
                    <a:p>
                      <a:pPr>
                        <a:lnSpc>
                          <a:spcPct val="107000"/>
                        </a:lnSpc>
                        <a:spcAft>
                          <a:spcPts val="800"/>
                        </a:spcAft>
                      </a:pPr>
                      <a:r>
                        <a:rPr lang="en-GB" sz="1200" b="1" dirty="0">
                          <a:solidFill>
                            <a:schemeClr val="tx1"/>
                          </a:solidFill>
                          <a:effectLst/>
                          <a:latin typeface="+mj-lt"/>
                        </a:rPr>
                        <a:t>Provider:</a:t>
                      </a:r>
                      <a:endParaRPr lang="en-GB" sz="11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CC00"/>
                    </a:solidFill>
                  </a:tcPr>
                </a:tc>
                <a:tc>
                  <a:txBody>
                    <a:bodyPr/>
                    <a:lstStyle/>
                    <a:p>
                      <a:pPr>
                        <a:lnSpc>
                          <a:spcPct val="107000"/>
                        </a:lnSpc>
                        <a:spcAft>
                          <a:spcPts val="800"/>
                        </a:spcAft>
                      </a:pPr>
                      <a:r>
                        <a:rPr lang="en-GB" sz="1200" b="1" dirty="0">
                          <a:solidFill>
                            <a:schemeClr val="tx1"/>
                          </a:solidFill>
                          <a:effectLst/>
                          <a:latin typeface="+mj-lt"/>
                        </a:rPr>
                        <a:t>Management team:</a:t>
                      </a:r>
                      <a:endParaRPr lang="en-GB" sz="1100" b="1"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solidFill>
                      <a:srgbClr val="FFCC00"/>
                    </a:solidFill>
                  </a:tcPr>
                </a:tc>
                <a:extLst>
                  <a:ext uri="{0D108BD9-81ED-4DB2-BD59-A6C34878D82A}">
                    <a16:rowId xmlns:a16="http://schemas.microsoft.com/office/drawing/2014/main" val="209650666"/>
                  </a:ext>
                </a:extLst>
              </a:tr>
              <a:tr h="278732">
                <a:tc>
                  <a:txBody>
                    <a:bodyPr/>
                    <a:lstStyle/>
                    <a:p>
                      <a:pPr>
                        <a:lnSpc>
                          <a:spcPct val="107000"/>
                        </a:lnSpc>
                        <a:spcAft>
                          <a:spcPts val="800"/>
                        </a:spcAft>
                      </a:pPr>
                      <a:r>
                        <a:rPr lang="en-GB" sz="1200" b="0" dirty="0">
                          <a:solidFill>
                            <a:schemeClr val="tx1"/>
                          </a:solidFill>
                          <a:effectLst/>
                          <a:latin typeface="+mn-lt"/>
                        </a:rPr>
                        <a:t>Creative Support</a:t>
                      </a:r>
                      <a:endParaRPr lang="en-GB"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800"/>
                        </a:spcAft>
                      </a:pPr>
                      <a:r>
                        <a:rPr lang="en-GB" sz="1200" b="0" dirty="0">
                          <a:solidFill>
                            <a:schemeClr val="tx1"/>
                          </a:solidFill>
                          <a:effectLst/>
                          <a:latin typeface="+mn-lt"/>
                          <a:ea typeface="Calibri" panose="020F0502020204030204" pitchFamily="34" charset="0"/>
                          <a:cs typeface="Times New Roman" panose="02020603050405020304" pitchFamily="18" charset="0"/>
                        </a:rPr>
                        <a:t>Chu-Chu Nwajiobi</a:t>
                      </a:r>
                    </a:p>
                  </a:txBody>
                  <a:tcPr marL="68580" marR="68580" marT="0" marB="0">
                    <a:solidFill>
                      <a:srgbClr val="99CCFF"/>
                    </a:solidFill>
                  </a:tcPr>
                </a:tc>
                <a:extLst>
                  <a:ext uri="{0D108BD9-81ED-4DB2-BD59-A6C34878D82A}">
                    <a16:rowId xmlns:a16="http://schemas.microsoft.com/office/drawing/2014/main" val="1074168772"/>
                  </a:ext>
                </a:extLst>
              </a:tr>
              <a:tr h="764481">
                <a:tc>
                  <a:txBody>
                    <a:bodyPr/>
                    <a:lstStyle/>
                    <a:p>
                      <a:pPr>
                        <a:lnSpc>
                          <a:spcPct val="107000"/>
                        </a:lnSpc>
                        <a:spcAft>
                          <a:spcPts val="800"/>
                        </a:spcAft>
                      </a:pPr>
                      <a:r>
                        <a:rPr lang="en-GB" sz="1200" b="0" dirty="0">
                          <a:solidFill>
                            <a:schemeClr val="tx1"/>
                          </a:solidFill>
                          <a:effectLst/>
                          <a:latin typeface="+mn-lt"/>
                        </a:rPr>
                        <a:t>Home Group</a:t>
                      </a:r>
                      <a:endParaRPr lang="en-GB"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800"/>
                        </a:spcAft>
                      </a:pPr>
                      <a:r>
                        <a:rPr lang="en-GB" sz="1200" b="0" dirty="0">
                          <a:solidFill>
                            <a:schemeClr val="tx1"/>
                          </a:solidFill>
                          <a:effectLst/>
                          <a:latin typeface="+mn-lt"/>
                          <a:cs typeface="+mn-cs"/>
                        </a:rPr>
                        <a:t>Edward</a:t>
                      </a:r>
                      <a:r>
                        <a:rPr lang="en-GB" sz="1200" b="0" baseline="0" dirty="0">
                          <a:solidFill>
                            <a:schemeClr val="tx1"/>
                          </a:solidFill>
                          <a:effectLst/>
                          <a:latin typeface="+mn-lt"/>
                          <a:cs typeface="+mn-cs"/>
                        </a:rPr>
                        <a:t> Finn </a:t>
                      </a:r>
                      <a:endParaRPr lang="en-GB" sz="1200" b="0" dirty="0">
                        <a:solidFill>
                          <a:schemeClr val="tx1"/>
                        </a:solidFill>
                        <a:effectLst/>
                        <a:latin typeface="+mn-lt"/>
                        <a:cs typeface="Times New Roman" panose="02020603050405020304" pitchFamily="18" charset="0"/>
                      </a:endParaRPr>
                    </a:p>
                    <a:p>
                      <a:pPr>
                        <a:lnSpc>
                          <a:spcPct val="107000"/>
                        </a:lnSpc>
                        <a:spcAft>
                          <a:spcPts val="800"/>
                        </a:spcAft>
                      </a:pPr>
                      <a:r>
                        <a:rPr lang="en-GB" sz="1200" b="0" dirty="0">
                          <a:solidFill>
                            <a:schemeClr val="tx1"/>
                          </a:solidFill>
                          <a:effectLst/>
                          <a:latin typeface="+mn-lt"/>
                          <a:cs typeface="Times New Roman" panose="02020603050405020304" pitchFamily="18" charset="0"/>
                        </a:rPr>
                        <a:t>Joanne Hall</a:t>
                      </a:r>
                    </a:p>
                    <a:p>
                      <a:pPr>
                        <a:lnSpc>
                          <a:spcPct val="107000"/>
                        </a:lnSpc>
                        <a:spcAft>
                          <a:spcPts val="800"/>
                        </a:spcAft>
                      </a:pPr>
                      <a:r>
                        <a:rPr lang="en-GB" sz="1200" b="0" dirty="0">
                          <a:solidFill>
                            <a:schemeClr val="tx1"/>
                          </a:solidFill>
                          <a:effectLst/>
                          <a:latin typeface="+mn-lt"/>
                          <a:cs typeface="Times New Roman" panose="02020603050405020304" pitchFamily="18" charset="0"/>
                        </a:rPr>
                        <a:t>Kara Maddison</a:t>
                      </a:r>
                      <a:endParaRPr lang="en-GB" sz="1200" b="0" dirty="0">
                        <a:solidFill>
                          <a:schemeClr val="tx1"/>
                        </a:solidFill>
                        <a:effectLst/>
                        <a:latin typeface="+mn-lt"/>
                      </a:endParaRPr>
                    </a:p>
                  </a:txBody>
                  <a:tcPr marL="68580" marR="68580" marT="0" marB="0">
                    <a:solidFill>
                      <a:srgbClr val="99CCFF"/>
                    </a:solidFill>
                  </a:tcPr>
                </a:tc>
                <a:extLst>
                  <a:ext uri="{0D108BD9-81ED-4DB2-BD59-A6C34878D82A}">
                    <a16:rowId xmlns:a16="http://schemas.microsoft.com/office/drawing/2014/main" val="174128220"/>
                  </a:ext>
                </a:extLst>
              </a:tr>
              <a:tr h="278732">
                <a:tc>
                  <a:txBody>
                    <a:bodyPr/>
                    <a:lstStyle/>
                    <a:p>
                      <a:pPr>
                        <a:lnSpc>
                          <a:spcPct val="107000"/>
                        </a:lnSpc>
                        <a:spcAft>
                          <a:spcPts val="800"/>
                        </a:spcAft>
                      </a:pPr>
                      <a:r>
                        <a:rPr lang="en-GB" sz="1200" b="0" dirty="0">
                          <a:solidFill>
                            <a:schemeClr val="tx1"/>
                          </a:solidFill>
                          <a:effectLst/>
                          <a:latin typeface="+mn-lt"/>
                        </a:rPr>
                        <a:t>If U Care Share</a:t>
                      </a:r>
                      <a:endParaRPr lang="en-GB"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800"/>
                        </a:spcAft>
                      </a:pPr>
                      <a:r>
                        <a:rPr lang="en-GB" sz="1200" b="0" dirty="0">
                          <a:solidFill>
                            <a:schemeClr val="tx1"/>
                          </a:solidFill>
                          <a:effectLst/>
                          <a:latin typeface="+mn-lt"/>
                          <a:ea typeface="Calibri" panose="020F0502020204030204" pitchFamily="34" charset="0"/>
                          <a:cs typeface="Times New Roman" panose="02020603050405020304" pitchFamily="18" charset="0"/>
                        </a:rPr>
                        <a:t>Hannah Neil </a:t>
                      </a:r>
                    </a:p>
                  </a:txBody>
                  <a:tcPr marL="68580" marR="68580" marT="0" marB="0">
                    <a:solidFill>
                      <a:srgbClr val="99CCFF"/>
                    </a:solidFill>
                  </a:tcPr>
                </a:tc>
                <a:extLst>
                  <a:ext uri="{0D108BD9-81ED-4DB2-BD59-A6C34878D82A}">
                    <a16:rowId xmlns:a16="http://schemas.microsoft.com/office/drawing/2014/main" val="2829949963"/>
                  </a:ext>
                </a:extLst>
              </a:tr>
              <a:tr h="278732">
                <a:tc>
                  <a:txBody>
                    <a:bodyPr/>
                    <a:lstStyle/>
                    <a:p>
                      <a:pPr>
                        <a:lnSpc>
                          <a:spcPct val="107000"/>
                        </a:lnSpc>
                        <a:spcAft>
                          <a:spcPts val="800"/>
                        </a:spcAft>
                      </a:pPr>
                      <a:r>
                        <a:rPr lang="en-GB" sz="1200" b="0" dirty="0">
                          <a:solidFill>
                            <a:schemeClr val="tx1"/>
                          </a:solidFill>
                          <a:effectLst/>
                          <a:latin typeface="+mn-lt"/>
                        </a:rPr>
                        <a:t>Mental Health Matters</a:t>
                      </a:r>
                      <a:endParaRPr lang="en-GB"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800"/>
                        </a:spcAft>
                      </a:pPr>
                      <a:r>
                        <a:rPr lang="en-GB" sz="1200" b="0" dirty="0">
                          <a:solidFill>
                            <a:schemeClr val="tx1"/>
                          </a:solidFill>
                          <a:effectLst/>
                          <a:latin typeface="+mn-lt"/>
                        </a:rPr>
                        <a:t>Jackie Holme</a:t>
                      </a:r>
                      <a:endParaRPr lang="en-GB"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99CCFF"/>
                    </a:solidFill>
                  </a:tcPr>
                </a:tc>
                <a:extLst>
                  <a:ext uri="{0D108BD9-81ED-4DB2-BD59-A6C34878D82A}">
                    <a16:rowId xmlns:a16="http://schemas.microsoft.com/office/drawing/2014/main" val="3576148427"/>
                  </a:ext>
                </a:extLst>
              </a:tr>
              <a:tr h="480043">
                <a:tc>
                  <a:txBody>
                    <a:bodyPr/>
                    <a:lstStyle/>
                    <a:p>
                      <a:pPr>
                        <a:lnSpc>
                          <a:spcPct val="107000"/>
                        </a:lnSpc>
                        <a:spcAft>
                          <a:spcPts val="800"/>
                        </a:spcAft>
                      </a:pPr>
                      <a:r>
                        <a:rPr lang="en-GB" sz="1200" b="0" dirty="0">
                          <a:solidFill>
                            <a:schemeClr val="tx1"/>
                          </a:solidFill>
                          <a:effectLst/>
                          <a:latin typeface="+mn-lt"/>
                        </a:rPr>
                        <a:t>Richmond Fellowship </a:t>
                      </a:r>
                      <a:endParaRPr lang="en-GB"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800"/>
                        </a:spcAft>
                      </a:pPr>
                      <a:r>
                        <a:rPr lang="en-GB" sz="1200" b="0" dirty="0">
                          <a:solidFill>
                            <a:schemeClr val="tx1"/>
                          </a:solidFill>
                          <a:effectLst/>
                          <a:latin typeface="+mn-lt"/>
                        </a:rPr>
                        <a:t>Laura</a:t>
                      </a:r>
                      <a:r>
                        <a:rPr lang="en-GB" sz="1200" b="0" baseline="0" dirty="0">
                          <a:solidFill>
                            <a:schemeClr val="tx1"/>
                          </a:solidFill>
                          <a:effectLst/>
                          <a:latin typeface="+mn-lt"/>
                        </a:rPr>
                        <a:t> Bryant</a:t>
                      </a:r>
                      <a:endParaRPr lang="en-GB" sz="1200" b="0" dirty="0">
                        <a:solidFill>
                          <a:schemeClr val="tx1"/>
                        </a:solidFill>
                        <a:effectLst/>
                        <a:latin typeface="+mn-lt"/>
                      </a:endParaRPr>
                    </a:p>
                    <a:p>
                      <a:pPr>
                        <a:lnSpc>
                          <a:spcPct val="107000"/>
                        </a:lnSpc>
                        <a:spcAft>
                          <a:spcPts val="800"/>
                        </a:spcAft>
                      </a:pPr>
                      <a:r>
                        <a:rPr lang="en-GB" sz="1200" b="0" dirty="0">
                          <a:solidFill>
                            <a:schemeClr val="tx1"/>
                          </a:solidFill>
                          <a:effectLst/>
                          <a:latin typeface="+mn-lt"/>
                          <a:ea typeface="Calibri" panose="020F0502020204030204" pitchFamily="34" charset="0"/>
                          <a:cs typeface="Times New Roman" panose="02020603050405020304" pitchFamily="18" charset="0"/>
                        </a:rPr>
                        <a:t>Gail McGee</a:t>
                      </a:r>
                    </a:p>
                  </a:txBody>
                  <a:tcPr marL="68580" marR="68580" marT="0" marB="0">
                    <a:solidFill>
                      <a:srgbClr val="99CCFF"/>
                    </a:solidFill>
                  </a:tcPr>
                </a:tc>
                <a:extLst>
                  <a:ext uri="{0D108BD9-81ED-4DB2-BD59-A6C34878D82A}">
                    <a16:rowId xmlns:a16="http://schemas.microsoft.com/office/drawing/2014/main" val="2612258086"/>
                  </a:ext>
                </a:extLst>
              </a:tr>
              <a:tr h="200988">
                <a:tc>
                  <a:txBody>
                    <a:bodyPr/>
                    <a:lstStyle/>
                    <a:p>
                      <a:pPr>
                        <a:lnSpc>
                          <a:spcPct val="107000"/>
                        </a:lnSpc>
                        <a:spcAft>
                          <a:spcPts val="800"/>
                        </a:spcAft>
                      </a:pPr>
                      <a:r>
                        <a:rPr lang="en-GB" sz="1200" b="0" dirty="0">
                          <a:solidFill>
                            <a:schemeClr val="tx1"/>
                          </a:solidFill>
                          <a:effectLst/>
                          <a:latin typeface="+mn-lt"/>
                        </a:rPr>
                        <a:t>St Margaret’s Centre</a:t>
                      </a:r>
                      <a:endParaRPr lang="en-GB"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800"/>
                        </a:spcAft>
                      </a:pPr>
                      <a:r>
                        <a:rPr lang="en-GB" sz="1200" b="0" dirty="0">
                          <a:solidFill>
                            <a:schemeClr val="tx1"/>
                          </a:solidFill>
                          <a:effectLst/>
                          <a:latin typeface="+mn-lt"/>
                        </a:rPr>
                        <a:t>Lisa Harrison</a:t>
                      </a:r>
                      <a:endParaRPr lang="en-GB" sz="12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99CCFF"/>
                    </a:solidFill>
                  </a:tcPr>
                </a:tc>
                <a:extLst>
                  <a:ext uri="{0D108BD9-81ED-4DB2-BD59-A6C34878D82A}">
                    <a16:rowId xmlns:a16="http://schemas.microsoft.com/office/drawing/2014/main" val="2073517168"/>
                  </a:ext>
                </a:extLst>
              </a:tr>
              <a:tr h="60706">
                <a:tc>
                  <a:txBody>
                    <a:bodyPr/>
                    <a:lstStyle/>
                    <a:p>
                      <a:pPr>
                        <a:lnSpc>
                          <a:spcPct val="107000"/>
                        </a:lnSpc>
                        <a:spcAft>
                          <a:spcPts val="800"/>
                        </a:spcAft>
                      </a:pPr>
                      <a:r>
                        <a:rPr lang="en-GB" sz="1200" b="0" dirty="0">
                          <a:solidFill>
                            <a:schemeClr val="tx1"/>
                          </a:solidFill>
                          <a:effectLst/>
                          <a:latin typeface="+mn-lt"/>
                        </a:rPr>
                        <a:t>Waddington Street Centre</a:t>
                      </a:r>
                      <a:endParaRPr lang="en-GB" sz="11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99CCFF"/>
                    </a:solidFill>
                  </a:tcPr>
                </a:tc>
                <a:tc>
                  <a:txBody>
                    <a:bodyPr/>
                    <a:lstStyle/>
                    <a:p>
                      <a:pPr>
                        <a:lnSpc>
                          <a:spcPct val="107000"/>
                        </a:lnSpc>
                        <a:spcAft>
                          <a:spcPts val="800"/>
                        </a:spcAft>
                      </a:pPr>
                      <a:r>
                        <a:rPr lang="en-GB" sz="1600" b="0" dirty="0">
                          <a:solidFill>
                            <a:schemeClr val="tx1"/>
                          </a:solidFill>
                          <a:effectLst/>
                          <a:latin typeface="+mn-lt"/>
                        </a:rPr>
                        <a:t>Steve Wakefield</a:t>
                      </a:r>
                      <a:endParaRPr lang="en-GB" sz="1600" b="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solidFill>
                      <a:srgbClr val="99CCFF"/>
                    </a:solidFill>
                  </a:tcPr>
                </a:tc>
                <a:extLst>
                  <a:ext uri="{0D108BD9-81ED-4DB2-BD59-A6C34878D82A}">
                    <a16:rowId xmlns:a16="http://schemas.microsoft.com/office/drawing/2014/main" val="3030976545"/>
                  </a:ext>
                </a:extLst>
              </a:tr>
            </a:tbl>
          </a:graphicData>
        </a:graphic>
      </p:graphicFrame>
      <p:sp>
        <p:nvSpPr>
          <p:cNvPr id="7" name="Rectangle 6">
            <a:extLst>
              <a:ext uri="{FF2B5EF4-FFF2-40B4-BE49-F238E27FC236}">
                <a16:creationId xmlns:a16="http://schemas.microsoft.com/office/drawing/2014/main" id="{D32D936E-5F97-45D4-AFAA-85A59E8C93D2}"/>
              </a:ext>
            </a:extLst>
          </p:cNvPr>
          <p:cNvSpPr/>
          <p:nvPr/>
        </p:nvSpPr>
        <p:spPr>
          <a:xfrm>
            <a:off x="281354" y="1707638"/>
            <a:ext cx="10409853" cy="738664"/>
          </a:xfrm>
          <a:prstGeom prst="rect">
            <a:avLst/>
          </a:prstGeom>
        </p:spPr>
        <p:txBody>
          <a:bodyPr wrap="square">
            <a:spAutoFit/>
          </a:bodyPr>
          <a:lstStyle/>
          <a:p>
            <a:r>
              <a:rPr lang="en-GB" sz="1600" b="1" dirty="0">
                <a:solidFill>
                  <a:srgbClr val="507FC0"/>
                </a:solidFill>
              </a:rPr>
              <a:t>Alliance Management Team</a:t>
            </a:r>
            <a:r>
              <a:rPr lang="en-GB" b="1" dirty="0">
                <a:solidFill>
                  <a:srgbClr val="507FC0"/>
                </a:solidFill>
              </a:rPr>
              <a:t>:</a:t>
            </a:r>
            <a:endParaRPr lang="en-GB" sz="1200" b="1" dirty="0">
              <a:solidFill>
                <a:srgbClr val="507FC0"/>
              </a:solidFill>
            </a:endParaRPr>
          </a:p>
          <a:p>
            <a:endParaRPr lang="en-GB" sz="1200" b="1" dirty="0">
              <a:solidFill>
                <a:srgbClr val="507FC0"/>
              </a:solidFill>
              <a:latin typeface="Trueno Light" panose="00000400000000000000" pitchFamily="50" charset="0"/>
            </a:endParaRPr>
          </a:p>
          <a:p>
            <a:endParaRPr lang="en-GB" sz="1200" dirty="0">
              <a:latin typeface="Trueno Light" panose="00000400000000000000" pitchFamily="50" charset="0"/>
            </a:endParaRPr>
          </a:p>
        </p:txBody>
      </p:sp>
    </p:spTree>
    <p:extLst>
      <p:ext uri="{BB962C8B-B14F-4D97-AF65-F5344CB8AC3E}">
        <p14:creationId xmlns:p14="http://schemas.microsoft.com/office/powerpoint/2010/main" val="2059482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2">
            <a:extLst>
              <a:ext uri="{28A0092B-C50C-407E-A947-70E740481C1C}">
                <a14:useLocalDpi xmlns:a14="http://schemas.microsoft.com/office/drawing/2010/main" val="0"/>
              </a:ext>
            </a:extLst>
          </a:blip>
          <a:srcRect l="4290" r="5952"/>
          <a:stretch/>
        </p:blipFill>
        <p:spPr>
          <a:xfrm>
            <a:off x="3280984" y="0"/>
            <a:ext cx="4920907" cy="1707638"/>
          </a:xfrm>
          <a:prstGeom prst="rect">
            <a:avLst/>
          </a:prstGeom>
        </p:spPr>
      </p:pic>
      <p:sp>
        <p:nvSpPr>
          <p:cNvPr id="6" name="Rectangle 5">
            <a:extLst>
              <a:ext uri="{FF2B5EF4-FFF2-40B4-BE49-F238E27FC236}">
                <a16:creationId xmlns:a16="http://schemas.microsoft.com/office/drawing/2014/main" id="{B5DD96AE-D66A-4AEB-8F5E-1953E44B5657}"/>
              </a:ext>
            </a:extLst>
          </p:cNvPr>
          <p:cNvSpPr/>
          <p:nvPr/>
        </p:nvSpPr>
        <p:spPr>
          <a:xfrm>
            <a:off x="281354" y="1707638"/>
            <a:ext cx="10409853" cy="1015663"/>
          </a:xfrm>
          <a:prstGeom prst="rect">
            <a:avLst/>
          </a:prstGeom>
        </p:spPr>
        <p:txBody>
          <a:bodyPr wrap="square">
            <a:spAutoFit/>
          </a:bodyPr>
          <a:lstStyle/>
          <a:p>
            <a:r>
              <a:rPr lang="en-GB" b="1">
                <a:solidFill>
                  <a:srgbClr val="507FC0"/>
                </a:solidFill>
              </a:rPr>
              <a:t>Central Management Team:</a:t>
            </a:r>
            <a:endParaRPr lang="en-GB" b="1"/>
          </a:p>
          <a:p>
            <a:endParaRPr lang="en-GB" b="1"/>
          </a:p>
          <a:p>
            <a:endParaRPr lang="en-GB" sz="1200" b="1">
              <a:latin typeface="Trueno Light" panose="00000400000000000000" pitchFamily="50" charset="0"/>
            </a:endParaRPr>
          </a:p>
          <a:p>
            <a:endParaRPr lang="en-GB" sz="1200" dirty="0">
              <a:latin typeface="Trueno Light" panose="00000400000000000000" pitchFamily="50" charset="0"/>
            </a:endParaRPr>
          </a:p>
        </p:txBody>
      </p:sp>
      <p:pic>
        <p:nvPicPr>
          <p:cNvPr id="2050" name="Picture 2">
            <a:extLst>
              <a:ext uri="{FF2B5EF4-FFF2-40B4-BE49-F238E27FC236}">
                <a16:creationId xmlns:a16="http://schemas.microsoft.com/office/drawing/2014/main" id="{46B88614-A1A6-4D36-9FBF-B56EB10C7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8412" y="2215469"/>
            <a:ext cx="4210050" cy="3152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0019CB6-FD32-40AD-B228-D1549698A931}"/>
              </a:ext>
            </a:extLst>
          </p:cNvPr>
          <p:cNvSpPr/>
          <p:nvPr/>
        </p:nvSpPr>
        <p:spPr>
          <a:xfrm>
            <a:off x="281354" y="2081016"/>
            <a:ext cx="9020302" cy="3785652"/>
          </a:xfrm>
          <a:prstGeom prst="rect">
            <a:avLst/>
          </a:prstGeom>
        </p:spPr>
        <p:txBody>
          <a:bodyPr wrap="square">
            <a:spAutoFit/>
          </a:bodyPr>
          <a:lstStyle/>
          <a:p>
            <a:pPr algn="just" fontAlgn="base"/>
            <a:r>
              <a:rPr lang="en-US" sz="1200">
                <a:solidFill>
                  <a:srgbClr val="000000"/>
                </a:solidFill>
                <a:cs typeface="Calibri" panose="020F0502020204030204" pitchFamily="34" charset="0"/>
              </a:rPr>
              <a:t>The CMT ensures the smooth operation of Alliance principles and protocols. Reporting into the Alliance Leadership Team the CMT consists of an:</a:t>
            </a:r>
          </a:p>
          <a:p>
            <a:pPr marL="171450" indent="-171450" algn="just" fontAlgn="base">
              <a:buFont typeface="Wingdings" panose="05000000000000000000" pitchFamily="2" charset="2"/>
              <a:buChar char="§"/>
            </a:pPr>
            <a:r>
              <a:rPr lang="en-US" sz="1200">
                <a:solidFill>
                  <a:srgbClr val="000000"/>
                </a:solidFill>
                <a:cs typeface="Calibri" panose="020F0502020204030204" pitchFamily="34" charset="0"/>
              </a:rPr>
              <a:t>Alliance Manager – Julie Cane </a:t>
            </a:r>
            <a:r>
              <a:rPr lang="en-GB" sz="1200"/>
              <a:t>appointed by the Alliance Leadership Team to lead the Alliance Management Team</a:t>
            </a:r>
            <a:endParaRPr lang="en-US" sz="1200">
              <a:solidFill>
                <a:srgbClr val="000000"/>
              </a:solidFill>
              <a:cs typeface="Calibri" panose="020F0502020204030204" pitchFamily="34" charset="0"/>
            </a:endParaRPr>
          </a:p>
          <a:p>
            <a:pPr marL="171450" indent="-171450" algn="just" fontAlgn="base">
              <a:buFont typeface="Wingdings" panose="05000000000000000000" pitchFamily="2" charset="2"/>
              <a:buChar char="§"/>
            </a:pPr>
            <a:r>
              <a:rPr lang="en-US" sz="1200">
                <a:solidFill>
                  <a:srgbClr val="000000"/>
                </a:solidFill>
                <a:cs typeface="Calibri" panose="020F0502020204030204" pitchFamily="34" charset="0"/>
              </a:rPr>
              <a:t>Alliance Performance Coordinator - David Robinson</a:t>
            </a:r>
          </a:p>
          <a:p>
            <a:pPr algn="just" fontAlgn="base"/>
            <a:endParaRPr lang="en-US" sz="1200">
              <a:solidFill>
                <a:srgbClr val="000000"/>
              </a:solidFill>
              <a:cs typeface="Calibri" panose="020F0502020204030204" pitchFamily="34" charset="0"/>
            </a:endParaRPr>
          </a:p>
          <a:p>
            <a:pPr algn="just" fontAlgn="base"/>
            <a:r>
              <a:rPr lang="en-US" sz="1200">
                <a:solidFill>
                  <a:srgbClr val="000000"/>
                </a:solidFill>
                <a:cs typeface="Calibri" panose="020F0502020204030204" pitchFamily="34" charset="0"/>
              </a:rPr>
              <a:t>The CMF manages how the Alliance as a whole is perceived both internally and externally, ensuring all activity holds fidelity to the overarching Alliance principles </a:t>
            </a:r>
          </a:p>
          <a:p>
            <a:pPr algn="just" fontAlgn="base"/>
            <a:endParaRPr lang="en-US" sz="1200">
              <a:solidFill>
                <a:srgbClr val="000000"/>
              </a:solidFill>
              <a:cs typeface="Calibri" panose="020F0502020204030204" pitchFamily="34" charset="0"/>
            </a:endParaRPr>
          </a:p>
          <a:p>
            <a:pPr fontAlgn="base"/>
            <a:r>
              <a:rPr lang="en-US" sz="1200">
                <a:solidFill>
                  <a:srgbClr val="000000"/>
                </a:solidFill>
                <a:cs typeface="Calibri" panose="020F0502020204030204" pitchFamily="34" charset="0"/>
              </a:rPr>
              <a:t>The CMF will ensure DMWA; </a:t>
            </a:r>
          </a:p>
          <a:p>
            <a:pPr fontAlgn="base">
              <a:buFont typeface="Arial" panose="020B0604020202020204" pitchFamily="34" charset="0"/>
              <a:buChar char="•"/>
            </a:pPr>
            <a:r>
              <a:rPr lang="en-US" sz="1200">
                <a:solidFill>
                  <a:srgbClr val="000000"/>
                </a:solidFill>
                <a:cs typeface="Calibri" panose="020F0502020204030204" pitchFamily="34" charset="0"/>
              </a:rPr>
              <a:t>Meets the requirements of the Alliance agreement, specifically the financial and performance frameworks </a:t>
            </a:r>
          </a:p>
          <a:p>
            <a:pPr fontAlgn="base">
              <a:buFont typeface="Arial" panose="020B0604020202020204" pitchFamily="34" charset="0"/>
              <a:buChar char="•"/>
            </a:pPr>
            <a:r>
              <a:rPr lang="en-US" sz="1200">
                <a:solidFill>
                  <a:srgbClr val="000000"/>
                </a:solidFill>
                <a:cs typeface="Calibri" panose="020F0502020204030204" pitchFamily="34" charset="0"/>
              </a:rPr>
              <a:t>Delivers cost effective, high quality services across County Durham </a:t>
            </a:r>
          </a:p>
          <a:p>
            <a:pPr fontAlgn="base">
              <a:buFont typeface="Arial" panose="020B0604020202020204" pitchFamily="34" charset="0"/>
              <a:buChar char="•"/>
            </a:pPr>
            <a:r>
              <a:rPr lang="en-US" sz="1200">
                <a:solidFill>
                  <a:srgbClr val="000000"/>
                </a:solidFill>
                <a:cs typeface="Calibri" panose="020F0502020204030204" pitchFamily="34" charset="0"/>
              </a:rPr>
              <a:t>Evolves and grows – completing a continuous gaps and demand analysis to feedback to the ALT </a:t>
            </a:r>
          </a:p>
          <a:p>
            <a:pPr fontAlgn="base">
              <a:buFont typeface="Arial" panose="020B0604020202020204" pitchFamily="34" charset="0"/>
              <a:buChar char="•"/>
            </a:pPr>
            <a:endParaRPr lang="en-US" sz="1200">
              <a:solidFill>
                <a:srgbClr val="000000"/>
              </a:solidFill>
              <a:cs typeface="Calibri" panose="020F0502020204030204" pitchFamily="34" charset="0"/>
            </a:endParaRPr>
          </a:p>
          <a:p>
            <a:pPr fontAlgn="base"/>
            <a:r>
              <a:rPr lang="en-US" sz="1200">
                <a:solidFill>
                  <a:srgbClr val="000000"/>
                </a:solidFill>
                <a:cs typeface="Calibri" panose="020F0502020204030204" pitchFamily="34" charset="0"/>
              </a:rPr>
              <a:t>The CMF will; </a:t>
            </a:r>
          </a:p>
          <a:p>
            <a:pPr fontAlgn="base">
              <a:buFont typeface="Arial" panose="020B0604020202020204" pitchFamily="34" charset="0"/>
              <a:buChar char="•"/>
            </a:pPr>
            <a:r>
              <a:rPr lang="en-US" sz="1200">
                <a:solidFill>
                  <a:srgbClr val="000000"/>
                </a:solidFill>
                <a:cs typeface="Calibri" panose="020F0502020204030204" pitchFamily="34" charset="0"/>
              </a:rPr>
              <a:t>Provide a ‘ go to’ person/s for all alliance matters, with the Alliance Manager acting as the figure head across all member organisations and subcontractors. Communicating key messages to all providers.</a:t>
            </a:r>
          </a:p>
          <a:p>
            <a:pPr fontAlgn="base">
              <a:buFont typeface="Arial" panose="020B0604020202020204" pitchFamily="34" charset="0"/>
              <a:buChar char="•"/>
            </a:pPr>
            <a:r>
              <a:rPr lang="en-US" sz="1200">
                <a:solidFill>
                  <a:srgbClr val="000000"/>
                </a:solidFill>
                <a:cs typeface="Calibri" panose="020F0502020204030204" pitchFamily="34" charset="0"/>
              </a:rPr>
              <a:t>Coordinate collate and process data </a:t>
            </a:r>
          </a:p>
          <a:p>
            <a:pPr fontAlgn="base">
              <a:buFont typeface="Arial" panose="020B0604020202020204" pitchFamily="34" charset="0"/>
              <a:buChar char="•"/>
            </a:pPr>
            <a:r>
              <a:rPr lang="en-US" sz="1200">
                <a:solidFill>
                  <a:srgbClr val="000000"/>
                </a:solidFill>
                <a:cs typeface="Calibri" panose="020F0502020204030204" pitchFamily="34" charset="0"/>
              </a:rPr>
              <a:t>Oversee the financial envelope</a:t>
            </a:r>
          </a:p>
          <a:p>
            <a:pPr fontAlgn="base">
              <a:buFont typeface="Arial" panose="020B0604020202020204" pitchFamily="34" charset="0"/>
              <a:buChar char="•"/>
            </a:pPr>
            <a:r>
              <a:rPr lang="en-US" sz="1200">
                <a:solidFill>
                  <a:srgbClr val="000000"/>
                </a:solidFill>
                <a:cs typeface="Calibri" panose="020F0502020204030204" pitchFamily="34" charset="0"/>
              </a:rPr>
              <a:t>Manage the SPoA central referral pathway for our customers – to prevent repetition and ensure they access the right service at the right time </a:t>
            </a:r>
          </a:p>
          <a:p>
            <a:pPr fontAlgn="base">
              <a:buFont typeface="Arial" panose="020B0604020202020204" pitchFamily="34" charset="0"/>
              <a:buChar char="•"/>
            </a:pPr>
            <a:r>
              <a:rPr lang="en-US" sz="1200">
                <a:solidFill>
                  <a:srgbClr val="000000"/>
                </a:solidFill>
                <a:cs typeface="Calibri" panose="020F0502020204030204" pitchFamily="34" charset="0"/>
              </a:rPr>
              <a:t>Oversee the delivery and compliance of the Alliance contract and any sub-contractual obligations in conjunction with ALT leads.</a:t>
            </a:r>
            <a:endParaRPr lang="en-US" sz="1200" dirty="0">
              <a:solidFill>
                <a:srgbClr val="000000"/>
              </a:solidFill>
              <a:cs typeface="Calibri" panose="020F0502020204030204" pitchFamily="34" charset="0"/>
            </a:endParaRPr>
          </a:p>
        </p:txBody>
      </p:sp>
    </p:spTree>
    <p:extLst>
      <p:ext uri="{BB962C8B-B14F-4D97-AF65-F5344CB8AC3E}">
        <p14:creationId xmlns:p14="http://schemas.microsoft.com/office/powerpoint/2010/main" val="3398435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2">
            <a:extLst>
              <a:ext uri="{28A0092B-C50C-407E-A947-70E740481C1C}">
                <a14:useLocalDpi xmlns:a14="http://schemas.microsoft.com/office/drawing/2010/main" val="0"/>
              </a:ext>
            </a:extLst>
          </a:blip>
          <a:srcRect l="4290" r="5952"/>
          <a:stretch/>
        </p:blipFill>
        <p:spPr>
          <a:xfrm>
            <a:off x="3280984" y="0"/>
            <a:ext cx="4920907" cy="1707638"/>
          </a:xfrm>
          <a:prstGeom prst="rect">
            <a:avLst/>
          </a:prstGeom>
        </p:spPr>
      </p:pic>
      <p:graphicFrame>
        <p:nvGraphicFramePr>
          <p:cNvPr id="6" name="Diagram 5">
            <a:extLst>
              <a:ext uri="{FF2B5EF4-FFF2-40B4-BE49-F238E27FC236}">
                <a16:creationId xmlns:a16="http://schemas.microsoft.com/office/drawing/2014/main" id="{E4C8C8DC-4853-408B-B784-29A1F03EE310}"/>
              </a:ext>
            </a:extLst>
          </p:cNvPr>
          <p:cNvGraphicFramePr/>
          <p:nvPr>
            <p:extLst>
              <p:ext uri="{D42A27DB-BD31-4B8C-83A1-F6EECF244321}">
                <p14:modId xmlns:p14="http://schemas.microsoft.com/office/powerpoint/2010/main" val="2268845402"/>
              </p:ext>
            </p:extLst>
          </p:nvPr>
        </p:nvGraphicFramePr>
        <p:xfrm>
          <a:off x="359455" y="1707638"/>
          <a:ext cx="3858732" cy="445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a:extLst>
              <a:ext uri="{FF2B5EF4-FFF2-40B4-BE49-F238E27FC236}">
                <a16:creationId xmlns:a16="http://schemas.microsoft.com/office/drawing/2014/main" id="{A8CF1839-F705-4826-8F13-8F6CC5E4A2F8}"/>
              </a:ext>
            </a:extLst>
          </p:cNvPr>
          <p:cNvSpPr/>
          <p:nvPr/>
        </p:nvSpPr>
        <p:spPr>
          <a:xfrm>
            <a:off x="4925816" y="1252313"/>
            <a:ext cx="6096000" cy="4247317"/>
          </a:xfrm>
          <a:prstGeom prst="rect">
            <a:avLst/>
          </a:prstGeom>
        </p:spPr>
        <p:txBody>
          <a:bodyPr>
            <a:spAutoFit/>
          </a:bodyPr>
          <a:lstStyle/>
          <a:p>
            <a:pPr lvl="0" defTabSz="914317">
              <a:defRPr/>
            </a:pPr>
            <a:endParaRPr lang="en-US" dirty="0">
              <a:latin typeface="Trueno" panose="00000500000000000000" pitchFamily="50" charset="0"/>
              <a:cs typeface="Calibri" panose="020F0502020204030204" pitchFamily="34" charset="0"/>
            </a:endParaRPr>
          </a:p>
          <a:p>
            <a:pPr lvl="0" defTabSz="914317">
              <a:defRPr/>
            </a:pPr>
            <a:endParaRPr lang="en-US" dirty="0">
              <a:cs typeface="Calibri" panose="020F0502020204030204" pitchFamily="34" charset="0"/>
            </a:endParaRPr>
          </a:p>
          <a:p>
            <a:pPr lvl="0" defTabSz="914317">
              <a:defRPr/>
            </a:pPr>
            <a:r>
              <a:rPr lang="en-US" dirty="0">
                <a:cs typeface="Calibri" panose="020F0502020204030204" pitchFamily="34" charset="0"/>
              </a:rPr>
              <a:t>There will be four workstreams which will feed into the ALT to ensure </a:t>
            </a:r>
            <a:r>
              <a:rPr lang="en-GB" dirty="0"/>
              <a:t>to ensure we have working systems that are County wide.</a:t>
            </a:r>
          </a:p>
          <a:p>
            <a:pPr lvl="0" defTabSz="914317">
              <a:defRPr/>
            </a:pPr>
            <a:endParaRPr lang="en-US" dirty="0">
              <a:cs typeface="Calibri" panose="020F0502020204030204" pitchFamily="34" charset="0"/>
            </a:endParaRPr>
          </a:p>
          <a:p>
            <a:pPr lvl="0" defTabSz="914317">
              <a:defRPr/>
            </a:pPr>
            <a:r>
              <a:rPr lang="en-US" dirty="0">
                <a:cs typeface="Calibri" panose="020F0502020204030204" pitchFamily="34" charset="0"/>
              </a:rPr>
              <a:t>Each work stream will have a key role in ensuring we are meeting our mission, vision and outcomes.</a:t>
            </a:r>
          </a:p>
          <a:p>
            <a:pPr lvl="0" defTabSz="914317">
              <a:defRPr/>
            </a:pPr>
            <a:endParaRPr lang="en-US" dirty="0">
              <a:cs typeface="Calibri" panose="020F0502020204030204" pitchFamily="34" charset="0"/>
            </a:endParaRPr>
          </a:p>
          <a:p>
            <a:pPr lvl="0" defTabSz="914317">
              <a:defRPr/>
            </a:pPr>
            <a:r>
              <a:rPr lang="en-US" dirty="0">
                <a:cs typeface="Calibri" panose="020F0502020204030204" pitchFamily="34" charset="0"/>
              </a:rPr>
              <a:t>Different member of the ALT will lead on these workstreams</a:t>
            </a:r>
          </a:p>
          <a:p>
            <a:pPr lvl="0" defTabSz="914317">
              <a:defRPr/>
            </a:pPr>
            <a:endParaRPr lang="en-US" dirty="0">
              <a:cs typeface="Calibri" panose="020F0502020204030204" pitchFamily="34" charset="0"/>
            </a:endParaRPr>
          </a:p>
          <a:p>
            <a:pPr lvl="0" defTabSz="914317">
              <a:defRPr/>
            </a:pPr>
            <a:r>
              <a:rPr lang="en-US" dirty="0">
                <a:cs typeface="Calibri" panose="020F0502020204030204" pitchFamily="34" charset="0"/>
              </a:rPr>
              <a:t>These workstreams will ensure joined up decision making, better outcomes for all, integration at all levels, addressing gaps and demand and most importantly listening to our service users and volunteers and getting their input and feedback. </a:t>
            </a:r>
          </a:p>
        </p:txBody>
      </p:sp>
    </p:spTree>
    <p:extLst>
      <p:ext uri="{BB962C8B-B14F-4D97-AF65-F5344CB8AC3E}">
        <p14:creationId xmlns:p14="http://schemas.microsoft.com/office/powerpoint/2010/main" val="1477944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FA0E5-C818-4B68-B69D-C3990633439B}"/>
              </a:ext>
            </a:extLst>
          </p:cNvPr>
          <p:cNvSpPr/>
          <p:nvPr/>
        </p:nvSpPr>
        <p:spPr>
          <a:xfrm>
            <a:off x="7464614" y="1783959"/>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DMWA Performance  Plan:</a:t>
            </a:r>
            <a:endParaRPr lang="en-US" sz="5400" b="1"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p:txBody>
      </p:sp>
      <p:pic>
        <p:nvPicPr>
          <p:cNvPr id="9" name="Picture 8" descr="A picture containing shape&#10;&#10;Description automatically generated">
            <a:extLst>
              <a:ext uri="{FF2B5EF4-FFF2-40B4-BE49-F238E27FC236}">
                <a16:creationId xmlns:a16="http://schemas.microsoft.com/office/drawing/2014/main" id="{4E44BDE6-5F46-4E4E-B6A5-DF499CE75337}"/>
              </a:ext>
            </a:extLst>
          </p:cNvPr>
          <p:cNvPicPr>
            <a:picLocks noChangeAspect="1"/>
          </p:cNvPicPr>
          <p:nvPr/>
        </p:nvPicPr>
        <p:blipFill rotWithShape="1">
          <a:blip r:embed="rId2">
            <a:extLst>
              <a:ext uri="{28A0092B-C50C-407E-A947-70E740481C1C}">
                <a14:useLocalDpi xmlns:a14="http://schemas.microsoft.com/office/drawing/2010/main" val="0"/>
              </a:ext>
            </a:extLst>
          </a:blip>
          <a:srcRect r="1" b="3096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Rectangle 5">
            <a:extLst>
              <a:ext uri="{FF2B5EF4-FFF2-40B4-BE49-F238E27FC236}">
                <a16:creationId xmlns:a16="http://schemas.microsoft.com/office/drawing/2014/main" id="{B5DD96AE-D66A-4AEB-8F5E-1953E44B5657}"/>
              </a:ext>
            </a:extLst>
          </p:cNvPr>
          <p:cNvSpPr/>
          <p:nvPr/>
        </p:nvSpPr>
        <p:spPr>
          <a:xfrm>
            <a:off x="892885" y="1796527"/>
            <a:ext cx="11145144" cy="630942"/>
          </a:xfrm>
          <a:prstGeom prst="rect">
            <a:avLst/>
          </a:prstGeom>
        </p:spPr>
        <p:txBody>
          <a:bodyPr wrap="square" lIns="91440" tIns="45720" rIns="91440" bIns="45720" anchor="t">
            <a:spAutoFit/>
          </a:bodyPr>
          <a:lstStyle/>
          <a:p>
            <a:pPr>
              <a:spcAft>
                <a:spcPts val="600"/>
              </a:spcAft>
            </a:pPr>
            <a:endParaRPr lang="en-GB">
              <a:latin typeface="Trueno Light" panose="00000400000000000000" pitchFamily="50" charset="0"/>
            </a:endParaRPr>
          </a:p>
          <a:p>
            <a:pPr>
              <a:spcAft>
                <a:spcPts val="600"/>
              </a:spcAft>
            </a:pPr>
            <a:endParaRPr lang="en-GB" sz="1200">
              <a:latin typeface="Trueno Light" panose="00000400000000000000" pitchFamily="50" charset="0"/>
            </a:endParaRPr>
          </a:p>
        </p:txBody>
      </p:sp>
    </p:spTree>
    <p:extLst>
      <p:ext uri="{BB962C8B-B14F-4D97-AF65-F5344CB8AC3E}">
        <p14:creationId xmlns:p14="http://schemas.microsoft.com/office/powerpoint/2010/main" val="58468216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3">
            <a:extLst>
              <a:ext uri="{28A0092B-C50C-407E-A947-70E740481C1C}">
                <a14:useLocalDpi xmlns:a14="http://schemas.microsoft.com/office/drawing/2010/main" val="0"/>
              </a:ext>
            </a:extLst>
          </a:blip>
          <a:srcRect l="4290" r="5952"/>
          <a:stretch/>
        </p:blipFill>
        <p:spPr>
          <a:xfrm>
            <a:off x="3279076" y="49624"/>
            <a:ext cx="4532979" cy="1573020"/>
          </a:xfrm>
          <a:prstGeom prst="rect">
            <a:avLst/>
          </a:prstGeom>
        </p:spPr>
      </p:pic>
      <p:sp>
        <p:nvSpPr>
          <p:cNvPr id="6" name="Rectangle 5">
            <a:extLst>
              <a:ext uri="{FF2B5EF4-FFF2-40B4-BE49-F238E27FC236}">
                <a16:creationId xmlns:a16="http://schemas.microsoft.com/office/drawing/2014/main" id="{B5DD96AE-D66A-4AEB-8F5E-1953E44B5657}"/>
              </a:ext>
            </a:extLst>
          </p:cNvPr>
          <p:cNvSpPr/>
          <p:nvPr/>
        </p:nvSpPr>
        <p:spPr>
          <a:xfrm>
            <a:off x="886579" y="1397411"/>
            <a:ext cx="11145144" cy="553998"/>
          </a:xfrm>
          <a:prstGeom prst="rect">
            <a:avLst/>
          </a:prstGeom>
        </p:spPr>
        <p:txBody>
          <a:bodyPr wrap="square" lIns="91440" tIns="45720" rIns="91440" bIns="45720" anchor="t">
            <a:spAutoFit/>
          </a:bodyPr>
          <a:lstStyle/>
          <a:p>
            <a:endParaRPr lang="en-GB" dirty="0">
              <a:latin typeface="Trueno Light" panose="00000400000000000000" pitchFamily="50" charset="0"/>
            </a:endParaRPr>
          </a:p>
          <a:p>
            <a:endParaRPr lang="en-GB" sz="1200" dirty="0">
              <a:latin typeface="Trueno Light" panose="00000400000000000000" pitchFamily="50" charset="0"/>
            </a:endParaRPr>
          </a:p>
        </p:txBody>
      </p:sp>
      <p:sp>
        <p:nvSpPr>
          <p:cNvPr id="10" name="Title 6">
            <a:extLst>
              <a:ext uri="{FF2B5EF4-FFF2-40B4-BE49-F238E27FC236}">
                <a16:creationId xmlns:a16="http://schemas.microsoft.com/office/drawing/2014/main" id="{1BAB7300-A80B-43C4-8629-FE1643279C39}"/>
              </a:ext>
            </a:extLst>
          </p:cNvPr>
          <p:cNvSpPr>
            <a:spLocks noGrp="1"/>
          </p:cNvSpPr>
          <p:nvPr>
            <p:ph type="title"/>
          </p:nvPr>
        </p:nvSpPr>
        <p:spPr>
          <a:xfrm>
            <a:off x="1033016" y="1951409"/>
            <a:ext cx="9228667" cy="915489"/>
          </a:xfrm>
        </p:spPr>
        <p:txBody>
          <a:bodyPr>
            <a:normAutofit fontScale="90000"/>
          </a:bodyPr>
          <a:lstStyle/>
          <a:p>
            <a:br>
              <a:rPr lang="en-US" sz="2133" dirty="0">
                <a:solidFill>
                  <a:srgbClr val="0070C0"/>
                </a:solidFill>
                <a:latin typeface="+mn-lt"/>
                <a:cs typeface="Arial"/>
              </a:rPr>
            </a:br>
            <a:br>
              <a:rPr lang="en-US" sz="2133" b="1" dirty="0">
                <a:solidFill>
                  <a:srgbClr val="507FC0"/>
                </a:solidFill>
                <a:latin typeface="+mn-lt"/>
                <a:cs typeface="Arial"/>
              </a:rPr>
            </a:br>
            <a:br>
              <a:rPr lang="en-US" sz="2133" b="1" dirty="0">
                <a:solidFill>
                  <a:srgbClr val="507FC0"/>
                </a:solidFill>
                <a:latin typeface="+mn-lt"/>
                <a:cs typeface="Arial"/>
              </a:rPr>
            </a:br>
            <a:r>
              <a:rPr lang="en-US" sz="2133" b="1" dirty="0">
                <a:solidFill>
                  <a:srgbClr val="507FC0"/>
                </a:solidFill>
                <a:latin typeface="+mn-lt"/>
                <a:cs typeface="Arial"/>
              </a:rPr>
              <a:t>   </a:t>
            </a:r>
            <a:br>
              <a:rPr lang="en-US" dirty="0">
                <a:solidFill>
                  <a:srgbClr val="000066"/>
                </a:solidFill>
                <a:latin typeface="Calibri" panose="020F0502020204030204" pitchFamily="34" charset="0"/>
                <a:cs typeface="Calibri" panose="020F0502020204030204" pitchFamily="34" charset="0"/>
              </a:rPr>
            </a:br>
            <a:r>
              <a:rPr lang="en-US" dirty="0">
                <a:solidFill>
                  <a:srgbClr val="000066"/>
                </a:solidFill>
                <a:latin typeface="Calibri" panose="020F0502020204030204" pitchFamily="34" charset="0"/>
                <a:cs typeface="Calibri" panose="020F0502020204030204" pitchFamily="34" charset="0"/>
              </a:rPr>
              <a:t> </a:t>
            </a:r>
            <a:endParaRPr lang="en-GB" dirty="0">
              <a:solidFill>
                <a:srgbClr val="000066"/>
              </a:solidFill>
            </a:endParaRPr>
          </a:p>
        </p:txBody>
      </p:sp>
      <p:sp>
        <p:nvSpPr>
          <p:cNvPr id="11" name="Rectangle 10">
            <a:extLst>
              <a:ext uri="{FF2B5EF4-FFF2-40B4-BE49-F238E27FC236}">
                <a16:creationId xmlns:a16="http://schemas.microsoft.com/office/drawing/2014/main" id="{B0E2C58F-59C2-40ED-8E71-C4F62B4CB7F0}"/>
              </a:ext>
            </a:extLst>
          </p:cNvPr>
          <p:cNvSpPr/>
          <p:nvPr/>
        </p:nvSpPr>
        <p:spPr>
          <a:xfrm>
            <a:off x="1000772" y="1741901"/>
            <a:ext cx="9432234" cy="5786199"/>
          </a:xfrm>
          <a:prstGeom prst="rect">
            <a:avLst/>
          </a:prstGeom>
        </p:spPr>
        <p:txBody>
          <a:bodyPr wrap="square">
            <a:spAutoFit/>
          </a:bodyPr>
          <a:lstStyle/>
          <a:p>
            <a:pPr algn="ctr"/>
            <a:r>
              <a:rPr lang="en-US" sz="2000" b="1" dirty="0">
                <a:solidFill>
                  <a:srgbClr val="507FC0"/>
                </a:solidFill>
                <a:cs typeface="Arial"/>
              </a:rPr>
              <a:t>Alliance Contracting: A bit of background</a:t>
            </a:r>
          </a:p>
          <a:p>
            <a:pPr algn="ctr"/>
            <a:endParaRPr lang="en-US" sz="1400" dirty="0"/>
          </a:p>
          <a:p>
            <a:pPr algn="ctr"/>
            <a:r>
              <a:rPr lang="en-US" sz="1400" dirty="0"/>
              <a:t>In April 2021 Durham County Council re-tendered 21 of their mental health and wellbeing services and developed a new collaborative approach to a range of support services including prevention, early identification and recovery support.</a:t>
            </a:r>
          </a:p>
          <a:p>
            <a:pPr algn="ctr"/>
            <a:endParaRPr lang="en-US" sz="1400" dirty="0"/>
          </a:p>
          <a:p>
            <a:pPr algn="ctr"/>
            <a:r>
              <a:rPr lang="en-US" sz="1400" dirty="0"/>
              <a:t>This collaborative approach falls under the term ‘ alliance’ </a:t>
            </a:r>
          </a:p>
          <a:p>
            <a:pPr algn="ctr"/>
            <a:endParaRPr lang="en-GB" sz="1400" dirty="0"/>
          </a:p>
          <a:p>
            <a:pPr algn="ctr"/>
            <a:r>
              <a:rPr lang="en-GB" sz="1400" dirty="0"/>
              <a:t>Alliance commissioning is a relatively new model in the care and support sector and in essence it’s a group of providers who come together to form an “alliance”, which is not a legal entity, but the principles are that we all pool our funding, resources and efforts together for the greater good. The Alliance leadership team has to agree upon everything unanimously and all decisions are made in the best interests of the service users.</a:t>
            </a:r>
          </a:p>
          <a:p>
            <a:pPr algn="ctr"/>
            <a:endParaRPr lang="en-GB" sz="1400" dirty="0"/>
          </a:p>
          <a:p>
            <a:pPr algn="ctr"/>
            <a:r>
              <a:rPr lang="en-US" sz="1400" dirty="0"/>
              <a:t>This is a whole system approach, requiring commitment and determination to achieve positive outcomes for people across County Durham.</a:t>
            </a:r>
          </a:p>
          <a:p>
            <a:pPr algn="ctr"/>
            <a:endParaRPr lang="en-US" sz="1400" dirty="0"/>
          </a:p>
          <a:p>
            <a:pPr algn="ctr"/>
            <a:r>
              <a:rPr lang="en-GB" sz="1400" dirty="0"/>
              <a:t>The Durham Mental Wellbeing Alliance went live in April 2022 and over the next  7year (7-year fixed contract with a 3-year extension) it will play a pivotal role in </a:t>
            </a:r>
            <a:r>
              <a:rPr lang="en-US" sz="1400" dirty="0">
                <a:cs typeface="Calibri" panose="020F0502020204030204" pitchFamily="34" charset="0"/>
              </a:rPr>
              <a:t>improving mental health and wellbeing across the county</a:t>
            </a:r>
            <a:r>
              <a:rPr lang="en-GB" sz="1400" dirty="0"/>
              <a:t> .</a:t>
            </a:r>
          </a:p>
          <a:p>
            <a:pPr algn="ctr"/>
            <a:r>
              <a:rPr lang="en-GB" sz="1400" dirty="0"/>
              <a:t>  </a:t>
            </a:r>
          </a:p>
          <a:p>
            <a:pPr algn="ctr"/>
            <a:r>
              <a:rPr lang="en-GB" sz="1400" dirty="0"/>
              <a:t>It will mean stability for providers, the potential to grow, and the amazing opportunity for us to be involved in something innovative and ground breaking in the region as we are the first alliance in the whole of the North East. </a:t>
            </a:r>
          </a:p>
          <a:p>
            <a:r>
              <a:rPr lang="en-GB" sz="1400" dirty="0">
                <a:latin typeface="+mj-lt"/>
              </a:rPr>
              <a:t> </a:t>
            </a:r>
          </a:p>
          <a:p>
            <a:endParaRPr lang="en-US" sz="1400" dirty="0">
              <a:latin typeface="+mj-lt"/>
            </a:endParaRPr>
          </a:p>
          <a:p>
            <a:endParaRPr lang="en-US" sz="1400" dirty="0">
              <a:latin typeface="+mj-lt"/>
            </a:endParaRPr>
          </a:p>
          <a:p>
            <a:endParaRPr lang="en-US" sz="1200" dirty="0">
              <a:latin typeface="+mj-lt"/>
            </a:endParaRPr>
          </a:p>
          <a:p>
            <a:endParaRPr lang="en-US" sz="1200" dirty="0">
              <a:latin typeface="+mj-lt"/>
            </a:endParaRPr>
          </a:p>
          <a:p>
            <a:r>
              <a:rPr lang="en-GB" dirty="0"/>
              <a:t> </a:t>
            </a:r>
            <a:endParaRPr lang="en-GB" sz="1200" dirty="0">
              <a:ea typeface="Calibri" panose="020F0502020204030204" pitchFamily="34" charset="0"/>
            </a:endParaRPr>
          </a:p>
        </p:txBody>
      </p:sp>
    </p:spTree>
    <p:extLst>
      <p:ext uri="{BB962C8B-B14F-4D97-AF65-F5344CB8AC3E}">
        <p14:creationId xmlns:p14="http://schemas.microsoft.com/office/powerpoint/2010/main" val="2500372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2">
            <a:extLst>
              <a:ext uri="{28A0092B-C50C-407E-A947-70E740481C1C}">
                <a14:useLocalDpi xmlns:a14="http://schemas.microsoft.com/office/drawing/2010/main" val="0"/>
              </a:ext>
            </a:extLst>
          </a:blip>
          <a:srcRect l="4290" r="5952"/>
          <a:stretch/>
        </p:blipFill>
        <p:spPr>
          <a:xfrm>
            <a:off x="3260204" y="103621"/>
            <a:ext cx="4503984" cy="1562958"/>
          </a:xfrm>
          <a:prstGeom prst="rect">
            <a:avLst/>
          </a:prstGeom>
        </p:spPr>
      </p:pic>
      <p:graphicFrame>
        <p:nvGraphicFramePr>
          <p:cNvPr id="11" name="Table 3">
            <a:extLst>
              <a:ext uri="{FF2B5EF4-FFF2-40B4-BE49-F238E27FC236}">
                <a16:creationId xmlns:a16="http://schemas.microsoft.com/office/drawing/2014/main" id="{C60064B7-20D8-4431-9A94-B4D5A9D0BFE3}"/>
              </a:ext>
            </a:extLst>
          </p:cNvPr>
          <p:cNvGraphicFramePr>
            <a:graphicFrameLocks noGrp="1"/>
          </p:cNvGraphicFramePr>
          <p:nvPr>
            <p:extLst>
              <p:ext uri="{D42A27DB-BD31-4B8C-83A1-F6EECF244321}">
                <p14:modId xmlns:p14="http://schemas.microsoft.com/office/powerpoint/2010/main" val="3258399127"/>
              </p:ext>
            </p:extLst>
          </p:nvPr>
        </p:nvGraphicFramePr>
        <p:xfrm>
          <a:off x="1575232" y="4478958"/>
          <a:ext cx="8863887" cy="1267584"/>
        </p:xfrm>
        <a:graphic>
          <a:graphicData uri="http://schemas.openxmlformats.org/drawingml/2006/table">
            <a:tbl>
              <a:tblPr firstRow="1" bandRow="1">
                <a:tableStyleId>{327F97BB-C833-4FB7-BDE5-3F7075034690}</a:tableStyleId>
              </a:tblPr>
              <a:tblGrid>
                <a:gridCol w="1108616">
                  <a:extLst>
                    <a:ext uri="{9D8B030D-6E8A-4147-A177-3AD203B41FA5}">
                      <a16:colId xmlns:a16="http://schemas.microsoft.com/office/drawing/2014/main" val="2428506724"/>
                    </a:ext>
                  </a:extLst>
                </a:gridCol>
                <a:gridCol w="2631734">
                  <a:extLst>
                    <a:ext uri="{9D8B030D-6E8A-4147-A177-3AD203B41FA5}">
                      <a16:colId xmlns:a16="http://schemas.microsoft.com/office/drawing/2014/main" val="1586013032"/>
                    </a:ext>
                  </a:extLst>
                </a:gridCol>
                <a:gridCol w="2457686">
                  <a:extLst>
                    <a:ext uri="{9D8B030D-6E8A-4147-A177-3AD203B41FA5}">
                      <a16:colId xmlns:a16="http://schemas.microsoft.com/office/drawing/2014/main" val="1913160754"/>
                    </a:ext>
                  </a:extLst>
                </a:gridCol>
                <a:gridCol w="2665851">
                  <a:extLst>
                    <a:ext uri="{9D8B030D-6E8A-4147-A177-3AD203B41FA5}">
                      <a16:colId xmlns:a16="http://schemas.microsoft.com/office/drawing/2014/main" val="3131811287"/>
                    </a:ext>
                  </a:extLst>
                </a:gridCol>
              </a:tblGrid>
              <a:tr h="0">
                <a:tc>
                  <a:txBody>
                    <a:bodyPr/>
                    <a:lstStyle/>
                    <a:p>
                      <a:endParaRPr lang="en-GB" sz="1100" dirty="0">
                        <a:solidFill>
                          <a:schemeClr val="tx1"/>
                        </a:solidFill>
                      </a:endParaRPr>
                    </a:p>
                  </a:txBody>
                  <a:tcPr>
                    <a:solidFill>
                      <a:srgbClr val="FFC000"/>
                    </a:solidFill>
                  </a:tcPr>
                </a:tc>
                <a:tc>
                  <a:txBody>
                    <a:bodyPr/>
                    <a:lstStyle/>
                    <a:p>
                      <a:r>
                        <a:rPr lang="en-GB" sz="1100" dirty="0">
                          <a:solidFill>
                            <a:schemeClr val="tx1"/>
                          </a:solidFill>
                        </a:rPr>
                        <a:t>Participation &amp; positive contribution</a:t>
                      </a:r>
                    </a:p>
                  </a:txBody>
                  <a:tcPr>
                    <a:solidFill>
                      <a:srgbClr val="FFC000"/>
                    </a:solidFill>
                  </a:tcPr>
                </a:tc>
                <a:tc>
                  <a:txBody>
                    <a:bodyPr/>
                    <a:lstStyle/>
                    <a:p>
                      <a:r>
                        <a:rPr lang="en-GB" sz="1100" dirty="0">
                          <a:solidFill>
                            <a:schemeClr val="tx1"/>
                          </a:solidFill>
                        </a:rPr>
                        <a:t>Economic wellbeing</a:t>
                      </a:r>
                    </a:p>
                  </a:txBody>
                  <a:tcPr>
                    <a:solidFill>
                      <a:srgbClr val="FFC000"/>
                    </a:solidFill>
                  </a:tcPr>
                </a:tc>
                <a:tc>
                  <a:txBody>
                    <a:bodyPr/>
                    <a:lstStyle/>
                    <a:p>
                      <a:r>
                        <a:rPr lang="en-GB" sz="1100" dirty="0">
                          <a:solidFill>
                            <a:schemeClr val="tx1"/>
                          </a:solidFill>
                        </a:rPr>
                        <a:t>Be Healthy &amp; Stay safe</a:t>
                      </a:r>
                    </a:p>
                  </a:txBody>
                  <a:tcPr>
                    <a:solidFill>
                      <a:srgbClr val="FFC000"/>
                    </a:solidFill>
                  </a:tcPr>
                </a:tc>
                <a:extLst>
                  <a:ext uri="{0D108BD9-81ED-4DB2-BD59-A6C34878D82A}">
                    <a16:rowId xmlns:a16="http://schemas.microsoft.com/office/drawing/2014/main" val="4116108518"/>
                  </a:ext>
                </a:extLst>
              </a:tr>
              <a:tr h="1008504">
                <a:tc>
                  <a:txBody>
                    <a:bodyPr/>
                    <a:lstStyle/>
                    <a:p>
                      <a:r>
                        <a:rPr lang="en-GB" sz="1100">
                          <a:solidFill>
                            <a:schemeClr val="tx1"/>
                          </a:solidFill>
                        </a:rPr>
                        <a:t>Overall (example)</a:t>
                      </a:r>
                    </a:p>
                  </a:txBody>
                  <a:tcPr>
                    <a:solidFill>
                      <a:srgbClr val="FFC000"/>
                    </a:solidFill>
                  </a:tcPr>
                </a:tc>
                <a:tc>
                  <a:txBody>
                    <a:bodyPr/>
                    <a:lstStyle/>
                    <a:p>
                      <a:r>
                        <a:rPr lang="en-US" sz="1100" b="1" dirty="0">
                          <a:solidFill>
                            <a:schemeClr val="tx1"/>
                          </a:solidFill>
                          <a:latin typeface="Calibri" panose="020F0502020204030204" pitchFamily="34" charset="0"/>
                          <a:cs typeface="Calibri" panose="020F0502020204030204" pitchFamily="34" charset="0"/>
                        </a:rPr>
                        <a:t>The Alliance will demonstrate on average, an improvement in the mental wellbeing reported by customers by …% on completion of service using the Warwick Edinburgh scale</a:t>
                      </a:r>
                      <a:endParaRPr lang="en-GB" sz="1100" b="1" dirty="0">
                        <a:solidFill>
                          <a:schemeClr val="tx1"/>
                        </a:solidFill>
                        <a:latin typeface="Calibri" panose="020F0502020204030204" pitchFamily="34" charset="0"/>
                        <a:cs typeface="Calibri" panose="020F0502020204030204" pitchFamily="34" charset="0"/>
                      </a:endParaRPr>
                    </a:p>
                  </a:txBody>
                  <a:tcPr>
                    <a:solidFill>
                      <a:srgbClr val="FFC000"/>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alibri" panose="020F0502020204030204" pitchFamily="34" charset="0"/>
                          <a:cs typeface="Calibri" panose="020F0502020204030204" pitchFamily="34" charset="0"/>
                        </a:rPr>
                        <a:t>As an Alliance we will demonstrate …% of customers feel supported in regards financial security?</a:t>
                      </a:r>
                    </a:p>
                  </a:txBody>
                  <a:tcPr>
                    <a:solidFill>
                      <a:srgbClr val="FFC000"/>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Calibri" panose="020F0502020204030204" pitchFamily="34" charset="0"/>
                          <a:cs typeface="Calibri" panose="020F0502020204030204" pitchFamily="34" charset="0"/>
                        </a:rPr>
                        <a:t>The Alliance will demonstrate a ….% on average increase in the improvement of quality of life as reported by our customers</a:t>
                      </a:r>
                    </a:p>
                    <a:p>
                      <a:endParaRPr lang="en-GB" sz="1100" b="1" dirty="0">
                        <a:solidFill>
                          <a:schemeClr val="tx1"/>
                        </a:solidFill>
                        <a:latin typeface="Calibri" panose="020F0502020204030204" pitchFamily="34" charset="0"/>
                        <a:cs typeface="Calibri" panose="020F0502020204030204" pitchFamily="34" charset="0"/>
                      </a:endParaRPr>
                    </a:p>
                  </a:txBody>
                  <a:tcPr>
                    <a:solidFill>
                      <a:srgbClr val="FFC000"/>
                    </a:solidFill>
                  </a:tcPr>
                </a:tc>
                <a:extLst>
                  <a:ext uri="{0D108BD9-81ED-4DB2-BD59-A6C34878D82A}">
                    <a16:rowId xmlns:a16="http://schemas.microsoft.com/office/drawing/2014/main" val="4149143036"/>
                  </a:ext>
                </a:extLst>
              </a:tr>
            </a:tbl>
          </a:graphicData>
        </a:graphic>
      </p:graphicFrame>
      <p:graphicFrame>
        <p:nvGraphicFramePr>
          <p:cNvPr id="13" name="TextBox 2">
            <a:extLst>
              <a:ext uri="{FF2B5EF4-FFF2-40B4-BE49-F238E27FC236}">
                <a16:creationId xmlns:a16="http://schemas.microsoft.com/office/drawing/2014/main" id="{3A8A5CD8-70DE-E879-C00C-6F40383F6592}"/>
              </a:ext>
            </a:extLst>
          </p:cNvPr>
          <p:cNvGraphicFramePr/>
          <p:nvPr>
            <p:extLst>
              <p:ext uri="{D42A27DB-BD31-4B8C-83A1-F6EECF244321}">
                <p14:modId xmlns:p14="http://schemas.microsoft.com/office/powerpoint/2010/main" val="3524822420"/>
              </p:ext>
            </p:extLst>
          </p:nvPr>
        </p:nvGraphicFramePr>
        <p:xfrm>
          <a:off x="781219" y="1871630"/>
          <a:ext cx="10629562" cy="2402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0453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2">
            <a:extLst>
              <a:ext uri="{28A0092B-C50C-407E-A947-70E740481C1C}">
                <a14:useLocalDpi xmlns:a14="http://schemas.microsoft.com/office/drawing/2010/main" val="0"/>
              </a:ext>
            </a:extLst>
          </a:blip>
          <a:srcRect l="4290" r="5952"/>
          <a:stretch/>
        </p:blipFill>
        <p:spPr>
          <a:xfrm>
            <a:off x="3260204" y="103621"/>
            <a:ext cx="4503984" cy="1562958"/>
          </a:xfrm>
          <a:prstGeom prst="rect">
            <a:avLst/>
          </a:prstGeom>
        </p:spPr>
      </p:pic>
      <p:pic>
        <p:nvPicPr>
          <p:cNvPr id="6" name="Picture 3">
            <a:extLst>
              <a:ext uri="{FF2B5EF4-FFF2-40B4-BE49-F238E27FC236}">
                <a16:creationId xmlns:a16="http://schemas.microsoft.com/office/drawing/2014/main" id="{B5DF3F3A-7CDD-40C2-BED7-DBEE6F823B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26793" y="2949430"/>
            <a:ext cx="3578292" cy="20038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EB9D4C06-D376-4D0C-94FA-342B88D889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0602" y="3094100"/>
            <a:ext cx="3319952" cy="18591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8A6DBFA2-A913-4C4C-B5F1-97C7731026C9}"/>
              </a:ext>
            </a:extLst>
          </p:cNvPr>
          <p:cNvPicPr>
            <a:picLocks noChangeAspect="1"/>
          </p:cNvPicPr>
          <p:nvPr/>
        </p:nvPicPr>
        <p:blipFill>
          <a:blip r:embed="rId5"/>
          <a:stretch>
            <a:fillRect/>
          </a:stretch>
        </p:blipFill>
        <p:spPr>
          <a:xfrm>
            <a:off x="4078282" y="3856160"/>
            <a:ext cx="3497450" cy="1984802"/>
          </a:xfrm>
          <a:prstGeom prst="rect">
            <a:avLst/>
          </a:prstGeom>
        </p:spPr>
      </p:pic>
      <p:sp>
        <p:nvSpPr>
          <p:cNvPr id="12" name="Rectangle 11">
            <a:extLst>
              <a:ext uri="{FF2B5EF4-FFF2-40B4-BE49-F238E27FC236}">
                <a16:creationId xmlns:a16="http://schemas.microsoft.com/office/drawing/2014/main" id="{CAD5DE65-20F7-4B1C-BC6C-ACDBE5BC8FBE}"/>
              </a:ext>
            </a:extLst>
          </p:cNvPr>
          <p:cNvSpPr/>
          <p:nvPr/>
        </p:nvSpPr>
        <p:spPr>
          <a:xfrm>
            <a:off x="640602" y="1907251"/>
            <a:ext cx="7325762" cy="136321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000" b="1" spc="-50" dirty="0">
                <a:latin typeface="+mj-lt"/>
                <a:ea typeface="+mj-ea"/>
                <a:cs typeface="+mj-cs"/>
              </a:rPr>
              <a:t>A snippet of the Alliance Performance dashboard: </a:t>
            </a:r>
            <a:r>
              <a:rPr lang="en-US" sz="1400" b="1" spc="-50" dirty="0">
                <a:latin typeface="+mj-lt"/>
                <a:ea typeface="+mj-ea"/>
                <a:cs typeface="+mj-cs"/>
              </a:rPr>
              <a:t> ‘Fake’ data </a:t>
            </a:r>
          </a:p>
          <a:p>
            <a:pPr>
              <a:lnSpc>
                <a:spcPct val="90000"/>
              </a:lnSpc>
              <a:spcBef>
                <a:spcPct val="0"/>
              </a:spcBef>
              <a:spcAft>
                <a:spcPts val="600"/>
              </a:spcAft>
            </a:pPr>
            <a:endParaRPr lang="en-US" sz="3000" b="1" spc="-50" dirty="0">
              <a:latin typeface="+mj-lt"/>
              <a:ea typeface="+mj-ea"/>
              <a:cs typeface="+mj-cs"/>
            </a:endParaRPr>
          </a:p>
          <a:p>
            <a:pPr>
              <a:lnSpc>
                <a:spcPct val="90000"/>
              </a:lnSpc>
              <a:spcBef>
                <a:spcPct val="0"/>
              </a:spcBef>
              <a:spcAft>
                <a:spcPts val="600"/>
              </a:spcAft>
            </a:pPr>
            <a:endParaRPr lang="en-US" sz="3000" b="1" spc="-50" dirty="0">
              <a:latin typeface="+mj-lt"/>
              <a:ea typeface="+mj-ea"/>
              <a:cs typeface="+mj-cs"/>
            </a:endParaRPr>
          </a:p>
          <a:p>
            <a:pPr>
              <a:lnSpc>
                <a:spcPct val="90000"/>
              </a:lnSpc>
              <a:spcBef>
                <a:spcPct val="0"/>
              </a:spcBef>
              <a:spcAft>
                <a:spcPts val="600"/>
              </a:spcAft>
            </a:pPr>
            <a:endParaRPr lang="en-US" sz="3000" spc="-50" dirty="0">
              <a:latin typeface="+mj-lt"/>
              <a:ea typeface="+mj-ea"/>
              <a:cs typeface="+mj-cs"/>
            </a:endParaRPr>
          </a:p>
        </p:txBody>
      </p:sp>
    </p:spTree>
    <p:extLst>
      <p:ext uri="{BB962C8B-B14F-4D97-AF65-F5344CB8AC3E}">
        <p14:creationId xmlns:p14="http://schemas.microsoft.com/office/powerpoint/2010/main" val="2630120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FA0E5-C818-4B68-B69D-C3990633439B}"/>
              </a:ext>
            </a:extLst>
          </p:cNvPr>
          <p:cNvSpPr/>
          <p:nvPr/>
        </p:nvSpPr>
        <p:spPr>
          <a:xfrm>
            <a:off x="6708466" y="2261941"/>
            <a:ext cx="4645250"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900" b="1" dirty="0">
                <a:latin typeface="+mj-lt"/>
                <a:ea typeface="+mj-ea"/>
                <a:cs typeface="+mj-cs"/>
              </a:rPr>
              <a:t>Any questions?</a:t>
            </a:r>
          </a:p>
          <a:p>
            <a:pPr>
              <a:lnSpc>
                <a:spcPct val="90000"/>
              </a:lnSpc>
              <a:spcBef>
                <a:spcPct val="0"/>
              </a:spcBef>
              <a:spcAft>
                <a:spcPts val="600"/>
              </a:spcAft>
            </a:pPr>
            <a:endParaRPr lang="en-US" sz="2900" dirty="0">
              <a:latin typeface="+mj-lt"/>
              <a:ea typeface="+mj-ea"/>
              <a:cs typeface="+mj-cs"/>
            </a:endParaRPr>
          </a:p>
          <a:p>
            <a:pPr>
              <a:lnSpc>
                <a:spcPct val="90000"/>
              </a:lnSpc>
              <a:spcBef>
                <a:spcPct val="0"/>
              </a:spcBef>
              <a:spcAft>
                <a:spcPts val="600"/>
              </a:spcAft>
            </a:pPr>
            <a:r>
              <a:rPr lang="en-US" sz="2900" dirty="0">
                <a:latin typeface="+mj-lt"/>
                <a:ea typeface="+mj-ea"/>
                <a:cs typeface="+mj-cs"/>
              </a:rPr>
              <a:t>DWMA@homegroup.org.uk</a:t>
            </a:r>
          </a:p>
          <a:p>
            <a:pPr>
              <a:lnSpc>
                <a:spcPct val="90000"/>
              </a:lnSpc>
              <a:spcBef>
                <a:spcPct val="0"/>
              </a:spcBef>
              <a:spcAft>
                <a:spcPts val="600"/>
              </a:spcAft>
            </a:pPr>
            <a:endParaRPr lang="en-US" sz="2900" b="1"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p:txBody>
      </p:sp>
      <p:pic>
        <p:nvPicPr>
          <p:cNvPr id="9" name="Picture 8" descr="A picture containing shape&#10;&#10;Description automatically generated">
            <a:extLst>
              <a:ext uri="{FF2B5EF4-FFF2-40B4-BE49-F238E27FC236}">
                <a16:creationId xmlns:a16="http://schemas.microsoft.com/office/drawing/2014/main" id="{4E44BDE6-5F46-4E4E-B6A5-DF499CE75337}"/>
              </a:ext>
            </a:extLst>
          </p:cNvPr>
          <p:cNvPicPr>
            <a:picLocks noChangeAspect="1"/>
          </p:cNvPicPr>
          <p:nvPr/>
        </p:nvPicPr>
        <p:blipFill rotWithShape="1">
          <a:blip r:embed="rId2">
            <a:extLst>
              <a:ext uri="{28A0092B-C50C-407E-A947-70E740481C1C}">
                <a14:useLocalDpi xmlns:a14="http://schemas.microsoft.com/office/drawing/2010/main" val="0"/>
              </a:ext>
            </a:extLst>
          </a:blip>
          <a:srcRect r="1" b="19458"/>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Rectangle 5">
            <a:extLst>
              <a:ext uri="{FF2B5EF4-FFF2-40B4-BE49-F238E27FC236}">
                <a16:creationId xmlns:a16="http://schemas.microsoft.com/office/drawing/2014/main" id="{B5DD96AE-D66A-4AEB-8F5E-1953E44B5657}"/>
              </a:ext>
            </a:extLst>
          </p:cNvPr>
          <p:cNvSpPr/>
          <p:nvPr/>
        </p:nvSpPr>
        <p:spPr>
          <a:xfrm>
            <a:off x="892885" y="1796527"/>
            <a:ext cx="11145144" cy="630942"/>
          </a:xfrm>
          <a:prstGeom prst="rect">
            <a:avLst/>
          </a:prstGeom>
        </p:spPr>
        <p:txBody>
          <a:bodyPr wrap="square" lIns="91440" tIns="45720" rIns="91440" bIns="45720" anchor="t">
            <a:spAutoFit/>
          </a:bodyPr>
          <a:lstStyle/>
          <a:p>
            <a:pPr>
              <a:spcAft>
                <a:spcPts val="600"/>
              </a:spcAft>
            </a:pPr>
            <a:endParaRPr lang="en-GB">
              <a:latin typeface="Trueno Light" panose="00000400000000000000" pitchFamily="50" charset="0"/>
            </a:endParaRPr>
          </a:p>
          <a:p>
            <a:pPr>
              <a:spcAft>
                <a:spcPts val="600"/>
              </a:spcAft>
            </a:pPr>
            <a:endParaRPr lang="en-GB" sz="1200">
              <a:latin typeface="Trueno Light" panose="00000400000000000000" pitchFamily="50" charset="0"/>
            </a:endParaRPr>
          </a:p>
        </p:txBody>
      </p:sp>
    </p:spTree>
    <p:extLst>
      <p:ext uri="{BB962C8B-B14F-4D97-AF65-F5344CB8AC3E}">
        <p14:creationId xmlns:p14="http://schemas.microsoft.com/office/powerpoint/2010/main" val="271181218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2">
            <a:extLst>
              <a:ext uri="{28A0092B-C50C-407E-A947-70E740481C1C}">
                <a14:useLocalDpi xmlns:a14="http://schemas.microsoft.com/office/drawing/2010/main" val="0"/>
              </a:ext>
            </a:extLst>
          </a:blip>
          <a:srcRect l="4290" r="5952"/>
          <a:stretch/>
        </p:blipFill>
        <p:spPr>
          <a:xfrm>
            <a:off x="3260204" y="103621"/>
            <a:ext cx="4394474" cy="1524956"/>
          </a:xfrm>
          <a:prstGeom prst="rect">
            <a:avLst/>
          </a:prstGeom>
        </p:spPr>
      </p:pic>
      <p:sp>
        <p:nvSpPr>
          <p:cNvPr id="6" name="Rectangle 5">
            <a:extLst>
              <a:ext uri="{FF2B5EF4-FFF2-40B4-BE49-F238E27FC236}">
                <a16:creationId xmlns:a16="http://schemas.microsoft.com/office/drawing/2014/main" id="{B5DD96AE-D66A-4AEB-8F5E-1953E44B5657}"/>
              </a:ext>
            </a:extLst>
          </p:cNvPr>
          <p:cNvSpPr/>
          <p:nvPr/>
        </p:nvSpPr>
        <p:spPr>
          <a:xfrm>
            <a:off x="892885" y="1796527"/>
            <a:ext cx="11145144" cy="553998"/>
          </a:xfrm>
          <a:prstGeom prst="rect">
            <a:avLst/>
          </a:prstGeom>
        </p:spPr>
        <p:txBody>
          <a:bodyPr wrap="square" lIns="91440" tIns="45720" rIns="91440" bIns="45720" anchor="t">
            <a:spAutoFit/>
          </a:bodyPr>
          <a:lstStyle/>
          <a:p>
            <a:endParaRPr lang="en-GB" dirty="0">
              <a:latin typeface="Trueno Light" panose="00000400000000000000" pitchFamily="50" charset="0"/>
            </a:endParaRPr>
          </a:p>
          <a:p>
            <a:endParaRPr lang="en-GB" sz="1200" dirty="0">
              <a:latin typeface="Trueno Light" panose="00000400000000000000" pitchFamily="50" charset="0"/>
            </a:endParaRPr>
          </a:p>
        </p:txBody>
      </p:sp>
      <p:sp>
        <p:nvSpPr>
          <p:cNvPr id="7" name="Title 1">
            <a:extLst>
              <a:ext uri="{FF2B5EF4-FFF2-40B4-BE49-F238E27FC236}">
                <a16:creationId xmlns:a16="http://schemas.microsoft.com/office/drawing/2014/main" id="{8EFBAE43-AB9D-4F97-83CD-8505A262A684}"/>
              </a:ext>
            </a:extLst>
          </p:cNvPr>
          <p:cNvSpPr>
            <a:spLocks noGrp="1"/>
          </p:cNvSpPr>
          <p:nvPr>
            <p:ph type="title"/>
          </p:nvPr>
        </p:nvSpPr>
        <p:spPr>
          <a:xfrm>
            <a:off x="396058" y="1381794"/>
            <a:ext cx="10352532" cy="915489"/>
          </a:xfrm>
        </p:spPr>
        <p:txBody>
          <a:bodyPr/>
          <a:lstStyle/>
          <a:p>
            <a:r>
              <a:rPr lang="en-GB" sz="2400" b="1" dirty="0">
                <a:solidFill>
                  <a:srgbClr val="507FC0"/>
                </a:solidFill>
                <a:latin typeface="+mn-lt"/>
              </a:rPr>
              <a:t>DMWA:  Who are we?</a:t>
            </a:r>
          </a:p>
        </p:txBody>
      </p:sp>
      <p:sp>
        <p:nvSpPr>
          <p:cNvPr id="8" name="TextBox 7">
            <a:extLst>
              <a:ext uri="{FF2B5EF4-FFF2-40B4-BE49-F238E27FC236}">
                <a16:creationId xmlns:a16="http://schemas.microsoft.com/office/drawing/2014/main" id="{1ED932D9-178C-4E81-89BD-33656B7D2565}"/>
              </a:ext>
            </a:extLst>
          </p:cNvPr>
          <p:cNvSpPr txBox="1"/>
          <p:nvPr/>
        </p:nvSpPr>
        <p:spPr>
          <a:xfrm>
            <a:off x="577670" y="1824067"/>
            <a:ext cx="9759541" cy="6329874"/>
          </a:xfrm>
          <a:prstGeom prst="rect">
            <a:avLst/>
          </a:prstGeom>
          <a:noFill/>
        </p:spPr>
        <p:txBody>
          <a:bodyPr wrap="square" rtlCol="0">
            <a:spAutoFit/>
          </a:bodyPr>
          <a:lstStyle/>
          <a:p>
            <a:pPr marR="0" lvl="0" algn="l" defTabSz="914317"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effectLst/>
              <a:uLnTx/>
              <a:uFillTx/>
              <a:cs typeface="Calibri" panose="020F0502020204030204" pitchFamily="34" charset="0"/>
            </a:endParaRPr>
          </a:p>
          <a:p>
            <a:pPr marR="0" lvl="0" algn="l" defTabSz="914317" rtl="0" eaLnBrk="1" fontAlgn="auto" latinLnBrk="0" hangingPunct="1">
              <a:lnSpc>
                <a:spcPct val="100000"/>
              </a:lnSpc>
              <a:spcBef>
                <a:spcPts val="0"/>
              </a:spcBef>
              <a:spcAft>
                <a:spcPts val="0"/>
              </a:spcAft>
              <a:buClrTx/>
              <a:buSzTx/>
              <a:tabLst/>
              <a:defRPr/>
            </a:pPr>
            <a:endParaRPr lang="en-US" sz="1400" dirty="0">
              <a:cs typeface="Calibri" panose="020F0502020204030204" pitchFamily="34" charset="0"/>
            </a:endParaRPr>
          </a:p>
          <a:p>
            <a:pPr marR="0" lvl="0" algn="l" defTabSz="914317"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dirty="0">
                <a:ln>
                  <a:noFill/>
                </a:ln>
                <a:effectLst/>
                <a:uLnTx/>
                <a:uFillTx/>
                <a:cs typeface="Calibri" panose="020F0502020204030204" pitchFamily="34" charset="0"/>
              </a:rPr>
              <a:t>The Alliance is made up of </a:t>
            </a:r>
            <a:r>
              <a:rPr lang="en-US" sz="1400" dirty="0">
                <a:cs typeface="Calibri" panose="020F0502020204030204" pitchFamily="34" charset="0"/>
              </a:rPr>
              <a:t>seven</a:t>
            </a:r>
            <a:r>
              <a:rPr kumimoji="0" lang="en-US" sz="1400" i="0" u="none" strike="noStrike" kern="1200" cap="none" spc="0" normalizeH="0" baseline="0" noProof="0" dirty="0">
                <a:ln>
                  <a:noFill/>
                </a:ln>
                <a:effectLst/>
                <a:uLnTx/>
                <a:uFillTx/>
                <a:cs typeface="Calibri" panose="020F0502020204030204" pitchFamily="34" charset="0"/>
              </a:rPr>
              <a:t> providers and our commissioning team:</a:t>
            </a:r>
          </a:p>
          <a:p>
            <a:pPr marR="0" lvl="0" algn="l" defTabSz="914317" rtl="0" eaLnBrk="1" fontAlgn="auto" latinLnBrk="0" hangingPunct="1">
              <a:lnSpc>
                <a:spcPct val="100000"/>
              </a:lnSpc>
              <a:spcBef>
                <a:spcPts val="0"/>
              </a:spcBef>
              <a:spcAft>
                <a:spcPts val="0"/>
              </a:spcAft>
              <a:buClrTx/>
              <a:buSzTx/>
              <a:tabLst/>
              <a:defRPr/>
            </a:pPr>
            <a:endParaRPr kumimoji="0" lang="en-US" sz="1400" i="0" u="none" strike="noStrike" kern="1200" cap="none" spc="0" normalizeH="0" baseline="0" noProof="0" dirty="0">
              <a:ln>
                <a:noFill/>
              </a:ln>
              <a:effectLst/>
              <a:uLnTx/>
              <a:uFillTx/>
              <a:cs typeface="Calibri" panose="020F0502020204030204" pitchFamily="34" charset="0"/>
            </a:endParaRPr>
          </a:p>
          <a:p>
            <a:pPr marR="0" lvl="0" algn="l" defTabSz="914317"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dirty="0">
                <a:ln>
                  <a:noFill/>
                </a:ln>
                <a:effectLst/>
                <a:uLnTx/>
                <a:uFillTx/>
                <a:cs typeface="Calibri" panose="020F0502020204030204" pitchFamily="34" charset="0"/>
              </a:rPr>
              <a:t>Providers include:	</a:t>
            </a:r>
            <a:r>
              <a:rPr kumimoji="0" lang="en-US" sz="1400" i="0" u="none" strike="noStrike" kern="1200" cap="none" spc="0" normalizeH="0" baseline="0" noProof="0" dirty="0">
                <a:ln>
                  <a:noFill/>
                </a:ln>
                <a:effectLst/>
                <a:uLnTx/>
                <a:uFillTx/>
                <a:cs typeface="Calibri" panose="020F0502020204030204" pitchFamily="34" charset="0"/>
              </a:rPr>
              <a:t>			</a:t>
            </a:r>
            <a:r>
              <a:rPr kumimoji="0" lang="en-US" sz="1400" b="1" i="0" u="none" strike="noStrike" kern="1200" cap="none" spc="0" normalizeH="0" baseline="0" noProof="0" dirty="0">
                <a:ln>
                  <a:noFill/>
                </a:ln>
                <a:effectLst/>
                <a:uLnTx/>
                <a:uFillTx/>
                <a:cs typeface="Calibri" panose="020F0502020204030204" pitchFamily="34" charset="0"/>
              </a:rPr>
              <a:t>Commissioner</a:t>
            </a:r>
            <a:r>
              <a:rPr kumimoji="0" lang="en-US" sz="1400" b="1" i="0" u="none" strike="noStrike" kern="1200" cap="none" spc="0" normalizeH="0" noProof="0" dirty="0">
                <a:ln>
                  <a:noFill/>
                </a:ln>
                <a:effectLst/>
                <a:uLnTx/>
                <a:uFillTx/>
                <a:cs typeface="Calibri" panose="020F0502020204030204" pitchFamily="34" charset="0"/>
              </a:rPr>
              <a:t> lead </a:t>
            </a:r>
            <a:r>
              <a:rPr lang="en-US" sz="1400" b="1" dirty="0">
                <a:cs typeface="Calibri" panose="020F0502020204030204" pitchFamily="34" charset="0"/>
              </a:rPr>
              <a:t>DCC</a:t>
            </a:r>
          </a:p>
          <a:p>
            <a:pPr marL="342900" marR="0" lvl="0" indent="-342900" algn="l" defTabSz="9143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cs typeface="Calibri" panose="020F0502020204030204" pitchFamily="34" charset="0"/>
              </a:rPr>
              <a:t>Mental Health Matters</a:t>
            </a:r>
            <a:r>
              <a:rPr kumimoji="0" lang="en-US" sz="1400" i="0" u="none" strike="noStrike" kern="1200" cap="none" spc="0" normalizeH="0" baseline="0" noProof="0" dirty="0">
                <a:ln>
                  <a:noFill/>
                </a:ln>
                <a:effectLst/>
                <a:uLnTx/>
                <a:uFillTx/>
                <a:cs typeface="Calibri" panose="020F0502020204030204" pitchFamily="34" charset="0"/>
              </a:rPr>
              <a:t>			Tricia Reed, Commissioning Manager.</a:t>
            </a:r>
          </a:p>
          <a:p>
            <a:pPr marL="342900" lvl="0" indent="-342900" defTabSz="914317">
              <a:buFont typeface="Wingdings" panose="05000000000000000000" pitchFamily="2" charset="2"/>
              <a:buChar char="§"/>
              <a:defRPr/>
            </a:pPr>
            <a:r>
              <a:rPr lang="en-US" sz="1400" dirty="0">
                <a:cs typeface="Calibri" panose="020F0502020204030204" pitchFamily="34" charset="0"/>
              </a:rPr>
              <a:t>Home group			</a:t>
            </a:r>
          </a:p>
          <a:p>
            <a:pPr marL="342900" marR="0" lvl="0" indent="-342900" algn="l" defTabSz="9143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i="0" u="none" strike="noStrike" kern="1200" cap="none" spc="0" normalizeH="0" baseline="0" noProof="0" dirty="0">
                <a:ln>
                  <a:noFill/>
                </a:ln>
                <a:effectLst/>
                <a:uLnTx/>
                <a:uFillTx/>
                <a:cs typeface="Calibri" panose="020F0502020204030204" pitchFamily="34" charset="0"/>
              </a:rPr>
              <a:t>Creative Support</a:t>
            </a:r>
          </a:p>
          <a:p>
            <a:pPr marL="342900" marR="0" lvl="0" indent="-342900" algn="l" defTabSz="9143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cs typeface="Calibri" panose="020F0502020204030204" pitchFamily="34" charset="0"/>
              </a:rPr>
              <a:t>St Margaret’s Centre</a:t>
            </a:r>
          </a:p>
          <a:p>
            <a:pPr marL="342900" marR="0" lvl="0" indent="-342900" algn="l" defTabSz="9143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i="0" u="none" strike="noStrike" kern="1200" cap="none" spc="0" normalizeH="0" baseline="0" noProof="0" dirty="0">
                <a:ln>
                  <a:noFill/>
                </a:ln>
                <a:effectLst/>
                <a:uLnTx/>
                <a:uFillTx/>
                <a:cs typeface="Calibri" panose="020F0502020204030204" pitchFamily="34" charset="0"/>
              </a:rPr>
              <a:t>Richmond Fellowship</a:t>
            </a:r>
          </a:p>
          <a:p>
            <a:pPr marL="342900" marR="0" lvl="0" indent="-342900" algn="l" defTabSz="9143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400" dirty="0">
                <a:cs typeface="Calibri" panose="020F0502020204030204" pitchFamily="34" charset="0"/>
              </a:rPr>
              <a:t>If U Care Share</a:t>
            </a:r>
          </a:p>
          <a:p>
            <a:pPr marL="342900" marR="0" lvl="0" indent="-342900" algn="l" defTabSz="91431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i="0" u="none" strike="noStrike" kern="1200" cap="none" spc="0" normalizeH="0" baseline="0" noProof="0" dirty="0">
                <a:ln>
                  <a:noFill/>
                </a:ln>
                <a:effectLst/>
                <a:uLnTx/>
                <a:uFillTx/>
                <a:cs typeface="Calibri" panose="020F0502020204030204" pitchFamily="34" charset="0"/>
              </a:rPr>
              <a:t>Waddington Street Centre</a:t>
            </a:r>
          </a:p>
          <a:p>
            <a:pPr marR="0" lvl="0" algn="l" defTabSz="914317" rtl="0" eaLnBrk="1" fontAlgn="auto" latinLnBrk="0" hangingPunct="1">
              <a:lnSpc>
                <a:spcPct val="100000"/>
              </a:lnSpc>
              <a:spcBef>
                <a:spcPts val="0"/>
              </a:spcBef>
              <a:spcAft>
                <a:spcPts val="0"/>
              </a:spcAft>
              <a:buClrTx/>
              <a:buSzTx/>
              <a:tabLst/>
              <a:defRPr/>
            </a:pPr>
            <a:endParaRPr lang="en-US" sz="1600" noProof="0" dirty="0">
              <a:latin typeface="Trueno" panose="00000500000000000000" pitchFamily="50" charset="0"/>
              <a:cs typeface="Calibri" panose="020F0502020204030204" pitchFamily="34" charset="0"/>
            </a:endParaRPr>
          </a:p>
          <a:p>
            <a:pPr marR="0" lvl="0" algn="l" defTabSz="914317" rtl="0" eaLnBrk="1" fontAlgn="auto" latinLnBrk="0" hangingPunct="1">
              <a:lnSpc>
                <a:spcPct val="100000"/>
              </a:lnSpc>
              <a:spcBef>
                <a:spcPts val="0"/>
              </a:spcBef>
              <a:spcAft>
                <a:spcPts val="0"/>
              </a:spcAft>
              <a:buClrTx/>
              <a:buSzTx/>
              <a:tabLst/>
              <a:defRPr/>
            </a:pPr>
            <a:endParaRPr lang="en-US" sz="1600" noProof="0" dirty="0">
              <a:latin typeface="Trueno" panose="00000500000000000000" pitchFamily="50" charset="0"/>
              <a:cs typeface="Calibri" panose="020F0502020204030204" pitchFamily="34" charset="0"/>
            </a:endParaRPr>
          </a:p>
          <a:p>
            <a:pPr marR="0" lvl="0" algn="l" defTabSz="914317"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effectLst/>
              <a:uLnTx/>
              <a:uFillTx/>
              <a:latin typeface="Trueno" panose="00000500000000000000" pitchFamily="50" charset="0"/>
              <a:cs typeface="Calibri" panose="020F0502020204030204" pitchFamily="34" charset="0"/>
            </a:endParaRPr>
          </a:p>
          <a:p>
            <a:pPr marR="0" lvl="0" algn="l" defTabSz="914317"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effectLst/>
              <a:uLnTx/>
              <a:uFillTx/>
              <a:latin typeface="Trueno" panose="00000500000000000000" pitchFamily="50" charset="0"/>
              <a:cs typeface="Calibri" panose="020F0502020204030204" pitchFamily="34" charset="0"/>
            </a:endParaRPr>
          </a:p>
          <a:p>
            <a:pPr marR="0" lvl="0" algn="l" defTabSz="914317"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effectLst/>
              <a:uLnTx/>
              <a:uFillTx/>
              <a:latin typeface="Trueno" panose="00000500000000000000" pitchFamily="50" charset="0"/>
              <a:cs typeface="Calibri" panose="020F0502020204030204" pitchFamily="34" charset="0"/>
            </a:endParaRPr>
          </a:p>
          <a:p>
            <a:pPr marL="342900" marR="0" lvl="0" indent="-342900" algn="l" defTabSz="914317"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dirty="0">
              <a:latin typeface="Trueno" panose="00000500000000000000" pitchFamily="50" charset="0"/>
              <a:cs typeface="Calibri" panose="020F0502020204030204" pitchFamily="34" charset="0"/>
            </a:endParaRPr>
          </a:p>
          <a:p>
            <a:pPr marL="342900" marR="0" lvl="0" indent="-342900" algn="l" defTabSz="914317"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effectLst/>
              <a:uLnTx/>
              <a:uFillTx/>
              <a:latin typeface="Trueno" panose="00000500000000000000" pitchFamily="50" charset="0"/>
              <a:cs typeface="Calibri" panose="020F0502020204030204" pitchFamily="34" charset="0"/>
            </a:endParaRPr>
          </a:p>
          <a:p>
            <a:pPr marL="342900" marR="0" lvl="0" indent="-342900" algn="l" defTabSz="914317"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dirty="0">
              <a:latin typeface="Trueno" panose="00000500000000000000" pitchFamily="50" charset="0"/>
              <a:cs typeface="Calibri" panose="020F0502020204030204" pitchFamily="34" charset="0"/>
            </a:endParaRPr>
          </a:p>
          <a:p>
            <a:pPr marL="342900" marR="0" lvl="0" indent="-342900" algn="l" defTabSz="914317"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effectLst/>
              <a:uLnTx/>
              <a:uFillTx/>
              <a:latin typeface="Trueno" panose="00000500000000000000" pitchFamily="50" charset="0"/>
              <a:cs typeface="Calibri" panose="020F0502020204030204" pitchFamily="34" charset="0"/>
            </a:endParaRPr>
          </a:p>
          <a:p>
            <a:pPr marL="342900" marR="0" lvl="0" indent="-342900" algn="l" defTabSz="914317"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dirty="0">
              <a:latin typeface="Trueno" panose="00000500000000000000" pitchFamily="50" charset="0"/>
              <a:cs typeface="Calibri" panose="020F0502020204030204" pitchFamily="34" charset="0"/>
            </a:endParaRPr>
          </a:p>
          <a:p>
            <a:pPr marL="342900" marR="0" lvl="0" indent="-342900" algn="l" defTabSz="914317"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effectLst/>
              <a:uLnTx/>
              <a:uFillTx/>
              <a:latin typeface="Trueno" panose="00000500000000000000" pitchFamily="50" charset="0"/>
              <a:cs typeface="Calibri" panose="020F0502020204030204" pitchFamily="34" charset="0"/>
            </a:endParaRPr>
          </a:p>
          <a:p>
            <a:pPr marL="342900" marR="0" lvl="0" indent="-342900" algn="l" defTabSz="914317"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600" dirty="0">
              <a:latin typeface="Trueno" panose="00000500000000000000" pitchFamily="50" charset="0"/>
              <a:cs typeface="Calibri" panose="020F0502020204030204" pitchFamily="34" charset="0"/>
            </a:endParaRPr>
          </a:p>
          <a:p>
            <a:pPr marL="342900" marR="0" lvl="0" indent="-342900" algn="l" defTabSz="914317"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effectLst/>
              <a:uLnTx/>
              <a:uFillTx/>
              <a:latin typeface="Trueno" panose="00000500000000000000" pitchFamily="50" charset="0"/>
              <a:cs typeface="Calibri" panose="020F0502020204030204" pitchFamily="34" charset="0"/>
            </a:endParaRPr>
          </a:p>
          <a:p>
            <a:pPr marL="342900" marR="0" lvl="0" indent="-342900" algn="l" defTabSz="914317"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600" b="0" i="0" u="none" strike="noStrike" kern="1200" cap="none" spc="0" normalizeH="0" baseline="0" noProof="0" dirty="0">
              <a:ln>
                <a:noFill/>
              </a:ln>
              <a:effectLst/>
              <a:uLnTx/>
              <a:uFillTx/>
              <a:latin typeface="Trueno" panose="00000500000000000000" pitchFamily="50" charset="0"/>
              <a:cs typeface="Calibri" panose="020F0502020204030204" pitchFamily="34" charset="0"/>
            </a:endParaRPr>
          </a:p>
          <a:p>
            <a:pPr marL="285750" marR="0" lvl="0" indent="-285750" algn="l" defTabSz="914317" rtl="0" eaLnBrk="1" fontAlgn="auto" latinLnBrk="0" hangingPunct="1">
              <a:lnSpc>
                <a:spcPct val="100000"/>
              </a:lnSpc>
              <a:spcBef>
                <a:spcPts val="0"/>
              </a:spcBef>
              <a:spcAft>
                <a:spcPts val="0"/>
              </a:spcAft>
              <a:buClrTx/>
              <a:buSzTx/>
              <a:buFontTx/>
              <a:buChar char="-"/>
              <a:tabLst/>
              <a:defRPr/>
            </a:pPr>
            <a:endParaRPr kumimoji="0" lang="en-US" sz="1333" b="0" i="0" u="none" strike="noStrike" kern="1200" cap="none" spc="0" normalizeH="0" baseline="0" noProof="0" dirty="0">
              <a:ln>
                <a:noFill/>
              </a:ln>
              <a:solidFill>
                <a:srgbClr val="000000">
                  <a:lumMod val="75000"/>
                  <a:lumOff val="25000"/>
                </a:srgbClr>
              </a:solidFill>
              <a:effectLst/>
              <a:uLnTx/>
              <a:uFillTx/>
              <a:latin typeface="Trueno"/>
              <a:ea typeface="+mn-ea"/>
              <a:cs typeface="+mn-cs"/>
            </a:endParaRPr>
          </a:p>
        </p:txBody>
      </p:sp>
      <p:sp>
        <p:nvSpPr>
          <p:cNvPr id="9" name="Title 1">
            <a:extLst>
              <a:ext uri="{FF2B5EF4-FFF2-40B4-BE49-F238E27FC236}">
                <a16:creationId xmlns:a16="http://schemas.microsoft.com/office/drawing/2014/main" id="{F9B70F89-24B3-48AF-82F9-8E77FBE3D5EA}"/>
              </a:ext>
            </a:extLst>
          </p:cNvPr>
          <p:cNvSpPr txBox="1">
            <a:spLocks/>
          </p:cNvSpPr>
          <p:nvPr/>
        </p:nvSpPr>
        <p:spPr>
          <a:xfrm>
            <a:off x="3162456" y="4320452"/>
            <a:ext cx="9228667" cy="915489"/>
          </a:xfrm>
          <a:prstGeom prst="rect">
            <a:avLst/>
          </a:prstGeom>
        </p:spPr>
        <p:txBody>
          <a:bodyPr vert="horz" lIns="0" tIns="0" rIns="0" bIns="0" rtlCol="0" anchor="t" anchorCtr="0">
            <a:noAutofit/>
          </a:bodyPr>
          <a:lstStyle>
            <a:lvl1pPr algn="l" defTabSz="914377" rtl="0" eaLnBrk="1" latinLnBrk="0" hangingPunct="1">
              <a:lnSpc>
                <a:spcPts val="4000"/>
              </a:lnSpc>
              <a:spcBef>
                <a:spcPct val="0"/>
              </a:spcBef>
              <a:buNone/>
              <a:defRPr sz="4000" b="1" i="0" kern="1200">
                <a:solidFill>
                  <a:schemeClr val="accent1"/>
                </a:solidFill>
                <a:latin typeface="+mn-lt"/>
                <a:ea typeface="Trueno RoundBd" charset="0"/>
                <a:cs typeface="Trueno RoundBd" charset="0"/>
              </a:defRPr>
            </a:lvl1pPr>
          </a:lstStyle>
          <a:p>
            <a:r>
              <a:rPr lang="en-GB" sz="2400" dirty="0">
                <a:solidFill>
                  <a:srgbClr val="507FC0"/>
                </a:solidFill>
              </a:rPr>
              <a:t>We are: One voice, one Alliance</a:t>
            </a:r>
          </a:p>
        </p:txBody>
      </p:sp>
      <p:graphicFrame>
        <p:nvGraphicFramePr>
          <p:cNvPr id="2" name="Table 2">
            <a:extLst>
              <a:ext uri="{FF2B5EF4-FFF2-40B4-BE49-F238E27FC236}">
                <a16:creationId xmlns:a16="http://schemas.microsoft.com/office/drawing/2014/main" id="{DBB447E0-BA73-4ABD-BFD0-34E16F46489A}"/>
              </a:ext>
            </a:extLst>
          </p:cNvPr>
          <p:cNvGraphicFramePr>
            <a:graphicFrameLocks noGrp="1"/>
          </p:cNvGraphicFramePr>
          <p:nvPr>
            <p:extLst>
              <p:ext uri="{D42A27DB-BD31-4B8C-83A1-F6EECF244321}">
                <p14:modId xmlns:p14="http://schemas.microsoft.com/office/powerpoint/2010/main" val="326696337"/>
              </p:ext>
            </p:extLst>
          </p:nvPr>
        </p:nvGraphicFramePr>
        <p:xfrm>
          <a:off x="718340" y="4934657"/>
          <a:ext cx="10397877" cy="1287349"/>
        </p:xfrm>
        <a:graphic>
          <a:graphicData uri="http://schemas.openxmlformats.org/drawingml/2006/table">
            <a:tbl>
              <a:tblPr firstRow="1" bandRow="1">
                <a:tableStyleId>{5C22544A-7EE6-4342-B048-85BDC9FD1C3A}</a:tableStyleId>
              </a:tblPr>
              <a:tblGrid>
                <a:gridCol w="3516776">
                  <a:extLst>
                    <a:ext uri="{9D8B030D-6E8A-4147-A177-3AD203B41FA5}">
                      <a16:colId xmlns:a16="http://schemas.microsoft.com/office/drawing/2014/main" val="2577497536"/>
                    </a:ext>
                  </a:extLst>
                </a:gridCol>
                <a:gridCol w="6881101">
                  <a:extLst>
                    <a:ext uri="{9D8B030D-6E8A-4147-A177-3AD203B41FA5}">
                      <a16:colId xmlns:a16="http://schemas.microsoft.com/office/drawing/2014/main" val="2758591995"/>
                    </a:ext>
                  </a:extLst>
                </a:gridCol>
              </a:tblGrid>
              <a:tr h="372949">
                <a:tc>
                  <a:txBody>
                    <a:bodyPr/>
                    <a:lstStyle/>
                    <a:p>
                      <a:pPr marL="171450" indent="-171450">
                        <a:buFont typeface="Wingdings" panose="05000000000000000000" pitchFamily="2" charset="2"/>
                        <a:buChar char="ü"/>
                      </a:pPr>
                      <a:r>
                        <a:rPr lang="en-US" sz="1200" b="0" dirty="0">
                          <a:solidFill>
                            <a:schemeClr val="tx1"/>
                          </a:solidFill>
                          <a:cs typeface="Arial" panose="020B0604020202020204" pitchFamily="34" charset="0"/>
                        </a:rPr>
                        <a:t>We are 7 providers who trust each other </a:t>
                      </a:r>
                      <a:endParaRPr lang="en-GB" sz="1200" b="0" dirty="0">
                        <a:solidFill>
                          <a:schemeClr val="tx1"/>
                        </a:solidFill>
                      </a:endParaRPr>
                    </a:p>
                  </a:txBody>
                  <a:tcPr>
                    <a:noFill/>
                  </a:tcPr>
                </a:tc>
                <a:tc>
                  <a:txBody>
                    <a:bodyPr/>
                    <a:lstStyle/>
                    <a:p>
                      <a:pPr marL="171450" indent="-171450">
                        <a:buFont typeface="Wingdings" panose="05000000000000000000" pitchFamily="2" charset="2"/>
                        <a:buChar char="ü"/>
                      </a:pPr>
                      <a:r>
                        <a:rPr lang="en-US" sz="1200" b="0" dirty="0">
                          <a:solidFill>
                            <a:schemeClr val="tx1"/>
                          </a:solidFill>
                          <a:cs typeface="Arial" panose="020B0604020202020204" pitchFamily="34" charset="0"/>
                        </a:rPr>
                        <a:t>We work together extensively, our relationships are strong </a:t>
                      </a:r>
                      <a:endParaRPr lang="en-GB" sz="1200" b="0" dirty="0">
                        <a:solidFill>
                          <a:schemeClr val="tx1"/>
                        </a:solidFill>
                      </a:endParaRPr>
                    </a:p>
                  </a:txBody>
                  <a:tcPr>
                    <a:noFill/>
                  </a:tcPr>
                </a:tc>
                <a:extLst>
                  <a:ext uri="{0D108BD9-81ED-4DB2-BD59-A6C34878D82A}">
                    <a16:rowId xmlns:a16="http://schemas.microsoft.com/office/drawing/2014/main" val="251580041"/>
                  </a:ext>
                </a:extLst>
              </a:tr>
              <a:tr h="403373">
                <a:tc>
                  <a:txBody>
                    <a:bodyPr/>
                    <a:lstStyle/>
                    <a:p>
                      <a:pPr marL="171450" indent="-171450">
                        <a:buFont typeface="Wingdings" panose="05000000000000000000" pitchFamily="2" charset="2"/>
                        <a:buChar char="ü"/>
                      </a:pPr>
                      <a:r>
                        <a:rPr lang="en-US" sz="1200" b="0" dirty="0">
                          <a:solidFill>
                            <a:schemeClr val="tx1"/>
                          </a:solidFill>
                          <a:cs typeface="Arial" panose="020B0604020202020204" pitchFamily="34" charset="0"/>
                        </a:rPr>
                        <a:t>We have respect for the unique qualities each brings </a:t>
                      </a:r>
                      <a:endParaRPr lang="en-GB" sz="1200" b="0" dirty="0">
                        <a:solidFill>
                          <a:schemeClr val="tx1"/>
                        </a:solidFill>
                      </a:endParaRPr>
                    </a:p>
                  </a:txBody>
                  <a:tcPr>
                    <a:noFill/>
                  </a:tcPr>
                </a:tc>
                <a:tc>
                  <a:txBody>
                    <a:bodyPr/>
                    <a:lstStyle/>
                    <a:p>
                      <a:pPr marL="171450" indent="-171450">
                        <a:buFont typeface="Wingdings" panose="05000000000000000000" pitchFamily="2" charset="2"/>
                        <a:buChar char="ü"/>
                      </a:pPr>
                      <a:r>
                        <a:rPr lang="en-US" sz="1200" b="0" dirty="0">
                          <a:solidFill>
                            <a:schemeClr val="tx1"/>
                          </a:solidFill>
                          <a:cs typeface="Arial" panose="020B0604020202020204" pitchFamily="34" charset="0"/>
                        </a:rPr>
                        <a:t>We see the value in bringing our strengths and qualities together </a:t>
                      </a:r>
                      <a:endParaRPr lang="en-GB" sz="1200" b="0" dirty="0">
                        <a:solidFill>
                          <a:schemeClr val="tx1"/>
                        </a:solidFill>
                      </a:endParaRPr>
                    </a:p>
                  </a:txBody>
                  <a:tcPr>
                    <a:noFill/>
                  </a:tcPr>
                </a:tc>
                <a:extLst>
                  <a:ext uri="{0D108BD9-81ED-4DB2-BD59-A6C34878D82A}">
                    <a16:rowId xmlns:a16="http://schemas.microsoft.com/office/drawing/2014/main" val="1919170660"/>
                  </a:ext>
                </a:extLst>
              </a:tr>
              <a:tr h="444747">
                <a:tc>
                  <a:txBody>
                    <a:bodyPr/>
                    <a:lstStyle/>
                    <a:p>
                      <a:pPr marL="171450" indent="-171450">
                        <a:buFont typeface="Wingdings" panose="05000000000000000000" pitchFamily="2" charset="2"/>
                        <a:buChar char="ü"/>
                      </a:pPr>
                      <a:r>
                        <a:rPr lang="en-US" sz="1200" b="0" dirty="0">
                          <a:solidFill>
                            <a:schemeClr val="tx1"/>
                          </a:solidFill>
                          <a:cs typeface="Arial" panose="020B0604020202020204" pitchFamily="34" charset="0"/>
                        </a:rPr>
                        <a:t>We can’t do everything and we will need to change </a:t>
                      </a:r>
                      <a:endParaRPr lang="en-GB" sz="1200" b="0" dirty="0">
                        <a:solidFill>
                          <a:schemeClr val="tx1"/>
                        </a:solidFill>
                      </a:endParaRPr>
                    </a:p>
                  </a:txBody>
                  <a:tcP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b="0" dirty="0">
                          <a:solidFill>
                            <a:schemeClr val="tx1"/>
                          </a:solidFill>
                          <a:cs typeface="Arial" panose="020B0604020202020204" pitchFamily="34" charset="0"/>
                        </a:rPr>
                        <a:t>We are all committed to this contract and to making it a success for our service users.</a:t>
                      </a:r>
                    </a:p>
                    <a:p>
                      <a:pPr marL="171450" indent="-171450">
                        <a:buFont typeface="Wingdings" panose="05000000000000000000" pitchFamily="2" charset="2"/>
                        <a:buChar char="ü"/>
                      </a:pPr>
                      <a:endParaRPr lang="en-GB" sz="1200" b="0" dirty="0">
                        <a:solidFill>
                          <a:schemeClr val="tx1"/>
                        </a:solidFill>
                      </a:endParaRPr>
                    </a:p>
                  </a:txBody>
                  <a:tcPr>
                    <a:noFill/>
                  </a:tcPr>
                </a:tc>
                <a:extLst>
                  <a:ext uri="{0D108BD9-81ED-4DB2-BD59-A6C34878D82A}">
                    <a16:rowId xmlns:a16="http://schemas.microsoft.com/office/drawing/2014/main" val="1403696861"/>
                  </a:ext>
                </a:extLst>
              </a:tr>
            </a:tbl>
          </a:graphicData>
        </a:graphic>
      </p:graphicFrame>
      <p:pic>
        <p:nvPicPr>
          <p:cNvPr id="1026" name="Picture 8">
            <a:extLst>
              <a:ext uri="{FF2B5EF4-FFF2-40B4-BE49-F238E27FC236}">
                <a16:creationId xmlns:a16="http://schemas.microsoft.com/office/drawing/2014/main" id="{89E99BB8-37C5-4557-948A-18ABECDD7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6523" y="3397864"/>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6" descr="DCC Logo 09 Std JPEG small">
            <a:extLst>
              <a:ext uri="{FF2B5EF4-FFF2-40B4-BE49-F238E27FC236}">
                <a16:creationId xmlns:a16="http://schemas.microsoft.com/office/drawing/2014/main" id="{AB9AB1B9-3F26-4EAE-9CA9-F0BC4838CB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57251" y="3825192"/>
            <a:ext cx="1005157" cy="39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a:extLst>
              <a:ext uri="{FF2B5EF4-FFF2-40B4-BE49-F238E27FC236}">
                <a16:creationId xmlns:a16="http://schemas.microsoft.com/office/drawing/2014/main" id="{3ED91E2A-55E6-4B3A-AC66-8E001E17AE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5213" y="3839845"/>
            <a:ext cx="822619" cy="32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E6C98C35-0235-4987-AB13-E47BB52B72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1155" y="3520672"/>
            <a:ext cx="1607894" cy="267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78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2">
            <a:extLst>
              <a:ext uri="{28A0092B-C50C-407E-A947-70E740481C1C}">
                <a14:useLocalDpi xmlns:a14="http://schemas.microsoft.com/office/drawing/2010/main" val="0"/>
              </a:ext>
            </a:extLst>
          </a:blip>
          <a:srcRect l="4290" r="5952"/>
          <a:stretch/>
        </p:blipFill>
        <p:spPr>
          <a:xfrm>
            <a:off x="3260204" y="103621"/>
            <a:ext cx="4394474" cy="1524956"/>
          </a:xfrm>
          <a:prstGeom prst="rect">
            <a:avLst/>
          </a:prstGeom>
        </p:spPr>
      </p:pic>
      <p:sp>
        <p:nvSpPr>
          <p:cNvPr id="6" name="Rectangle 5">
            <a:extLst>
              <a:ext uri="{FF2B5EF4-FFF2-40B4-BE49-F238E27FC236}">
                <a16:creationId xmlns:a16="http://schemas.microsoft.com/office/drawing/2014/main" id="{B5DD96AE-D66A-4AEB-8F5E-1953E44B5657}"/>
              </a:ext>
            </a:extLst>
          </p:cNvPr>
          <p:cNvSpPr/>
          <p:nvPr/>
        </p:nvSpPr>
        <p:spPr>
          <a:xfrm>
            <a:off x="892885" y="1796527"/>
            <a:ext cx="11145144" cy="553998"/>
          </a:xfrm>
          <a:prstGeom prst="rect">
            <a:avLst/>
          </a:prstGeom>
        </p:spPr>
        <p:txBody>
          <a:bodyPr wrap="square" lIns="91440" tIns="45720" rIns="91440" bIns="45720" anchor="t">
            <a:spAutoFit/>
          </a:bodyPr>
          <a:lstStyle/>
          <a:p>
            <a:endParaRPr lang="en-GB" dirty="0">
              <a:latin typeface="Trueno Light" panose="00000400000000000000" pitchFamily="50" charset="0"/>
            </a:endParaRPr>
          </a:p>
          <a:p>
            <a:endParaRPr lang="en-GB" sz="1200" dirty="0">
              <a:latin typeface="Trueno Light" panose="00000400000000000000" pitchFamily="50" charset="0"/>
            </a:endParaRPr>
          </a:p>
        </p:txBody>
      </p:sp>
      <p:sp>
        <p:nvSpPr>
          <p:cNvPr id="10" name="TextBox 9">
            <a:extLst>
              <a:ext uri="{FF2B5EF4-FFF2-40B4-BE49-F238E27FC236}">
                <a16:creationId xmlns:a16="http://schemas.microsoft.com/office/drawing/2014/main" id="{AFA84E37-A3A1-469A-80B1-304BF18C0A5F}"/>
              </a:ext>
            </a:extLst>
          </p:cNvPr>
          <p:cNvSpPr txBox="1"/>
          <p:nvPr/>
        </p:nvSpPr>
        <p:spPr>
          <a:xfrm>
            <a:off x="827571" y="1796527"/>
            <a:ext cx="9997508" cy="5730287"/>
          </a:xfrm>
          <a:prstGeom prst="rect">
            <a:avLst/>
          </a:prstGeom>
          <a:noFill/>
        </p:spPr>
        <p:txBody>
          <a:bodyPr wrap="square" rtlCol="0">
            <a:spAutoFit/>
          </a:bodyPr>
          <a:lstStyle/>
          <a:p>
            <a:pPr lvl="0">
              <a:lnSpc>
                <a:spcPct val="90000"/>
              </a:lnSpc>
            </a:pPr>
            <a:endParaRPr lang="en-US" sz="1600" i="1" u="sng" dirty="0">
              <a:solidFill>
                <a:srgbClr val="000000">
                  <a:lumMod val="75000"/>
                  <a:lumOff val="25000"/>
                </a:srgbClr>
              </a:solidFill>
              <a:cs typeface="Calibri" panose="020F0502020204030204" pitchFamily="34" charset="0"/>
            </a:endParaRPr>
          </a:p>
          <a:p>
            <a:pPr lvl="0">
              <a:lnSpc>
                <a:spcPct val="90000"/>
              </a:lnSpc>
            </a:pPr>
            <a:endParaRPr lang="en-US" sz="1600" i="1" u="sng" dirty="0">
              <a:solidFill>
                <a:srgbClr val="000000">
                  <a:lumMod val="75000"/>
                  <a:lumOff val="25000"/>
                </a:srgbClr>
              </a:solidFill>
              <a:cs typeface="Calibri" panose="020F0502020204030204" pitchFamily="34" charset="0"/>
            </a:endParaRPr>
          </a:p>
          <a:p>
            <a:pPr lvl="0">
              <a:lnSpc>
                <a:spcPct val="90000"/>
              </a:lnSpc>
            </a:pPr>
            <a:endParaRPr lang="en-US" sz="1600" i="1" u="sng" dirty="0">
              <a:solidFill>
                <a:srgbClr val="000000">
                  <a:lumMod val="75000"/>
                  <a:lumOff val="25000"/>
                </a:srgbClr>
              </a:solidFill>
              <a:cs typeface="Calibri" panose="020F0502020204030204" pitchFamily="34" charset="0"/>
            </a:endParaRPr>
          </a:p>
          <a:p>
            <a:pPr lvl="0">
              <a:lnSpc>
                <a:spcPct val="90000"/>
              </a:lnSpc>
            </a:pPr>
            <a:r>
              <a:rPr lang="en-US" sz="1600" i="1" u="sng" dirty="0">
                <a:solidFill>
                  <a:srgbClr val="000000">
                    <a:lumMod val="75000"/>
                    <a:lumOff val="25000"/>
                  </a:srgbClr>
                </a:solidFill>
                <a:cs typeface="Calibri" panose="020F0502020204030204" pitchFamily="34" charset="0"/>
              </a:rPr>
              <a:t>Aim</a:t>
            </a:r>
            <a:r>
              <a:rPr lang="en-US" sz="1600" u="sng" dirty="0">
                <a:solidFill>
                  <a:srgbClr val="000000">
                    <a:lumMod val="75000"/>
                    <a:lumOff val="25000"/>
                  </a:srgbClr>
                </a:solidFill>
                <a:cs typeface="Calibri" panose="020F0502020204030204" pitchFamily="34" charset="0"/>
              </a:rPr>
              <a:t>: </a:t>
            </a:r>
            <a:r>
              <a:rPr lang="en-US" sz="1600" dirty="0">
                <a:solidFill>
                  <a:srgbClr val="000000">
                    <a:lumMod val="75000"/>
                    <a:lumOff val="25000"/>
                  </a:srgbClr>
                </a:solidFill>
                <a:cs typeface="Calibri" panose="020F0502020204030204" pitchFamily="34" charset="0"/>
              </a:rPr>
              <a:t>	To build resilience, supporting people to thrive</a:t>
            </a:r>
          </a:p>
          <a:p>
            <a:pPr lvl="0">
              <a:lnSpc>
                <a:spcPct val="90000"/>
              </a:lnSpc>
            </a:pPr>
            <a:endParaRPr lang="en-US" sz="1600" dirty="0">
              <a:solidFill>
                <a:srgbClr val="000000">
                  <a:lumMod val="75000"/>
                  <a:lumOff val="25000"/>
                </a:srgbClr>
              </a:solidFill>
              <a:cs typeface="Calibri" panose="020F0502020204030204" pitchFamily="34" charset="0"/>
            </a:endParaRPr>
          </a:p>
          <a:p>
            <a:pPr lvl="0">
              <a:lnSpc>
                <a:spcPct val="90000"/>
              </a:lnSpc>
            </a:pPr>
            <a:r>
              <a:rPr lang="en-US" sz="1600" i="1" u="sng" dirty="0">
                <a:solidFill>
                  <a:srgbClr val="000000">
                    <a:lumMod val="75000"/>
                    <a:lumOff val="25000"/>
                  </a:srgbClr>
                </a:solidFill>
                <a:cs typeface="Calibri" panose="020F0502020204030204" pitchFamily="34" charset="0"/>
              </a:rPr>
              <a:t>Vision</a:t>
            </a:r>
            <a:r>
              <a:rPr lang="en-US" sz="1600" u="sng" dirty="0">
                <a:solidFill>
                  <a:srgbClr val="000000">
                    <a:lumMod val="75000"/>
                    <a:lumOff val="25000"/>
                  </a:srgbClr>
                </a:solidFill>
                <a:cs typeface="Calibri" panose="020F0502020204030204" pitchFamily="34" charset="0"/>
              </a:rPr>
              <a:t>: </a:t>
            </a:r>
            <a:r>
              <a:rPr lang="en-US" sz="1600" dirty="0">
                <a:solidFill>
                  <a:srgbClr val="000000">
                    <a:lumMod val="75000"/>
                    <a:lumOff val="25000"/>
                  </a:srgbClr>
                </a:solidFill>
                <a:cs typeface="Calibri" panose="020F0502020204030204" pitchFamily="34" charset="0"/>
              </a:rPr>
              <a:t>To connect communities, drive innovation and empower people</a:t>
            </a:r>
          </a:p>
          <a:p>
            <a:pPr lvl="0">
              <a:lnSpc>
                <a:spcPct val="90000"/>
              </a:lnSpc>
            </a:pPr>
            <a:endParaRPr lang="en-US" sz="1600" dirty="0">
              <a:solidFill>
                <a:srgbClr val="000000">
                  <a:lumMod val="75000"/>
                  <a:lumOff val="25000"/>
                </a:srgbClr>
              </a:solidFill>
              <a:cs typeface="Calibri" panose="020F0502020204030204" pitchFamily="34" charset="0"/>
            </a:endParaRPr>
          </a:p>
          <a:p>
            <a:pPr lvl="0">
              <a:lnSpc>
                <a:spcPct val="90000"/>
              </a:lnSpc>
            </a:pPr>
            <a:r>
              <a:rPr lang="en-US" sz="1600" i="1" u="sng" dirty="0">
                <a:solidFill>
                  <a:srgbClr val="000000">
                    <a:lumMod val="75000"/>
                    <a:lumOff val="25000"/>
                  </a:srgbClr>
                </a:solidFill>
                <a:cs typeface="Calibri" panose="020F0502020204030204" pitchFamily="34" charset="0"/>
              </a:rPr>
              <a:t>Mission</a:t>
            </a:r>
            <a:r>
              <a:rPr lang="en-US" sz="1600" u="sng" dirty="0">
                <a:solidFill>
                  <a:srgbClr val="000000">
                    <a:lumMod val="75000"/>
                    <a:lumOff val="25000"/>
                  </a:srgbClr>
                </a:solidFill>
                <a:cs typeface="Calibri" panose="020F0502020204030204" pitchFamily="34" charset="0"/>
              </a:rPr>
              <a:t>: </a:t>
            </a:r>
            <a:r>
              <a:rPr lang="en-US" sz="1600" dirty="0">
                <a:solidFill>
                  <a:srgbClr val="000000">
                    <a:lumMod val="75000"/>
                    <a:lumOff val="25000"/>
                  </a:srgbClr>
                </a:solidFill>
                <a:cs typeface="Calibri" panose="020F0502020204030204" pitchFamily="34" charset="0"/>
              </a:rPr>
              <a:t>To work together to improve mental health and wellbeing across County Durham</a:t>
            </a:r>
          </a:p>
          <a:p>
            <a:pPr lvl="0">
              <a:lnSpc>
                <a:spcPct val="90000"/>
              </a:lnSpc>
            </a:pPr>
            <a:endParaRPr lang="en-US" sz="1600" i="1" dirty="0">
              <a:solidFill>
                <a:srgbClr val="000000">
                  <a:lumMod val="75000"/>
                  <a:lumOff val="25000"/>
                </a:srgbClr>
              </a:solidFill>
              <a:cs typeface="Calibri" panose="020F0502020204030204" pitchFamily="34" charset="0"/>
            </a:endParaRPr>
          </a:p>
          <a:p>
            <a:pPr lvl="0">
              <a:lnSpc>
                <a:spcPct val="90000"/>
              </a:lnSpc>
            </a:pPr>
            <a:r>
              <a:rPr lang="en-US" sz="1600" i="1" u="sng" dirty="0">
                <a:solidFill>
                  <a:srgbClr val="000000">
                    <a:lumMod val="75000"/>
                    <a:lumOff val="25000"/>
                  </a:srgbClr>
                </a:solidFill>
                <a:cs typeface="Calibri" panose="020F0502020204030204" pitchFamily="34" charset="0"/>
              </a:rPr>
              <a:t>Values:</a:t>
            </a:r>
          </a:p>
          <a:p>
            <a:pPr lvl="0">
              <a:lnSpc>
                <a:spcPct val="90000"/>
              </a:lnSpc>
            </a:pPr>
            <a:endParaRPr lang="en-US" sz="1600" i="1" u="sng" dirty="0">
              <a:solidFill>
                <a:srgbClr val="000000">
                  <a:lumMod val="75000"/>
                  <a:lumOff val="25000"/>
                </a:srgbClr>
              </a:solidFill>
              <a:cs typeface="Calibri" panose="020F0502020204030204" pitchFamily="34" charset="0"/>
            </a:endParaRPr>
          </a:p>
          <a:p>
            <a:pPr marL="342900" lvl="0" indent="-342900">
              <a:buFont typeface="Arial" panose="020B0604020202020204" pitchFamily="34" charset="0"/>
              <a:buChar char="•"/>
            </a:pPr>
            <a:r>
              <a:rPr lang="en-GB" sz="1600" b="1" dirty="0">
                <a:cs typeface="Calibri" panose="020F0502020204030204" pitchFamily="34" charset="0"/>
              </a:rPr>
              <a:t>Empowerment</a:t>
            </a:r>
            <a:r>
              <a:rPr lang="en-GB" sz="1600" dirty="0">
                <a:cs typeface="Calibri" panose="020F0502020204030204" pitchFamily="34" charset="0"/>
              </a:rPr>
              <a:t>: we will help people to be more confident and resilient </a:t>
            </a:r>
          </a:p>
          <a:p>
            <a:pPr marL="342900" lvl="0" indent="-342900">
              <a:buFont typeface="Arial" panose="020B0604020202020204" pitchFamily="34" charset="0"/>
              <a:buChar char="•"/>
            </a:pPr>
            <a:r>
              <a:rPr lang="en-GB" sz="1600" b="1" dirty="0">
                <a:cs typeface="Calibri" panose="020F0502020204030204" pitchFamily="34" charset="0"/>
              </a:rPr>
              <a:t>Accountability</a:t>
            </a:r>
            <a:r>
              <a:rPr lang="en-GB" sz="1600" dirty="0">
                <a:cs typeface="Calibri" panose="020F0502020204030204" pitchFamily="34" charset="0"/>
              </a:rPr>
              <a:t>: together we share responsibility for delivering the best possible mental health services in Durham</a:t>
            </a:r>
          </a:p>
          <a:p>
            <a:pPr marL="342900" lvl="0" indent="-342900">
              <a:buFont typeface="Arial" panose="020B0604020202020204" pitchFamily="34" charset="0"/>
              <a:buChar char="•"/>
            </a:pPr>
            <a:r>
              <a:rPr lang="en-GB" sz="1600" b="1" dirty="0">
                <a:cs typeface="Calibri" panose="020F0502020204030204" pitchFamily="34" charset="0"/>
              </a:rPr>
              <a:t>Connection</a:t>
            </a:r>
            <a:r>
              <a:rPr lang="en-GB" sz="1600" dirty="0">
                <a:cs typeface="Calibri" panose="020F0502020204030204" pitchFamily="34" charset="0"/>
              </a:rPr>
              <a:t>: we’re connected with each other, service users and with local communities</a:t>
            </a:r>
          </a:p>
          <a:p>
            <a:pPr marL="342900" lvl="0" indent="-342900">
              <a:buFont typeface="Arial" panose="020B0604020202020204" pitchFamily="34" charset="0"/>
              <a:buChar char="•"/>
            </a:pPr>
            <a:r>
              <a:rPr lang="en-GB" sz="1600" b="1" dirty="0">
                <a:cs typeface="Calibri" panose="020F0502020204030204" pitchFamily="34" charset="0"/>
              </a:rPr>
              <a:t>Innovation</a:t>
            </a:r>
            <a:r>
              <a:rPr lang="en-GB" sz="1600" dirty="0">
                <a:cs typeface="Calibri" panose="020F0502020204030204" pitchFamily="34" charset="0"/>
              </a:rPr>
              <a:t>: we’ll change the way we work and transform our services</a:t>
            </a:r>
          </a:p>
          <a:p>
            <a:r>
              <a:rPr lang="en-GB" sz="1600" dirty="0">
                <a:cs typeface="Calibri" panose="020F0502020204030204" pitchFamily="34" charset="0"/>
              </a:rPr>
              <a:t> </a:t>
            </a:r>
          </a:p>
          <a:p>
            <a:endParaRPr lang="en-GB" sz="1600" dirty="0">
              <a:cs typeface="Calibri" panose="020F0502020204030204" pitchFamily="34" charset="0"/>
            </a:endParaRPr>
          </a:p>
          <a:p>
            <a:r>
              <a:rPr lang="en-GB" sz="1600" dirty="0">
                <a:cs typeface="Calibri" panose="020F0502020204030204" pitchFamily="34" charset="0"/>
              </a:rPr>
              <a:t>Through the above we will achieve shared outcomes for our service users.</a:t>
            </a:r>
          </a:p>
          <a:p>
            <a:pPr marL="285750" lvl="0" indent="-285750">
              <a:lnSpc>
                <a:spcPct val="90000"/>
              </a:lnSpc>
              <a:buFontTx/>
              <a:buChar char="-"/>
            </a:pPr>
            <a:endParaRPr lang="en-US" sz="1333" dirty="0">
              <a:solidFill>
                <a:srgbClr val="000000">
                  <a:lumMod val="75000"/>
                  <a:lumOff val="25000"/>
                </a:srgbClr>
              </a:solidFill>
              <a:latin typeface="Trueno"/>
            </a:endParaRPr>
          </a:p>
          <a:p>
            <a:pPr lvl="0">
              <a:lnSpc>
                <a:spcPct val="90000"/>
              </a:lnSpc>
            </a:pPr>
            <a:endParaRPr lang="en-US" sz="1333" dirty="0">
              <a:solidFill>
                <a:srgbClr val="000000">
                  <a:lumMod val="75000"/>
                  <a:lumOff val="25000"/>
                </a:srgbClr>
              </a:solidFill>
              <a:latin typeface="Trueno"/>
            </a:endParaRPr>
          </a:p>
          <a:p>
            <a:pPr marL="742950" lvl="1" indent="-285750">
              <a:lnSpc>
                <a:spcPct val="90000"/>
              </a:lnSpc>
              <a:buFontTx/>
              <a:buChar char="-"/>
            </a:pPr>
            <a:endParaRPr lang="en-US" sz="1333" dirty="0">
              <a:solidFill>
                <a:srgbClr val="000000">
                  <a:lumMod val="75000"/>
                  <a:lumOff val="25000"/>
                </a:srgbClr>
              </a:solidFill>
              <a:latin typeface="Trueno"/>
            </a:endParaRPr>
          </a:p>
          <a:p>
            <a:pPr marL="285750" lvl="0" indent="-285750">
              <a:lnSpc>
                <a:spcPct val="90000"/>
              </a:lnSpc>
              <a:buFontTx/>
              <a:buChar char="-"/>
            </a:pPr>
            <a:endParaRPr lang="en-US" sz="1333" dirty="0">
              <a:solidFill>
                <a:srgbClr val="000000">
                  <a:lumMod val="75000"/>
                  <a:lumOff val="25000"/>
                </a:srgbClr>
              </a:solidFill>
              <a:latin typeface="Trueno"/>
            </a:endParaRPr>
          </a:p>
          <a:p>
            <a:pPr marL="285750" lvl="0" indent="-285750">
              <a:lnSpc>
                <a:spcPct val="90000"/>
              </a:lnSpc>
              <a:buFontTx/>
              <a:buChar char="-"/>
            </a:pPr>
            <a:endParaRPr lang="en-US" sz="1333" dirty="0">
              <a:solidFill>
                <a:srgbClr val="000000">
                  <a:lumMod val="75000"/>
                  <a:lumOff val="25000"/>
                </a:srgbClr>
              </a:solidFill>
              <a:latin typeface="Trueno"/>
            </a:endParaRPr>
          </a:p>
          <a:p>
            <a:pPr marL="285750" lvl="0" indent="-285750">
              <a:lnSpc>
                <a:spcPct val="90000"/>
              </a:lnSpc>
              <a:buFontTx/>
              <a:buChar char="-"/>
            </a:pPr>
            <a:endParaRPr lang="en-US" sz="1333" dirty="0">
              <a:solidFill>
                <a:srgbClr val="000000">
                  <a:lumMod val="75000"/>
                  <a:lumOff val="25000"/>
                </a:srgbClr>
              </a:solidFill>
              <a:latin typeface="Trueno"/>
            </a:endParaRPr>
          </a:p>
          <a:p>
            <a:pPr marL="285750" lvl="0" indent="-285750">
              <a:lnSpc>
                <a:spcPct val="90000"/>
              </a:lnSpc>
              <a:buFontTx/>
              <a:buChar char="-"/>
            </a:pPr>
            <a:endParaRPr lang="en-US" sz="1333" dirty="0">
              <a:solidFill>
                <a:srgbClr val="000000">
                  <a:lumMod val="75000"/>
                  <a:lumOff val="25000"/>
                </a:srgbClr>
              </a:solidFill>
              <a:latin typeface="Trueno"/>
            </a:endParaRPr>
          </a:p>
          <a:p>
            <a:pPr lvl="0">
              <a:lnSpc>
                <a:spcPct val="90000"/>
              </a:lnSpc>
            </a:pPr>
            <a:r>
              <a:rPr lang="en-US" sz="1333" dirty="0">
                <a:solidFill>
                  <a:srgbClr val="000000">
                    <a:lumMod val="75000"/>
                    <a:lumOff val="25000"/>
                  </a:srgbClr>
                </a:solidFill>
                <a:latin typeface="Trueno"/>
              </a:rPr>
              <a:t> </a:t>
            </a:r>
            <a:endParaRPr lang="en-GB" sz="2000" dirty="0">
              <a:solidFill>
                <a:prstClr val="black"/>
              </a:solidFill>
              <a:latin typeface="Calibri" panose="020F0502020204030204"/>
            </a:endParaRPr>
          </a:p>
        </p:txBody>
      </p:sp>
      <p:sp>
        <p:nvSpPr>
          <p:cNvPr id="11" name="Title 1">
            <a:extLst>
              <a:ext uri="{FF2B5EF4-FFF2-40B4-BE49-F238E27FC236}">
                <a16:creationId xmlns:a16="http://schemas.microsoft.com/office/drawing/2014/main" id="{82926C61-913D-41A6-9F7F-B7E97CFEC8DD}"/>
              </a:ext>
            </a:extLst>
          </p:cNvPr>
          <p:cNvSpPr>
            <a:spLocks noGrp="1"/>
          </p:cNvSpPr>
          <p:nvPr>
            <p:ph type="title"/>
          </p:nvPr>
        </p:nvSpPr>
        <p:spPr>
          <a:xfrm>
            <a:off x="779228" y="1338782"/>
            <a:ext cx="9228667" cy="915489"/>
          </a:xfrm>
        </p:spPr>
        <p:txBody>
          <a:bodyPr>
            <a:normAutofit fontScale="90000"/>
          </a:bodyPr>
          <a:lstStyle/>
          <a:p>
            <a:br>
              <a:rPr lang="en-GB" dirty="0">
                <a:solidFill>
                  <a:srgbClr val="507FC0"/>
                </a:solidFill>
              </a:rPr>
            </a:br>
            <a:r>
              <a:rPr lang="en-GB" sz="2200" b="1" dirty="0">
                <a:solidFill>
                  <a:srgbClr val="507FC0"/>
                </a:solidFill>
                <a:latin typeface="+mn-lt"/>
              </a:rPr>
              <a:t>DMWA: Principles &amp; Values</a:t>
            </a:r>
          </a:p>
        </p:txBody>
      </p:sp>
    </p:spTree>
    <p:extLst>
      <p:ext uri="{BB962C8B-B14F-4D97-AF65-F5344CB8AC3E}">
        <p14:creationId xmlns:p14="http://schemas.microsoft.com/office/powerpoint/2010/main" val="399444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2">
            <a:extLst>
              <a:ext uri="{28A0092B-C50C-407E-A947-70E740481C1C}">
                <a14:useLocalDpi xmlns:a14="http://schemas.microsoft.com/office/drawing/2010/main" val="0"/>
              </a:ext>
            </a:extLst>
          </a:blip>
          <a:srcRect l="4290" r="5952"/>
          <a:stretch/>
        </p:blipFill>
        <p:spPr>
          <a:xfrm>
            <a:off x="3260204" y="103621"/>
            <a:ext cx="4394474" cy="1524956"/>
          </a:xfrm>
          <a:prstGeom prst="rect">
            <a:avLst/>
          </a:prstGeom>
        </p:spPr>
      </p:pic>
      <p:sp>
        <p:nvSpPr>
          <p:cNvPr id="6" name="Rectangle 5">
            <a:extLst>
              <a:ext uri="{FF2B5EF4-FFF2-40B4-BE49-F238E27FC236}">
                <a16:creationId xmlns:a16="http://schemas.microsoft.com/office/drawing/2014/main" id="{B5DD96AE-D66A-4AEB-8F5E-1953E44B5657}"/>
              </a:ext>
            </a:extLst>
          </p:cNvPr>
          <p:cNvSpPr/>
          <p:nvPr/>
        </p:nvSpPr>
        <p:spPr>
          <a:xfrm>
            <a:off x="892885" y="1796527"/>
            <a:ext cx="11145144" cy="553998"/>
          </a:xfrm>
          <a:prstGeom prst="rect">
            <a:avLst/>
          </a:prstGeom>
        </p:spPr>
        <p:txBody>
          <a:bodyPr wrap="square" lIns="91440" tIns="45720" rIns="91440" bIns="45720" anchor="t">
            <a:spAutoFit/>
          </a:bodyPr>
          <a:lstStyle/>
          <a:p>
            <a:endParaRPr lang="en-GB">
              <a:latin typeface="Trueno Light" panose="00000400000000000000" pitchFamily="50" charset="0"/>
            </a:endParaRPr>
          </a:p>
          <a:p>
            <a:endParaRPr lang="en-GB" sz="1200" dirty="0">
              <a:latin typeface="Trueno Light" panose="00000400000000000000" pitchFamily="50" charset="0"/>
            </a:endParaRPr>
          </a:p>
        </p:txBody>
      </p:sp>
      <p:sp>
        <p:nvSpPr>
          <p:cNvPr id="11" name="Title 1">
            <a:extLst>
              <a:ext uri="{FF2B5EF4-FFF2-40B4-BE49-F238E27FC236}">
                <a16:creationId xmlns:a16="http://schemas.microsoft.com/office/drawing/2014/main" id="{82926C61-913D-41A6-9F7F-B7E97CFEC8DD}"/>
              </a:ext>
            </a:extLst>
          </p:cNvPr>
          <p:cNvSpPr>
            <a:spLocks noGrp="1"/>
          </p:cNvSpPr>
          <p:nvPr>
            <p:ph type="title"/>
          </p:nvPr>
        </p:nvSpPr>
        <p:spPr>
          <a:xfrm>
            <a:off x="694321" y="1158037"/>
            <a:ext cx="9228667" cy="915489"/>
          </a:xfrm>
        </p:spPr>
        <p:txBody>
          <a:bodyPr>
            <a:normAutofit fontScale="90000"/>
          </a:bodyPr>
          <a:lstStyle/>
          <a:p>
            <a:br>
              <a:rPr lang="en-GB" dirty="0">
                <a:solidFill>
                  <a:srgbClr val="507FC0"/>
                </a:solidFill>
              </a:rPr>
            </a:br>
            <a:r>
              <a:rPr lang="en-GB" sz="2200" b="1" dirty="0">
                <a:solidFill>
                  <a:srgbClr val="507FC0"/>
                </a:solidFill>
                <a:latin typeface="+mn-lt"/>
              </a:rPr>
              <a:t>DMWA: High level outcomes</a:t>
            </a:r>
          </a:p>
        </p:txBody>
      </p:sp>
      <p:pic>
        <p:nvPicPr>
          <p:cNvPr id="7" name="Picture 6">
            <a:extLst>
              <a:ext uri="{FF2B5EF4-FFF2-40B4-BE49-F238E27FC236}">
                <a16:creationId xmlns:a16="http://schemas.microsoft.com/office/drawing/2014/main" id="{4015B74F-A5EF-4A30-A89D-E8544EEC0CD9}"/>
              </a:ext>
            </a:extLst>
          </p:cNvPr>
          <p:cNvPicPr>
            <a:picLocks noChangeAspect="1"/>
          </p:cNvPicPr>
          <p:nvPr/>
        </p:nvPicPr>
        <p:blipFill>
          <a:blip r:embed="rId3">
            <a:alphaModFix amt="85000"/>
          </a:blip>
          <a:stretch>
            <a:fillRect/>
          </a:stretch>
        </p:blipFill>
        <p:spPr>
          <a:xfrm>
            <a:off x="2086146" y="2276472"/>
            <a:ext cx="7213921" cy="4053716"/>
          </a:xfrm>
          <a:prstGeom prst="rect">
            <a:avLst/>
          </a:prstGeom>
        </p:spPr>
      </p:pic>
    </p:spTree>
    <p:extLst>
      <p:ext uri="{BB962C8B-B14F-4D97-AF65-F5344CB8AC3E}">
        <p14:creationId xmlns:p14="http://schemas.microsoft.com/office/powerpoint/2010/main" val="243843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2">
            <a:extLst>
              <a:ext uri="{28A0092B-C50C-407E-A947-70E740481C1C}">
                <a14:useLocalDpi xmlns:a14="http://schemas.microsoft.com/office/drawing/2010/main" val="0"/>
              </a:ext>
            </a:extLst>
          </a:blip>
          <a:srcRect l="4290" r="5952"/>
          <a:stretch/>
        </p:blipFill>
        <p:spPr>
          <a:xfrm>
            <a:off x="3274057" y="0"/>
            <a:ext cx="4934761" cy="1712445"/>
          </a:xfrm>
          <a:prstGeom prst="rect">
            <a:avLst/>
          </a:prstGeom>
        </p:spPr>
      </p:pic>
      <p:sp>
        <p:nvSpPr>
          <p:cNvPr id="6" name="Rectangle 5">
            <a:extLst>
              <a:ext uri="{FF2B5EF4-FFF2-40B4-BE49-F238E27FC236}">
                <a16:creationId xmlns:a16="http://schemas.microsoft.com/office/drawing/2014/main" id="{B5DD96AE-D66A-4AEB-8F5E-1953E44B5657}"/>
              </a:ext>
            </a:extLst>
          </p:cNvPr>
          <p:cNvSpPr/>
          <p:nvPr/>
        </p:nvSpPr>
        <p:spPr>
          <a:xfrm>
            <a:off x="682543" y="1947972"/>
            <a:ext cx="11145144" cy="646331"/>
          </a:xfrm>
          <a:prstGeom prst="rect">
            <a:avLst/>
          </a:prstGeom>
        </p:spPr>
        <p:txBody>
          <a:bodyPr wrap="square">
            <a:spAutoFit/>
          </a:bodyPr>
          <a:lstStyle/>
          <a:p>
            <a:r>
              <a:rPr lang="en-GB" sz="2400" b="1" dirty="0">
                <a:solidFill>
                  <a:srgbClr val="507FC0"/>
                </a:solidFill>
              </a:rPr>
              <a:t>DMWA:   </a:t>
            </a:r>
            <a:r>
              <a:rPr lang="en-GB" dirty="0"/>
              <a:t>We will be supported by a team of subcontractors, who will help us achieve our values and principles</a:t>
            </a:r>
            <a:r>
              <a:rPr lang="en-GB" dirty="0">
                <a:solidFill>
                  <a:srgbClr val="22396D"/>
                </a:solidFill>
              </a:rPr>
              <a:t>.</a:t>
            </a:r>
            <a:br>
              <a:rPr lang="en-GB" sz="2800" b="1" dirty="0">
                <a:solidFill>
                  <a:srgbClr val="22396D"/>
                </a:solidFill>
              </a:rPr>
            </a:br>
            <a:endParaRPr lang="en-GB" sz="1200" b="1" dirty="0">
              <a:latin typeface="Trueno Light" panose="00000400000000000000" pitchFamily="50" charset="0"/>
            </a:endParaRPr>
          </a:p>
        </p:txBody>
      </p:sp>
      <p:sp>
        <p:nvSpPr>
          <p:cNvPr id="4" name="Rectangle 3">
            <a:extLst>
              <a:ext uri="{FF2B5EF4-FFF2-40B4-BE49-F238E27FC236}">
                <a16:creationId xmlns:a16="http://schemas.microsoft.com/office/drawing/2014/main" id="{EF7BD2EE-41F8-4F70-AC58-9320C70165ED}"/>
              </a:ext>
            </a:extLst>
          </p:cNvPr>
          <p:cNvSpPr/>
          <p:nvPr/>
        </p:nvSpPr>
        <p:spPr>
          <a:xfrm>
            <a:off x="682543" y="2677431"/>
            <a:ext cx="10826913" cy="3046988"/>
          </a:xfrm>
          <a:prstGeom prst="rect">
            <a:avLst/>
          </a:prstGeom>
        </p:spPr>
        <p:txBody>
          <a:bodyPr wrap="square">
            <a:spAutoFit/>
          </a:bodyPr>
          <a:lstStyle/>
          <a:p>
            <a:r>
              <a:rPr lang="en-GB" sz="2400" b="1" dirty="0">
                <a:solidFill>
                  <a:srgbClr val="507FC0"/>
                </a:solidFill>
              </a:rPr>
              <a:t>Our current Subcontractors are:</a:t>
            </a:r>
          </a:p>
          <a:p>
            <a:endParaRPr lang="en-US" sz="2400" b="1" dirty="0"/>
          </a:p>
          <a:p>
            <a:pPr marL="380990" indent="-380990">
              <a:buFont typeface="Arial" panose="020B0604020202020204" pitchFamily="34" charset="0"/>
              <a:buChar char="•"/>
            </a:pPr>
            <a:r>
              <a:rPr lang="en-US" sz="2400" dirty="0"/>
              <a:t>Aspire</a:t>
            </a:r>
          </a:p>
          <a:p>
            <a:pPr marL="380990" indent="-380990">
              <a:buFont typeface="Arial" panose="020B0604020202020204" pitchFamily="34" charset="0"/>
              <a:buChar char="•"/>
            </a:pPr>
            <a:r>
              <a:rPr lang="en-US" sz="2400" dirty="0"/>
              <a:t>Stanley PACT</a:t>
            </a:r>
          </a:p>
          <a:p>
            <a:pPr marL="380990" indent="-380990">
              <a:buFont typeface="Arial" panose="020B0604020202020204" pitchFamily="34" charset="0"/>
              <a:buChar char="•"/>
            </a:pPr>
            <a:r>
              <a:rPr lang="en-US" sz="2400" dirty="0"/>
              <a:t>Cruse Bereavement Support</a:t>
            </a:r>
          </a:p>
          <a:p>
            <a:pPr marL="380990" indent="-380990">
              <a:buFont typeface="Arial" panose="020B0604020202020204" pitchFamily="34" charset="0"/>
              <a:buChar char="•"/>
            </a:pPr>
            <a:r>
              <a:rPr lang="en-US" sz="2400" dirty="0"/>
              <a:t>Relate </a:t>
            </a:r>
          </a:p>
          <a:p>
            <a:pPr marL="380990" indent="-380990">
              <a:buFont typeface="Arial" panose="020B0604020202020204" pitchFamily="34" charset="0"/>
              <a:buChar char="•"/>
            </a:pPr>
            <a:r>
              <a:rPr lang="en-US" sz="2400" dirty="0"/>
              <a:t>Welfare Rights</a:t>
            </a:r>
          </a:p>
          <a:p>
            <a:pPr marL="380990" indent="-380990">
              <a:buFont typeface="Arial" panose="020B0604020202020204" pitchFamily="34" charset="0"/>
              <a:buChar char="•"/>
            </a:pPr>
            <a:r>
              <a:rPr lang="en-US" sz="2400" dirty="0"/>
              <a:t>Hub of Wishes</a:t>
            </a:r>
          </a:p>
        </p:txBody>
      </p:sp>
    </p:spTree>
    <p:extLst>
      <p:ext uri="{BB962C8B-B14F-4D97-AF65-F5344CB8AC3E}">
        <p14:creationId xmlns:p14="http://schemas.microsoft.com/office/powerpoint/2010/main" val="433992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FA0E5-C818-4B68-B69D-C3990633439B}"/>
              </a:ext>
            </a:extLst>
          </p:cNvPr>
          <p:cNvSpPr/>
          <p:nvPr/>
        </p:nvSpPr>
        <p:spPr>
          <a:xfrm>
            <a:off x="7464614" y="1783959"/>
            <a:ext cx="4087306"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a:ln w="9525">
                  <a:solidFill>
                    <a:schemeClr val="bg1"/>
                  </a:solidFill>
                  <a:prstDash val="solid"/>
                </a:ln>
                <a:effectLst>
                  <a:outerShdw blurRad="12700" dist="38100" dir="2700000" algn="tl" rotWithShape="0">
                    <a:schemeClr val="bg1">
                      <a:lumMod val="50000"/>
                    </a:schemeClr>
                  </a:outerShdw>
                </a:effectLst>
                <a:latin typeface="+mj-lt"/>
                <a:ea typeface="+mj-ea"/>
                <a:cs typeface="+mj-cs"/>
              </a:rPr>
              <a:t>Services within the Alliance:</a:t>
            </a:r>
            <a:endParaRPr lang="en-US" sz="5400" b="1" cap="none" spc="0" dirty="0">
              <a:ln w="9525">
                <a:solidFill>
                  <a:schemeClr val="bg1"/>
                </a:solidFill>
                <a:prstDash val="solid"/>
              </a:ln>
              <a:effectLst>
                <a:outerShdw blurRad="12700" dist="38100" dir="2700000" algn="tl" rotWithShape="0">
                  <a:schemeClr val="bg1">
                    <a:lumMod val="50000"/>
                  </a:schemeClr>
                </a:outerShdw>
              </a:effectLst>
              <a:latin typeface="+mj-lt"/>
              <a:ea typeface="+mj-ea"/>
              <a:cs typeface="+mj-cs"/>
            </a:endParaRPr>
          </a:p>
        </p:txBody>
      </p:sp>
      <p:pic>
        <p:nvPicPr>
          <p:cNvPr id="9" name="Picture 8" descr="A picture containing shape&#10;&#10;Description automatically generated">
            <a:extLst>
              <a:ext uri="{FF2B5EF4-FFF2-40B4-BE49-F238E27FC236}">
                <a16:creationId xmlns:a16="http://schemas.microsoft.com/office/drawing/2014/main" id="{4E44BDE6-5F46-4E4E-B6A5-DF499CE75337}"/>
              </a:ext>
            </a:extLst>
          </p:cNvPr>
          <p:cNvPicPr>
            <a:picLocks noChangeAspect="1"/>
          </p:cNvPicPr>
          <p:nvPr/>
        </p:nvPicPr>
        <p:blipFill rotWithShape="1">
          <a:blip r:embed="rId2">
            <a:extLst>
              <a:ext uri="{28A0092B-C50C-407E-A947-70E740481C1C}">
                <a14:useLocalDpi xmlns:a14="http://schemas.microsoft.com/office/drawing/2010/main" val="0"/>
              </a:ext>
            </a:extLst>
          </a:blip>
          <a:srcRect r="1" b="30967"/>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Rectangle 5">
            <a:extLst>
              <a:ext uri="{FF2B5EF4-FFF2-40B4-BE49-F238E27FC236}">
                <a16:creationId xmlns:a16="http://schemas.microsoft.com/office/drawing/2014/main" id="{B5DD96AE-D66A-4AEB-8F5E-1953E44B5657}"/>
              </a:ext>
            </a:extLst>
          </p:cNvPr>
          <p:cNvSpPr/>
          <p:nvPr/>
        </p:nvSpPr>
        <p:spPr>
          <a:xfrm>
            <a:off x="892885" y="1796527"/>
            <a:ext cx="11145144" cy="630942"/>
          </a:xfrm>
          <a:prstGeom prst="rect">
            <a:avLst/>
          </a:prstGeom>
        </p:spPr>
        <p:txBody>
          <a:bodyPr wrap="square" lIns="91440" tIns="45720" rIns="91440" bIns="45720" anchor="t">
            <a:spAutoFit/>
          </a:bodyPr>
          <a:lstStyle/>
          <a:p>
            <a:pPr>
              <a:spcAft>
                <a:spcPts val="600"/>
              </a:spcAft>
            </a:pPr>
            <a:endParaRPr lang="en-GB">
              <a:latin typeface="Trueno Light" panose="00000400000000000000" pitchFamily="50" charset="0"/>
            </a:endParaRPr>
          </a:p>
          <a:p>
            <a:pPr>
              <a:spcAft>
                <a:spcPts val="600"/>
              </a:spcAft>
            </a:pPr>
            <a:endParaRPr lang="en-GB" sz="1200">
              <a:latin typeface="Trueno Light" panose="00000400000000000000" pitchFamily="50" charset="0"/>
            </a:endParaRPr>
          </a:p>
        </p:txBody>
      </p:sp>
    </p:spTree>
    <p:extLst>
      <p:ext uri="{BB962C8B-B14F-4D97-AF65-F5344CB8AC3E}">
        <p14:creationId xmlns:p14="http://schemas.microsoft.com/office/powerpoint/2010/main" val="51373834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2">
            <a:extLst>
              <a:ext uri="{28A0092B-C50C-407E-A947-70E740481C1C}">
                <a14:useLocalDpi xmlns:a14="http://schemas.microsoft.com/office/drawing/2010/main" val="0"/>
              </a:ext>
            </a:extLst>
          </a:blip>
          <a:srcRect l="4290" r="5952"/>
          <a:stretch/>
        </p:blipFill>
        <p:spPr>
          <a:xfrm>
            <a:off x="633999" y="1119316"/>
            <a:ext cx="4020297" cy="1399700"/>
          </a:xfrm>
          <a:prstGeom prst="rect">
            <a:avLst/>
          </a:prstGeom>
        </p:spPr>
      </p:pic>
      <p:cxnSp>
        <p:nvCxnSpPr>
          <p:cNvPr id="24" name="Straight Connector 23">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7" name="Picture 16" descr="Paper chain people and their shadows">
            <a:extLst>
              <a:ext uri="{FF2B5EF4-FFF2-40B4-BE49-F238E27FC236}">
                <a16:creationId xmlns:a16="http://schemas.microsoft.com/office/drawing/2014/main" id="{B3D9B21A-D0D0-4E0E-BFB1-823A27227B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364" y="3218101"/>
            <a:ext cx="3709566" cy="2476136"/>
          </a:xfrm>
          <a:prstGeom prst="rect">
            <a:avLst/>
          </a:prstGeom>
        </p:spPr>
      </p:pic>
      <p:sp>
        <p:nvSpPr>
          <p:cNvPr id="2" name="TextBox 1">
            <a:extLst>
              <a:ext uri="{FF2B5EF4-FFF2-40B4-BE49-F238E27FC236}">
                <a16:creationId xmlns:a16="http://schemas.microsoft.com/office/drawing/2014/main" id="{A2A7D12D-570C-41C6-8FD3-3D12802887E3}"/>
              </a:ext>
            </a:extLst>
          </p:cNvPr>
          <p:cNvSpPr txBox="1"/>
          <p:nvPr/>
        </p:nvSpPr>
        <p:spPr>
          <a:xfrm>
            <a:off x="5144679" y="2198914"/>
            <a:ext cx="6405063" cy="3670180"/>
          </a:xfrm>
          <a:prstGeom prst="rect">
            <a:avLst/>
          </a:prstGeom>
        </p:spPr>
        <p:txBody>
          <a:bodyPr vert="horz" lIns="0" tIns="45720" rIns="0" bIns="45720" rtlCol="0">
            <a:noAutofit/>
          </a:bodyPr>
          <a:lstStyle/>
          <a:p>
            <a:pPr defTabSz="914400">
              <a:lnSpc>
                <a:spcPct val="90000"/>
              </a:lnSpc>
              <a:spcAft>
                <a:spcPts val="600"/>
              </a:spcAft>
              <a:buClr>
                <a:schemeClr val="accent1"/>
              </a:buClr>
              <a:buFont typeface="Calibri" panose="020F0502020204030204" pitchFamily="34" charset="0"/>
            </a:pPr>
            <a:r>
              <a:rPr lang="en-US" sz="1200" dirty="0">
                <a:solidFill>
                  <a:schemeClr val="tx1">
                    <a:lumMod val="75000"/>
                    <a:lumOff val="25000"/>
                  </a:schemeClr>
                </a:solidFill>
              </a:rPr>
              <a:t>The Alliance offers a wide range of mental health and wellbeing services and supports over 1200  people per week.</a:t>
            </a:r>
          </a:p>
          <a:p>
            <a:pPr defTabSz="914400">
              <a:lnSpc>
                <a:spcPct val="90000"/>
              </a:lnSpc>
              <a:spcAft>
                <a:spcPts val="600"/>
              </a:spcAft>
              <a:buClr>
                <a:schemeClr val="accent1"/>
              </a:buClr>
              <a:buFont typeface="Calibri" panose="020F0502020204030204" pitchFamily="34" charset="0"/>
            </a:pPr>
            <a:endParaRPr lang="en-US" sz="1200" dirty="0">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pPr>
            <a:r>
              <a:rPr lang="en-US" sz="1200" b="1" dirty="0">
                <a:solidFill>
                  <a:schemeClr val="tx1">
                    <a:lumMod val="75000"/>
                    <a:lumOff val="25000"/>
                  </a:schemeClr>
                </a:solidFill>
              </a:rPr>
              <a:t>Support offered includes:</a:t>
            </a:r>
          </a:p>
          <a:p>
            <a:pPr marL="285750" indent="-285750" defTabSz="914400">
              <a:lnSpc>
                <a:spcPct val="90000"/>
              </a:lnSpc>
              <a:spcAft>
                <a:spcPts val="600"/>
              </a:spcAft>
              <a:buClr>
                <a:schemeClr val="accent1"/>
              </a:buClr>
              <a:buFont typeface="Calibri" panose="020F0502020204030204" pitchFamily="34" charset="0"/>
              <a:buChar char="•"/>
            </a:pPr>
            <a:r>
              <a:rPr lang="en-US" sz="1200" dirty="0">
                <a:solidFill>
                  <a:schemeClr val="tx1">
                    <a:lumMod val="75000"/>
                    <a:lumOff val="25000"/>
                  </a:schemeClr>
                </a:solidFill>
              </a:rPr>
              <a:t>Outreach </a:t>
            </a:r>
          </a:p>
          <a:p>
            <a:pPr marL="285750" indent="-285750" defTabSz="914400">
              <a:lnSpc>
                <a:spcPct val="90000"/>
              </a:lnSpc>
              <a:spcAft>
                <a:spcPts val="600"/>
              </a:spcAft>
              <a:buClr>
                <a:schemeClr val="accent1"/>
              </a:buClr>
              <a:buFont typeface="Calibri" panose="020F0502020204030204" pitchFamily="34" charset="0"/>
              <a:buChar char="•"/>
            </a:pPr>
            <a:r>
              <a:rPr lang="en-US" sz="1200" dirty="0">
                <a:solidFill>
                  <a:schemeClr val="tx1">
                    <a:lumMod val="75000"/>
                    <a:lumOff val="25000"/>
                  </a:schemeClr>
                </a:solidFill>
              </a:rPr>
              <a:t>Support accommodation </a:t>
            </a:r>
          </a:p>
          <a:p>
            <a:pPr marL="285750" indent="-285750" defTabSz="914400">
              <a:lnSpc>
                <a:spcPct val="90000"/>
              </a:lnSpc>
              <a:spcAft>
                <a:spcPts val="600"/>
              </a:spcAft>
              <a:buClr>
                <a:schemeClr val="accent1"/>
              </a:buClr>
              <a:buFont typeface="Calibri" panose="020F0502020204030204" pitchFamily="34" charset="0"/>
              <a:buChar char="•"/>
            </a:pPr>
            <a:r>
              <a:rPr lang="en-US" sz="1200" dirty="0">
                <a:solidFill>
                  <a:schemeClr val="tx1">
                    <a:lumMod val="75000"/>
                    <a:lumOff val="25000"/>
                  </a:schemeClr>
                </a:solidFill>
              </a:rPr>
              <a:t>Mental health hospital discharge</a:t>
            </a:r>
          </a:p>
          <a:p>
            <a:pPr marL="285750" indent="-285750" defTabSz="914400">
              <a:lnSpc>
                <a:spcPct val="90000"/>
              </a:lnSpc>
              <a:spcAft>
                <a:spcPts val="600"/>
              </a:spcAft>
              <a:buClr>
                <a:schemeClr val="accent1"/>
              </a:buClr>
              <a:buFont typeface="Calibri" panose="020F0502020204030204" pitchFamily="34" charset="0"/>
              <a:buChar char="•"/>
            </a:pPr>
            <a:r>
              <a:rPr lang="en-US" sz="1200" dirty="0">
                <a:solidFill>
                  <a:schemeClr val="tx1">
                    <a:lumMod val="75000"/>
                    <a:lumOff val="25000"/>
                  </a:schemeClr>
                </a:solidFill>
              </a:rPr>
              <a:t>Volunteering</a:t>
            </a:r>
          </a:p>
          <a:p>
            <a:pPr marL="285750" indent="-285750" defTabSz="914400">
              <a:lnSpc>
                <a:spcPct val="90000"/>
              </a:lnSpc>
              <a:spcAft>
                <a:spcPts val="600"/>
              </a:spcAft>
              <a:buClr>
                <a:schemeClr val="accent1"/>
              </a:buClr>
              <a:buFont typeface="Calibri" panose="020F0502020204030204" pitchFamily="34" charset="0"/>
              <a:buChar char="•"/>
            </a:pPr>
            <a:r>
              <a:rPr lang="en-US" sz="1200" dirty="0">
                <a:solidFill>
                  <a:schemeClr val="tx1">
                    <a:lumMod val="75000"/>
                    <a:lumOff val="25000"/>
                  </a:schemeClr>
                </a:solidFill>
              </a:rPr>
              <a:t>Befriending</a:t>
            </a:r>
          </a:p>
          <a:p>
            <a:pPr marL="285750" indent="-285750" defTabSz="914400">
              <a:lnSpc>
                <a:spcPct val="90000"/>
              </a:lnSpc>
              <a:spcAft>
                <a:spcPts val="600"/>
              </a:spcAft>
              <a:buClr>
                <a:schemeClr val="accent1"/>
              </a:buClr>
              <a:buFont typeface="Calibri" panose="020F0502020204030204" pitchFamily="34" charset="0"/>
              <a:buChar char="•"/>
            </a:pPr>
            <a:r>
              <a:rPr lang="en-US" sz="1200" dirty="0">
                <a:solidFill>
                  <a:schemeClr val="tx1">
                    <a:lumMod val="75000"/>
                    <a:lumOff val="25000"/>
                  </a:schemeClr>
                </a:solidFill>
              </a:rPr>
              <a:t>Bereavement support </a:t>
            </a:r>
          </a:p>
          <a:p>
            <a:pPr marL="285750" indent="-285750" defTabSz="914400">
              <a:lnSpc>
                <a:spcPct val="90000"/>
              </a:lnSpc>
              <a:spcAft>
                <a:spcPts val="600"/>
              </a:spcAft>
              <a:buClr>
                <a:schemeClr val="accent1"/>
              </a:buClr>
              <a:buFont typeface="Calibri" panose="020F0502020204030204" pitchFamily="34" charset="0"/>
              <a:buChar char="•"/>
            </a:pPr>
            <a:r>
              <a:rPr lang="en-US" sz="1200" dirty="0">
                <a:solidFill>
                  <a:schemeClr val="tx1">
                    <a:lumMod val="75000"/>
                    <a:lumOff val="25000"/>
                  </a:schemeClr>
                </a:solidFill>
              </a:rPr>
              <a:t>Vocational support including: Educational, training and employment support</a:t>
            </a:r>
          </a:p>
          <a:p>
            <a:pPr marL="285750" indent="-285750" defTabSz="914400">
              <a:lnSpc>
                <a:spcPct val="90000"/>
              </a:lnSpc>
              <a:spcAft>
                <a:spcPts val="600"/>
              </a:spcAft>
              <a:buClr>
                <a:schemeClr val="accent1"/>
              </a:buClr>
              <a:buFont typeface="Calibri" panose="020F0502020204030204" pitchFamily="34" charset="0"/>
              <a:buChar char="•"/>
            </a:pPr>
            <a:r>
              <a:rPr lang="en-US" sz="1200" dirty="0">
                <a:solidFill>
                  <a:schemeClr val="tx1">
                    <a:lumMod val="75000"/>
                    <a:lumOff val="25000"/>
                  </a:schemeClr>
                </a:solidFill>
              </a:rPr>
              <a:t>Drop in / Centre based support</a:t>
            </a:r>
          </a:p>
          <a:p>
            <a:pPr marL="285750" indent="-285750" defTabSz="914400">
              <a:lnSpc>
                <a:spcPct val="90000"/>
              </a:lnSpc>
              <a:spcAft>
                <a:spcPts val="600"/>
              </a:spcAft>
              <a:buClr>
                <a:schemeClr val="accent1"/>
              </a:buClr>
              <a:buFont typeface="Calibri" panose="020F0502020204030204" pitchFamily="34" charset="0"/>
              <a:buChar char="•"/>
            </a:pPr>
            <a:r>
              <a:rPr lang="en-US" sz="1200" dirty="0">
                <a:solidFill>
                  <a:schemeClr val="tx1">
                    <a:lumMod val="75000"/>
                    <a:lumOff val="25000"/>
                  </a:schemeClr>
                </a:solidFill>
              </a:rPr>
              <a:t>Open access groups</a:t>
            </a:r>
          </a:p>
          <a:p>
            <a:pPr marL="285750" indent="-285750" defTabSz="914400">
              <a:lnSpc>
                <a:spcPct val="90000"/>
              </a:lnSpc>
              <a:spcAft>
                <a:spcPts val="600"/>
              </a:spcAft>
              <a:buClr>
                <a:schemeClr val="accent1"/>
              </a:buClr>
              <a:buFont typeface="Calibri" panose="020F0502020204030204" pitchFamily="34" charset="0"/>
              <a:buChar char="•"/>
            </a:pPr>
            <a:r>
              <a:rPr lang="en-US" sz="1200" dirty="0">
                <a:solidFill>
                  <a:schemeClr val="tx1">
                    <a:lumMod val="75000"/>
                    <a:lumOff val="25000"/>
                  </a:schemeClr>
                </a:solidFill>
              </a:rPr>
              <a:t>Suicide prevention </a:t>
            </a:r>
          </a:p>
          <a:p>
            <a:pPr marL="285750" indent="-285750" defTabSz="914400">
              <a:lnSpc>
                <a:spcPct val="90000"/>
              </a:lnSpc>
              <a:spcAft>
                <a:spcPts val="600"/>
              </a:spcAft>
              <a:buClr>
                <a:schemeClr val="accent1"/>
              </a:buClr>
              <a:buFont typeface="Calibri" panose="020F0502020204030204" pitchFamily="34" charset="0"/>
              <a:buChar char="•"/>
            </a:pPr>
            <a:r>
              <a:rPr lang="en-US" sz="1200" dirty="0">
                <a:solidFill>
                  <a:schemeClr val="tx1">
                    <a:lumMod val="75000"/>
                    <a:lumOff val="25000"/>
                  </a:schemeClr>
                </a:solidFill>
              </a:rPr>
              <a:t>Relationship support</a:t>
            </a:r>
          </a:p>
          <a:p>
            <a:pPr marL="285750" indent="-285750" defTabSz="914400">
              <a:lnSpc>
                <a:spcPct val="90000"/>
              </a:lnSpc>
              <a:spcAft>
                <a:spcPts val="600"/>
              </a:spcAft>
              <a:buClr>
                <a:schemeClr val="accent1"/>
              </a:buClr>
              <a:buFont typeface="Calibri" panose="020F0502020204030204" pitchFamily="34" charset="0"/>
              <a:buChar char="•"/>
            </a:pPr>
            <a:r>
              <a:rPr lang="en-US" sz="1200" dirty="0">
                <a:solidFill>
                  <a:schemeClr val="tx1">
                    <a:lumMod val="75000"/>
                    <a:lumOff val="25000"/>
                  </a:schemeClr>
                </a:solidFill>
              </a:rPr>
              <a:t>Welfare rights</a:t>
            </a:r>
          </a:p>
        </p:txBody>
      </p:sp>
      <p:sp>
        <p:nvSpPr>
          <p:cNvPr id="26" name="Rectangle 25">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50423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10;&#10;Description automatically generated">
            <a:extLst>
              <a:ext uri="{FF2B5EF4-FFF2-40B4-BE49-F238E27FC236}">
                <a16:creationId xmlns:a16="http://schemas.microsoft.com/office/drawing/2014/main" id="{0B33639E-E983-452A-811B-35FF2B9569AD}"/>
              </a:ext>
            </a:extLst>
          </p:cNvPr>
          <p:cNvPicPr>
            <a:picLocks noChangeAspect="1"/>
          </p:cNvPicPr>
          <p:nvPr/>
        </p:nvPicPr>
        <p:blipFill rotWithShape="1">
          <a:blip r:embed="rId2">
            <a:extLst>
              <a:ext uri="{28A0092B-C50C-407E-A947-70E740481C1C}">
                <a14:useLocalDpi xmlns:a14="http://schemas.microsoft.com/office/drawing/2010/main" val="0"/>
              </a:ext>
            </a:extLst>
          </a:blip>
          <a:srcRect l="4290" r="5952"/>
          <a:stretch/>
        </p:blipFill>
        <p:spPr>
          <a:xfrm>
            <a:off x="3280984" y="0"/>
            <a:ext cx="4920907" cy="1707638"/>
          </a:xfrm>
          <a:prstGeom prst="rect">
            <a:avLst/>
          </a:prstGeom>
        </p:spPr>
      </p:pic>
      <p:sp>
        <p:nvSpPr>
          <p:cNvPr id="6" name="Rectangle 5">
            <a:extLst>
              <a:ext uri="{FF2B5EF4-FFF2-40B4-BE49-F238E27FC236}">
                <a16:creationId xmlns:a16="http://schemas.microsoft.com/office/drawing/2014/main" id="{B5DD96AE-D66A-4AEB-8F5E-1953E44B5657}"/>
              </a:ext>
            </a:extLst>
          </p:cNvPr>
          <p:cNvSpPr/>
          <p:nvPr/>
        </p:nvSpPr>
        <p:spPr>
          <a:xfrm>
            <a:off x="175846" y="1300833"/>
            <a:ext cx="10409853" cy="923330"/>
          </a:xfrm>
          <a:prstGeom prst="rect">
            <a:avLst/>
          </a:prstGeom>
        </p:spPr>
        <p:txBody>
          <a:bodyPr wrap="square">
            <a:spAutoFit/>
          </a:bodyPr>
          <a:lstStyle/>
          <a:p>
            <a:r>
              <a:rPr lang="en-GB" sz="1600" b="1" dirty="0"/>
              <a:t>Single Point of Access:</a:t>
            </a:r>
            <a:endParaRPr lang="en-GB" b="1" dirty="0"/>
          </a:p>
          <a:p>
            <a:endParaRPr lang="en-GB" sz="1200" b="1" dirty="0"/>
          </a:p>
          <a:p>
            <a:endParaRPr lang="en-GB" sz="1200" b="1" dirty="0">
              <a:latin typeface="Trueno Light" panose="00000400000000000000" pitchFamily="50" charset="0"/>
            </a:endParaRPr>
          </a:p>
          <a:p>
            <a:endParaRPr lang="en-GB" sz="1200" dirty="0">
              <a:latin typeface="Trueno Light" panose="00000400000000000000" pitchFamily="50" charset="0"/>
            </a:endParaRPr>
          </a:p>
        </p:txBody>
      </p:sp>
      <p:sp>
        <p:nvSpPr>
          <p:cNvPr id="3" name="Rectangle 2">
            <a:extLst>
              <a:ext uri="{FF2B5EF4-FFF2-40B4-BE49-F238E27FC236}">
                <a16:creationId xmlns:a16="http://schemas.microsoft.com/office/drawing/2014/main" id="{B9CCCB78-5185-4168-A49D-F6AFCC1D29D0}"/>
              </a:ext>
            </a:extLst>
          </p:cNvPr>
          <p:cNvSpPr/>
          <p:nvPr/>
        </p:nvSpPr>
        <p:spPr>
          <a:xfrm>
            <a:off x="201422" y="1707638"/>
            <a:ext cx="8227469" cy="3562898"/>
          </a:xfrm>
          <a:prstGeom prst="rect">
            <a:avLst/>
          </a:prstGeom>
        </p:spPr>
        <p:txBody>
          <a:bodyPr wrap="square">
            <a:spAutoFit/>
          </a:bodyPr>
          <a:lstStyle/>
          <a:p>
            <a:pPr algn="just">
              <a:lnSpc>
                <a:spcPct val="107000"/>
              </a:lnSpc>
              <a:spcAft>
                <a:spcPts val="800"/>
              </a:spcAft>
            </a:pPr>
            <a:r>
              <a:rPr lang="en-GB" sz="1400" dirty="0">
                <a:ea typeface="Calibri" panose="020F0502020204030204" pitchFamily="34" charset="0"/>
                <a:cs typeface="Calibri" panose="020F0502020204030204" pitchFamily="34" charset="0"/>
              </a:rPr>
              <a:t>The </a:t>
            </a:r>
            <a:r>
              <a:rPr lang="en-GB" sz="1400" dirty="0" err="1">
                <a:ea typeface="Calibri" panose="020F0502020204030204" pitchFamily="34" charset="0"/>
                <a:cs typeface="Calibri" panose="020F0502020204030204" pitchFamily="34" charset="0"/>
              </a:rPr>
              <a:t>SPoA</a:t>
            </a:r>
            <a:r>
              <a:rPr lang="en-GB" sz="1400" dirty="0">
                <a:ea typeface="Calibri" panose="020F0502020204030204" pitchFamily="34" charset="0"/>
                <a:cs typeface="Calibri" panose="020F0502020204030204" pitchFamily="34" charset="0"/>
              </a:rPr>
              <a:t> is a one stop shop where all Alliance enquiries and referrals will be processed.</a:t>
            </a:r>
          </a:p>
          <a:p>
            <a:pPr algn="just">
              <a:lnSpc>
                <a:spcPct val="107000"/>
              </a:lnSpc>
              <a:spcAft>
                <a:spcPts val="800"/>
              </a:spcAft>
            </a:pPr>
            <a:r>
              <a:rPr lang="en-GB" sz="1400" dirty="0">
                <a:ea typeface="Calibri" panose="020F0502020204030204" pitchFamily="34" charset="0"/>
                <a:cs typeface="Calibri" panose="020F0502020204030204" pitchFamily="34" charset="0"/>
              </a:rPr>
              <a:t>The </a:t>
            </a:r>
            <a:r>
              <a:rPr lang="en-GB" sz="1400" dirty="0" err="1">
                <a:ea typeface="Calibri" panose="020F0502020204030204" pitchFamily="34" charset="0"/>
                <a:cs typeface="Calibri" panose="020F0502020204030204" pitchFamily="34" charset="0"/>
              </a:rPr>
              <a:t>SPoA</a:t>
            </a:r>
            <a:r>
              <a:rPr lang="en-GB" sz="1400" dirty="0">
                <a:ea typeface="Calibri" panose="020F0502020204030204" pitchFamily="34" charset="0"/>
                <a:cs typeface="Calibri" panose="020F0502020204030204" pitchFamily="34" charset="0"/>
              </a:rPr>
              <a:t> plays a pivotal role in getting people to the service that is right for them across the county, managing waiting lists for all services, the </a:t>
            </a:r>
            <a:r>
              <a:rPr lang="en-GB" sz="1400" dirty="0" err="1">
                <a:ea typeface="Calibri" panose="020F0502020204030204" pitchFamily="34" charset="0"/>
                <a:cs typeface="Calibri" panose="020F0502020204030204" pitchFamily="34" charset="0"/>
              </a:rPr>
              <a:t>SPoA</a:t>
            </a:r>
            <a:r>
              <a:rPr lang="en-GB" sz="1400" dirty="0">
                <a:ea typeface="Calibri" panose="020F0502020204030204" pitchFamily="34" charset="0"/>
                <a:cs typeface="Calibri" panose="020F0502020204030204" pitchFamily="34" charset="0"/>
              </a:rPr>
              <a:t> staff will evaluate referrals so that if there is no availability, they can offer immediate advice or direct the service user to a service with capacity. </a:t>
            </a:r>
            <a:endParaRPr lang="en-GB" sz="1400" dirty="0">
              <a:effectLst/>
              <a:ea typeface="Calibri" panose="020F0502020204030204" pitchFamily="34" charset="0"/>
              <a:cs typeface="Calibri" panose="020F0502020204030204" pitchFamily="34" charset="0"/>
            </a:endParaRPr>
          </a:p>
          <a:p>
            <a:r>
              <a:rPr lang="en-GB" sz="1400" dirty="0">
                <a:cs typeface="Calibri" panose="020F0502020204030204" pitchFamily="34" charset="0"/>
              </a:rPr>
              <a:t>The </a:t>
            </a:r>
            <a:r>
              <a:rPr lang="en-GB" sz="1400" dirty="0" err="1">
                <a:cs typeface="Calibri" panose="020F0502020204030204" pitchFamily="34" charset="0"/>
              </a:rPr>
              <a:t>SPoA</a:t>
            </a:r>
            <a:r>
              <a:rPr lang="en-GB" sz="1400" dirty="0">
                <a:cs typeface="Calibri" panose="020F0502020204030204" pitchFamily="34" charset="0"/>
              </a:rPr>
              <a:t> operates between the Hours of 09.00am to 17.00pm Monday to Friday (excluding Bank Holidays) the inbox will be attended by the Referral Coordinators throughout the day whereby incoming referrals will be triaged and prioritised within 24 (working) hours of receipt for accommodation services and 48 (working) hours for community based services. </a:t>
            </a:r>
          </a:p>
          <a:p>
            <a:r>
              <a:rPr lang="en-GB" sz="1400" dirty="0">
                <a:cs typeface="Calibri" panose="020F0502020204030204" pitchFamily="34" charset="0"/>
              </a:rPr>
              <a:t> </a:t>
            </a:r>
          </a:p>
          <a:p>
            <a:r>
              <a:rPr lang="en-GB" sz="1400" dirty="0">
                <a:cs typeface="Calibri" panose="020F0502020204030204" pitchFamily="34" charset="0"/>
              </a:rPr>
              <a:t>If a referral comes for a service user who is homeless/ safeguarding needs this will take priority and we will ensure the customer is safe and has a support mechanism in place before shift finish.</a:t>
            </a:r>
          </a:p>
          <a:p>
            <a:r>
              <a:rPr lang="en-GB" sz="1400" dirty="0">
                <a:cs typeface="Calibri" panose="020F0502020204030204" pitchFamily="34" charset="0"/>
              </a:rPr>
              <a:t> </a:t>
            </a:r>
          </a:p>
          <a:p>
            <a:r>
              <a:rPr lang="en-GB" sz="1400" dirty="0">
                <a:cs typeface="Calibri" panose="020F0502020204030204" pitchFamily="34" charset="0"/>
              </a:rPr>
              <a:t>Referrals can be made from anyone including, health professionals, voluntary sector organisations or agency workers within the locality. We also accept self-referrals directly from individuals wishing to access support.​</a:t>
            </a:r>
          </a:p>
          <a:p>
            <a:pPr algn="just">
              <a:lnSpc>
                <a:spcPct val="107000"/>
              </a:lnSpc>
              <a:spcAft>
                <a:spcPts val="800"/>
              </a:spcAft>
            </a:pPr>
            <a:endParaRPr lang="en-GB" sz="1200" dirty="0">
              <a:effectLst/>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7FC8BF1-4316-4EE7-9334-29DBD0318996}"/>
              </a:ext>
            </a:extLst>
          </p:cNvPr>
          <p:cNvSpPr/>
          <p:nvPr/>
        </p:nvSpPr>
        <p:spPr>
          <a:xfrm>
            <a:off x="211017" y="5450068"/>
            <a:ext cx="5884983" cy="612091"/>
          </a:xfrm>
          <a:prstGeom prst="rect">
            <a:avLst/>
          </a:prstGeom>
        </p:spPr>
        <p:txBody>
          <a:bodyPr wrap="square">
            <a:spAutoFit/>
          </a:bodyPr>
          <a:lstStyle/>
          <a:p>
            <a:pPr algn="just">
              <a:lnSpc>
                <a:spcPct val="107000"/>
              </a:lnSpc>
              <a:spcAft>
                <a:spcPts val="800"/>
              </a:spcAft>
            </a:pPr>
            <a:r>
              <a:rPr lang="en-GB" sz="1400" dirty="0">
                <a:ea typeface="Calibri" panose="020F0502020204030204" pitchFamily="34" charset="0"/>
                <a:cs typeface="Arial" panose="020B0604020202020204" pitchFamily="34" charset="0"/>
              </a:rPr>
              <a:t>The </a:t>
            </a:r>
            <a:r>
              <a:rPr lang="en-GB" sz="1400" dirty="0" err="1">
                <a:ea typeface="Calibri" panose="020F0502020204030204" pitchFamily="34" charset="0"/>
                <a:cs typeface="Arial" panose="020B0604020202020204" pitchFamily="34" charset="0"/>
              </a:rPr>
              <a:t>SPoA</a:t>
            </a:r>
            <a:r>
              <a:rPr lang="en-GB" sz="1400" dirty="0">
                <a:ea typeface="Calibri" panose="020F0502020204030204" pitchFamily="34" charset="0"/>
                <a:cs typeface="Arial" panose="020B0604020202020204" pitchFamily="34" charset="0"/>
              </a:rPr>
              <a:t> email address is:</a:t>
            </a:r>
            <a:endParaRPr lang="en-GB" sz="1400" dirty="0">
              <a:ea typeface="Calibri" panose="020F0502020204030204" pitchFamily="34" charset="0"/>
              <a:cs typeface="Times New Roman" panose="02020603050405020304" pitchFamily="18" charset="0"/>
            </a:endParaRPr>
          </a:p>
          <a:p>
            <a:pPr algn="just">
              <a:lnSpc>
                <a:spcPct val="107000"/>
              </a:lnSpc>
              <a:spcAft>
                <a:spcPts val="800"/>
              </a:spcAft>
            </a:pPr>
            <a:r>
              <a:rPr lang="en-GB" sz="1200" b="1" u="sng" dirty="0">
                <a:solidFill>
                  <a:srgbClr val="0000FF"/>
                </a:solidFill>
                <a:latin typeface="Trueno Light" panose="00000400000000000000" pitchFamily="50" charset="0"/>
                <a:ea typeface="Calibri" panose="020F0502020204030204" pitchFamily="34" charset="0"/>
                <a:cs typeface="Arial" panose="020B0604020202020204" pitchFamily="34" charset="0"/>
                <a:hlinkClick r:id="rId3"/>
              </a:rPr>
              <a:t>Referrals2DMWA@homegroup.org.uk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B2E3F23-C7B3-4104-B300-2143C961BAA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37771" y="1049797"/>
            <a:ext cx="3452807" cy="4758405"/>
          </a:xfrm>
          <a:prstGeom prst="rect">
            <a:avLst/>
          </a:prstGeom>
          <a:noFill/>
        </p:spPr>
      </p:pic>
    </p:spTree>
    <p:extLst>
      <p:ext uri="{BB962C8B-B14F-4D97-AF65-F5344CB8AC3E}">
        <p14:creationId xmlns:p14="http://schemas.microsoft.com/office/powerpoint/2010/main" val="3185130601"/>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0794A29AA89D47AD6E3DB6FB15B6DE" ma:contentTypeVersion="12" ma:contentTypeDescription="Create a new document." ma:contentTypeScope="" ma:versionID="51209e4d7cd703992eefbaced85063d4">
  <xsd:schema xmlns:xsd="http://www.w3.org/2001/XMLSchema" xmlns:xs="http://www.w3.org/2001/XMLSchema" xmlns:p="http://schemas.microsoft.com/office/2006/metadata/properties" xmlns:ns2="a785ad58-1d57-4f8a-aa71-77170459bd0d" xmlns:ns3="2e357a7e-a277-454b-a7b2-7fbe26b67bcd" xmlns:ns4="cb36b883-9aa6-4f8a-b7b5-ddae1ead38fb" targetNamespace="http://schemas.microsoft.com/office/2006/metadata/properties" ma:root="true" ma:fieldsID="036357587e88c86045604f3d6e0c20d9" ns2:_="" ns3:_="" ns4:_="">
    <xsd:import namespace="a785ad58-1d57-4f8a-aa71-77170459bd0d"/>
    <xsd:import namespace="2e357a7e-a277-454b-a7b2-7fbe26b67bcd"/>
    <xsd:import namespace="cb36b883-9aa6-4f8a-b7b5-ddae1ead38fb"/>
    <xsd:element name="properties">
      <xsd:complexType>
        <xsd:sequence>
          <xsd:element name="documentManagement">
            <xsd:complexType>
              <xsd:all>
                <xsd:element ref="ns2:SharedWithUser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Detail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5ad58-1d57-4f8a-aa71-77170459bd0d" elementFormDefault="qualified">
    <xsd:import namespace="http://schemas.microsoft.com/office/2006/documentManagement/types"/>
    <xsd:import namespace="http://schemas.microsoft.com/office/infopath/2007/PartnerControls"/>
    <xsd:element name="SharedWithUsers" ma:index="8" nillable="true" ma:displayName="Shared With" ma:internalName="_x0024_Resources_x003a_core_x002c_SharedWithFieldDisplayName_x003b_"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e357a7e-a277-454b-a7b2-7fbe26b67bcd"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36b883-9aa6-4f8a-b7b5-ddae1ead38fb"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F60E54-1E22-4953-9037-4F9B240BA051}">
  <ds:schemaRefs>
    <ds:schemaRef ds:uri="http://schemas.microsoft.com/office/infopath/2007/PartnerControls"/>
    <ds:schemaRef ds:uri="http://purl.org/dc/terms/"/>
    <ds:schemaRef ds:uri="2e357a7e-a277-454b-a7b2-7fbe26b67bcd"/>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cb36b883-9aa6-4f8a-b7b5-ddae1ead38fb"/>
    <ds:schemaRef ds:uri="a785ad58-1d57-4f8a-aa71-77170459bd0d"/>
    <ds:schemaRef ds:uri="http://www.w3.org/XML/1998/namespace"/>
  </ds:schemaRefs>
</ds:datastoreItem>
</file>

<file path=customXml/itemProps2.xml><?xml version="1.0" encoding="utf-8"?>
<ds:datastoreItem xmlns:ds="http://schemas.openxmlformats.org/officeDocument/2006/customXml" ds:itemID="{DE80153E-36F3-488B-BFB0-57B1FD626140}">
  <ds:schemaRefs>
    <ds:schemaRef ds:uri="http://schemas.microsoft.com/sharepoint/v3/contenttype/forms"/>
  </ds:schemaRefs>
</ds:datastoreItem>
</file>

<file path=customXml/itemProps3.xml><?xml version="1.0" encoding="utf-8"?>
<ds:datastoreItem xmlns:ds="http://schemas.openxmlformats.org/officeDocument/2006/customXml" ds:itemID="{1E319671-A5EE-4CE1-A1E5-8268BB4A66C4}">
  <ds:schemaRefs>
    <ds:schemaRef ds:uri="2e357a7e-a277-454b-a7b2-7fbe26b67bcd"/>
    <ds:schemaRef ds:uri="a785ad58-1d57-4f8a-aa71-77170459bd0d"/>
    <ds:schemaRef ds:uri="cb36b883-9aa6-4f8a-b7b5-ddae1ead38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2991</TotalTime>
  <Words>2040</Words>
  <Application>Microsoft Office PowerPoint</Application>
  <PresentationFormat>Widescreen</PresentationFormat>
  <Paragraphs>273</Paragraphs>
  <Slides>22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Trueno</vt:lpstr>
      <vt:lpstr>Trueno Light</vt:lpstr>
      <vt:lpstr>Wingdings</vt:lpstr>
      <vt:lpstr>Retrospect</vt:lpstr>
      <vt:lpstr>PowerPoint Presentation</vt:lpstr>
      <vt:lpstr>        </vt:lpstr>
      <vt:lpstr>DMWA:  Who are we?</vt:lpstr>
      <vt:lpstr> DMWA: Principles &amp; Values</vt:lpstr>
      <vt:lpstr> DMWA: High level outcomes</vt:lpstr>
      <vt:lpstr>PowerPoint Presentation</vt:lpstr>
      <vt:lpstr>PowerPoint Presentation</vt:lpstr>
      <vt:lpstr>PowerPoint Presentation</vt:lpstr>
      <vt:lpstr>PowerPoint Presentation</vt:lpstr>
      <vt:lpstr>Duplication, Gaps and Demand</vt:lpstr>
      <vt:lpstr>PowerPoint Presentation</vt:lpstr>
      <vt:lpstr>PowerPoint Presentation</vt:lpstr>
      <vt:lpstr>PowerPoint Presentation</vt:lpstr>
      <vt:lpstr>Alliance agreement: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Deanne Cafferkey</dc:creator>
  <cp:lastModifiedBy>Ian Hunter Smart</cp:lastModifiedBy>
  <cp:revision>28</cp:revision>
  <dcterms:created xsi:type="dcterms:W3CDTF">2022-03-23T09:55:45Z</dcterms:created>
  <dcterms:modified xsi:type="dcterms:W3CDTF">2022-06-13T10:03:13Z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951564f-98f5-41eb-9bf5-2c1b3dc037f0_Enabled">
    <vt:lpwstr>true</vt:lpwstr>
  </property>
  <property fmtid="{D5CDD505-2E9C-101B-9397-08002B2CF9AE}" pid="3" name="MSIP_Label_9951564f-98f5-41eb-9bf5-2c1b3dc037f0_SetDate">
    <vt:lpwstr>2022-03-23T11:11:17Z</vt:lpwstr>
  </property>
  <property fmtid="{D5CDD505-2E9C-101B-9397-08002B2CF9AE}" pid="4" name="MSIP_Label_9951564f-98f5-41eb-9bf5-2c1b3dc037f0_Method">
    <vt:lpwstr>Privileged</vt:lpwstr>
  </property>
  <property fmtid="{D5CDD505-2E9C-101B-9397-08002B2CF9AE}" pid="5" name="MSIP_Label_9951564f-98f5-41eb-9bf5-2c1b3dc037f0_Name">
    <vt:lpwstr>Official-Sensitive</vt:lpwstr>
  </property>
  <property fmtid="{D5CDD505-2E9C-101B-9397-08002B2CF9AE}" pid="6" name="MSIP_Label_9951564f-98f5-41eb-9bf5-2c1b3dc037f0_SiteId">
    <vt:lpwstr>57c72ce6-9c62-4343-8935-5800b1f710ae</vt:lpwstr>
  </property>
  <property fmtid="{D5CDD505-2E9C-101B-9397-08002B2CF9AE}" pid="7" name="MSIP_Label_9951564f-98f5-41eb-9bf5-2c1b3dc037f0_ActionId">
    <vt:lpwstr>0a169ddc-e001-48ed-a855-fb1c3ff5fbd0</vt:lpwstr>
  </property>
  <property fmtid="{D5CDD505-2E9C-101B-9397-08002B2CF9AE}" pid="8" name="MSIP_Label_9951564f-98f5-41eb-9bf5-2c1b3dc037f0_ContentBits">
    <vt:lpwstr>0</vt:lpwstr>
  </property>
  <property fmtid="{D5CDD505-2E9C-101B-9397-08002B2CF9AE}" pid="9" name="ContentTypeId">
    <vt:lpwstr>0x010100890794A29AA89D47AD6E3DB6FB15B6DE</vt:lpwstr>
  </property>
</Properties>
</file>