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21"/>
  </p:notesMasterIdLst>
  <p:sldIdLst>
    <p:sldId id="258" r:id="rId6"/>
    <p:sldId id="424" r:id="rId7"/>
    <p:sldId id="448" r:id="rId8"/>
    <p:sldId id="445" r:id="rId9"/>
    <p:sldId id="425" r:id="rId10"/>
    <p:sldId id="262" r:id="rId11"/>
    <p:sldId id="414" r:id="rId12"/>
    <p:sldId id="415" r:id="rId13"/>
    <p:sldId id="427" r:id="rId14"/>
    <p:sldId id="416" r:id="rId15"/>
    <p:sldId id="430" r:id="rId16"/>
    <p:sldId id="256" r:id="rId17"/>
    <p:sldId id="446" r:id="rId18"/>
    <p:sldId id="447" r:id="rId19"/>
    <p:sldId id="453" r:id="rId20"/>
  </p:sldIdLst>
  <p:sldSz cx="9144000" cy="5143500" type="screen16x9"/>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B47C45-2F02-0E71-9100-C7F1FE983A61}" name="Julia Bates" initials="JB" userId="S::Julia.Bates@durham.gov.uk::fb31b0da-b92f-4ef8-bd7b-2799ee53ca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FF29"/>
    <a:srgbClr val="CC00CC"/>
    <a:srgbClr val="A666FF"/>
    <a:srgbClr val="FF57FF"/>
    <a:srgbClr val="54CFFF"/>
    <a:srgbClr val="6EFFB3"/>
    <a:srgbClr val="D5D5FF"/>
    <a:srgbClr val="F642DC"/>
    <a:srgbClr val="9954CC"/>
    <a:srgbClr val="A5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011F9-6B1E-49B6-AA81-2A0F25653912}" v="5" dt="2023-06-09T11:50:47.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36"/>
    <p:restoredTop sz="82961" autoAdjust="0"/>
  </p:normalViewPr>
  <p:slideViewPr>
    <p:cSldViewPr snapToGrid="0" snapToObjects="1">
      <p:cViewPr varScale="1">
        <p:scale>
          <a:sx n="125" d="100"/>
          <a:sy n="125" d="100"/>
        </p:scale>
        <p:origin x="1776"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EFC4B-7C55-429F-AA6C-7A6BD3B97150}"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E628620-722E-46A9-98F6-BF1BC27D13B5}">
      <dgm:prSet/>
      <dgm:spPr/>
      <dgm:t>
        <a:bodyPr/>
        <a:lstStyle/>
        <a:p>
          <a:pPr>
            <a:defRPr b="1"/>
          </a:pPr>
          <a:r>
            <a:rPr lang="en-US" dirty="0"/>
            <a:t>Jan 2021</a:t>
          </a:r>
        </a:p>
      </dgm:t>
    </dgm:pt>
    <dgm:pt modelId="{BFF11F7B-56FF-4524-9DE5-839B78C0B791}" type="parTrans" cxnId="{48FBE28E-2A3C-40F4-89EB-3040F418E103}">
      <dgm:prSet/>
      <dgm:spPr/>
      <dgm:t>
        <a:bodyPr/>
        <a:lstStyle/>
        <a:p>
          <a:endParaRPr lang="en-US"/>
        </a:p>
      </dgm:t>
    </dgm:pt>
    <dgm:pt modelId="{37B25240-49E1-4FBE-8532-C02E7488DE19}" type="sibTrans" cxnId="{48FBE28E-2A3C-40F4-89EB-3040F418E103}">
      <dgm:prSet/>
      <dgm:spPr/>
      <dgm:t>
        <a:bodyPr/>
        <a:lstStyle/>
        <a:p>
          <a:endParaRPr lang="en-US"/>
        </a:p>
      </dgm:t>
    </dgm:pt>
    <dgm:pt modelId="{F98E99C8-C3B2-4B06-84B8-2CE1EF5BA273}">
      <dgm:prSet/>
      <dgm:spPr/>
      <dgm:t>
        <a:bodyPr/>
        <a:lstStyle/>
        <a:p>
          <a:r>
            <a:rPr lang="en-US" dirty="0">
              <a:latin typeface="+mj-lt"/>
            </a:rPr>
            <a:t>County Durham Together Transformation Programme </a:t>
          </a:r>
        </a:p>
      </dgm:t>
    </dgm:pt>
    <dgm:pt modelId="{FBA1ADF4-2864-4BC0-81BE-8609D82D0847}" type="parTrans" cxnId="{D8AE3D89-3B83-4BF2-A369-5050ED076E7E}">
      <dgm:prSet/>
      <dgm:spPr/>
      <dgm:t>
        <a:bodyPr/>
        <a:lstStyle/>
        <a:p>
          <a:endParaRPr lang="en-US"/>
        </a:p>
      </dgm:t>
    </dgm:pt>
    <dgm:pt modelId="{6A216A92-2763-4076-8F1C-CA75735B7B49}" type="sibTrans" cxnId="{D8AE3D89-3B83-4BF2-A369-5050ED076E7E}">
      <dgm:prSet/>
      <dgm:spPr/>
      <dgm:t>
        <a:bodyPr/>
        <a:lstStyle/>
        <a:p>
          <a:endParaRPr lang="en-US"/>
        </a:p>
      </dgm:t>
    </dgm:pt>
    <dgm:pt modelId="{758F97BD-D4D1-445C-A857-3F2125645C2A}">
      <dgm:prSet/>
      <dgm:spPr/>
      <dgm:t>
        <a:bodyPr/>
        <a:lstStyle/>
        <a:p>
          <a:pPr>
            <a:defRPr b="1"/>
          </a:pPr>
          <a:r>
            <a:rPr lang="en-US" dirty="0"/>
            <a:t>Feb 2021</a:t>
          </a:r>
        </a:p>
      </dgm:t>
    </dgm:pt>
    <dgm:pt modelId="{C54BF291-6441-467B-BE4E-611CD76ACD5A}" type="parTrans" cxnId="{71551F84-225F-4382-8293-782F80747660}">
      <dgm:prSet/>
      <dgm:spPr/>
      <dgm:t>
        <a:bodyPr/>
        <a:lstStyle/>
        <a:p>
          <a:endParaRPr lang="en-US"/>
        </a:p>
      </dgm:t>
    </dgm:pt>
    <dgm:pt modelId="{3524F741-32BB-4824-8D8C-2AA1786BBA25}" type="sibTrans" cxnId="{71551F84-225F-4382-8293-782F80747660}">
      <dgm:prSet/>
      <dgm:spPr/>
      <dgm:t>
        <a:bodyPr/>
        <a:lstStyle/>
        <a:p>
          <a:endParaRPr lang="en-US"/>
        </a:p>
      </dgm:t>
    </dgm:pt>
    <dgm:pt modelId="{113BA615-7E12-45B0-BAD9-1E663C44E9D7}">
      <dgm:prSet/>
      <dgm:spPr/>
      <dgm:t>
        <a:bodyPr/>
        <a:lstStyle/>
        <a:p>
          <a:pPr>
            <a:defRPr b="1"/>
          </a:pPr>
          <a:r>
            <a:rPr lang="en-US" dirty="0"/>
            <a:t>July 2022</a:t>
          </a:r>
        </a:p>
      </dgm:t>
    </dgm:pt>
    <dgm:pt modelId="{23374EEC-622F-40CF-B0B9-66CA729AC651}" type="parTrans" cxnId="{8B66CBB0-DCB9-41FB-A00E-95C0FA334703}">
      <dgm:prSet/>
      <dgm:spPr/>
      <dgm:t>
        <a:bodyPr/>
        <a:lstStyle/>
        <a:p>
          <a:endParaRPr lang="en-US"/>
        </a:p>
      </dgm:t>
    </dgm:pt>
    <dgm:pt modelId="{DB71E90B-B20F-4213-8C12-F627B20B561B}" type="sibTrans" cxnId="{8B66CBB0-DCB9-41FB-A00E-95C0FA334703}">
      <dgm:prSet/>
      <dgm:spPr/>
      <dgm:t>
        <a:bodyPr/>
        <a:lstStyle/>
        <a:p>
          <a:endParaRPr lang="en-US"/>
        </a:p>
      </dgm:t>
    </dgm:pt>
    <dgm:pt modelId="{E0EC1E88-62E9-4AAB-AEC1-7B7699C7A8BF}">
      <dgm:prSet/>
      <dgm:spPr/>
      <dgm:t>
        <a:bodyPr/>
        <a:lstStyle/>
        <a:p>
          <a:r>
            <a:rPr lang="en-US" b="0" dirty="0">
              <a:latin typeface="+mj-lt"/>
            </a:rPr>
            <a:t>Review of County Durham Together – stakeholder interviews</a:t>
          </a:r>
        </a:p>
      </dgm:t>
    </dgm:pt>
    <dgm:pt modelId="{E9DF9830-5775-4F59-BFD9-2386A5C1A707}" type="parTrans" cxnId="{84A07423-DDC5-40F9-9B5A-06AB7D88844F}">
      <dgm:prSet/>
      <dgm:spPr/>
      <dgm:t>
        <a:bodyPr/>
        <a:lstStyle/>
        <a:p>
          <a:endParaRPr lang="en-US"/>
        </a:p>
      </dgm:t>
    </dgm:pt>
    <dgm:pt modelId="{28532643-64DB-4665-8F67-7E39670F6A20}" type="sibTrans" cxnId="{84A07423-DDC5-40F9-9B5A-06AB7D88844F}">
      <dgm:prSet/>
      <dgm:spPr/>
      <dgm:t>
        <a:bodyPr/>
        <a:lstStyle/>
        <a:p>
          <a:endParaRPr lang="en-US"/>
        </a:p>
      </dgm:t>
    </dgm:pt>
    <dgm:pt modelId="{723A8BD1-5301-4DB5-969C-D8A3A3C6616D}">
      <dgm:prSet/>
      <dgm:spPr/>
      <dgm:t>
        <a:bodyPr/>
        <a:lstStyle/>
        <a:p>
          <a:pPr>
            <a:defRPr b="1"/>
          </a:pPr>
          <a:r>
            <a:rPr lang="en-US" dirty="0"/>
            <a:t>Sept 2022</a:t>
          </a:r>
        </a:p>
      </dgm:t>
    </dgm:pt>
    <dgm:pt modelId="{9D9CF56A-FA49-4702-8561-149283FF4071}" type="parTrans" cxnId="{A5226C7D-1B8E-43F8-8BD2-73E9BA43866E}">
      <dgm:prSet/>
      <dgm:spPr/>
      <dgm:t>
        <a:bodyPr/>
        <a:lstStyle/>
        <a:p>
          <a:endParaRPr lang="en-GB"/>
        </a:p>
      </dgm:t>
    </dgm:pt>
    <dgm:pt modelId="{B733AFB4-BE6F-49C7-9770-E393A27E7976}" type="sibTrans" cxnId="{A5226C7D-1B8E-43F8-8BD2-73E9BA43866E}">
      <dgm:prSet/>
      <dgm:spPr/>
      <dgm:t>
        <a:bodyPr/>
        <a:lstStyle/>
        <a:p>
          <a:endParaRPr lang="en-GB"/>
        </a:p>
      </dgm:t>
    </dgm:pt>
    <dgm:pt modelId="{8D372D2C-C1CC-4249-A2F2-2E2B86A197B5}">
      <dgm:prSet/>
      <dgm:spPr/>
      <dgm:t>
        <a:bodyPr/>
        <a:lstStyle/>
        <a:p>
          <a:r>
            <a:rPr lang="en-GB" dirty="0">
              <a:latin typeface="Calibri Light" panose="020F0302020204030204"/>
            </a:rPr>
            <a:t>Workshop – challenges and where we want to be</a:t>
          </a:r>
        </a:p>
        <a:p>
          <a:r>
            <a:rPr lang="en-GB" dirty="0">
              <a:latin typeface="Calibri Light" panose="020F0302020204030204"/>
            </a:rPr>
            <a:t>Co-production toolkit and training developed </a:t>
          </a:r>
        </a:p>
      </dgm:t>
    </dgm:pt>
    <dgm:pt modelId="{1D45C969-ABE0-4CF6-BAFD-B08DF7104D7E}" type="parTrans" cxnId="{144EA3A7-1794-4432-B973-D79ACC6D24B1}">
      <dgm:prSet/>
      <dgm:spPr/>
      <dgm:t>
        <a:bodyPr/>
        <a:lstStyle/>
        <a:p>
          <a:endParaRPr lang="en-GB"/>
        </a:p>
      </dgm:t>
    </dgm:pt>
    <dgm:pt modelId="{19E1FEA3-D52E-4240-B805-684097EFFD4E}" type="sibTrans" cxnId="{144EA3A7-1794-4432-B973-D79ACC6D24B1}">
      <dgm:prSet/>
      <dgm:spPr/>
      <dgm:t>
        <a:bodyPr/>
        <a:lstStyle/>
        <a:p>
          <a:endParaRPr lang="en-GB"/>
        </a:p>
      </dgm:t>
    </dgm:pt>
    <dgm:pt modelId="{6E06A1E0-94AB-4AA4-BBEB-35C211930D79}">
      <dgm:prSet/>
      <dgm:spPr/>
      <dgm:t>
        <a:bodyPr/>
        <a:lstStyle/>
        <a:p>
          <a:pPr>
            <a:defRPr b="1"/>
          </a:pPr>
          <a:r>
            <a:rPr lang="en-GB" dirty="0"/>
            <a:t>Apr 2023</a:t>
          </a:r>
        </a:p>
      </dgm:t>
    </dgm:pt>
    <dgm:pt modelId="{70D4F720-DDFB-4F13-8F15-A8A36B02E3F9}" type="parTrans" cxnId="{0EC0783E-9E19-4B22-9B64-1BD3B19BD5CB}">
      <dgm:prSet/>
      <dgm:spPr/>
      <dgm:t>
        <a:bodyPr/>
        <a:lstStyle/>
        <a:p>
          <a:endParaRPr lang="en-GB"/>
        </a:p>
      </dgm:t>
    </dgm:pt>
    <dgm:pt modelId="{BB13F708-9A01-4CAC-8137-0574E3A712EE}" type="sibTrans" cxnId="{0EC0783E-9E19-4B22-9B64-1BD3B19BD5CB}">
      <dgm:prSet/>
      <dgm:spPr/>
      <dgm:t>
        <a:bodyPr/>
        <a:lstStyle/>
        <a:p>
          <a:endParaRPr lang="en-GB"/>
        </a:p>
      </dgm:t>
    </dgm:pt>
    <dgm:pt modelId="{2030ABEA-613A-4478-96DA-C47E4A47A29B}">
      <dgm:prSet/>
      <dgm:spPr/>
      <dgm:t>
        <a:bodyPr/>
        <a:lstStyle/>
        <a:p>
          <a:r>
            <a:rPr lang="en-GB" dirty="0">
              <a:latin typeface="+mj-lt"/>
            </a:rPr>
            <a:t>Agreed vision, governance and plan</a:t>
          </a:r>
        </a:p>
        <a:p>
          <a:endParaRPr lang="en-GB" dirty="0">
            <a:latin typeface="+mj-lt"/>
          </a:endParaRPr>
        </a:p>
        <a:p>
          <a:endParaRPr lang="en-GB" dirty="0">
            <a:latin typeface="+mj-lt"/>
          </a:endParaRPr>
        </a:p>
      </dgm:t>
    </dgm:pt>
    <dgm:pt modelId="{5954FB32-ADDD-4038-A190-08B541CFD93B}" type="parTrans" cxnId="{4A07677C-1E31-4BF9-85B9-D71C13BB2163}">
      <dgm:prSet/>
      <dgm:spPr/>
      <dgm:t>
        <a:bodyPr/>
        <a:lstStyle/>
        <a:p>
          <a:endParaRPr lang="en-GB"/>
        </a:p>
      </dgm:t>
    </dgm:pt>
    <dgm:pt modelId="{2F316BCF-9943-4AE6-BAFE-F1B396167DE1}" type="sibTrans" cxnId="{4A07677C-1E31-4BF9-85B9-D71C13BB2163}">
      <dgm:prSet/>
      <dgm:spPr/>
      <dgm:t>
        <a:bodyPr/>
        <a:lstStyle/>
        <a:p>
          <a:endParaRPr lang="en-GB"/>
        </a:p>
      </dgm:t>
    </dgm:pt>
    <dgm:pt modelId="{BB2691A6-E760-421A-850F-BDC9C03832F2}">
      <dgm:prSet/>
      <dgm:spPr/>
      <dgm:t>
        <a:bodyPr/>
        <a:lstStyle/>
        <a:p>
          <a:pPr>
            <a:defRPr b="1"/>
          </a:pPr>
          <a:r>
            <a:rPr lang="en-GB" dirty="0"/>
            <a:t>Jan 2023 </a:t>
          </a:r>
        </a:p>
      </dgm:t>
    </dgm:pt>
    <dgm:pt modelId="{6FA6B2AB-BFF4-484E-BDDB-E0A937015F4F}" type="parTrans" cxnId="{9643E43A-28DB-473F-A610-B834DDBE8794}">
      <dgm:prSet/>
      <dgm:spPr/>
      <dgm:t>
        <a:bodyPr/>
        <a:lstStyle/>
        <a:p>
          <a:endParaRPr lang="en-GB"/>
        </a:p>
      </dgm:t>
    </dgm:pt>
    <dgm:pt modelId="{164C54F2-E382-45CB-B417-6960455CBBE2}" type="sibTrans" cxnId="{9643E43A-28DB-473F-A610-B834DDBE8794}">
      <dgm:prSet/>
      <dgm:spPr/>
      <dgm:t>
        <a:bodyPr/>
        <a:lstStyle/>
        <a:p>
          <a:endParaRPr lang="en-GB"/>
        </a:p>
      </dgm:t>
    </dgm:pt>
    <dgm:pt modelId="{0505441B-CADE-4CAC-9C64-BA539385D051}">
      <dgm:prSet/>
      <dgm:spPr/>
      <dgm:t>
        <a:bodyPr/>
        <a:lstStyle/>
        <a:p>
          <a:r>
            <a:rPr lang="en-GB" dirty="0">
              <a:latin typeface="+mj-lt"/>
            </a:rPr>
            <a:t>Workshop – how do we get to where we want to be</a:t>
          </a:r>
        </a:p>
      </dgm:t>
    </dgm:pt>
    <dgm:pt modelId="{21147174-635F-41C0-ACFF-A3C899A1DAD1}" type="parTrans" cxnId="{D84681D8-2816-4AED-AC81-0C5388A4C9E3}">
      <dgm:prSet/>
      <dgm:spPr/>
      <dgm:t>
        <a:bodyPr/>
        <a:lstStyle/>
        <a:p>
          <a:endParaRPr lang="en-GB"/>
        </a:p>
      </dgm:t>
    </dgm:pt>
    <dgm:pt modelId="{478F2DEF-CE72-491D-86B5-4827CB036F95}" type="sibTrans" cxnId="{D84681D8-2816-4AED-AC81-0C5388A4C9E3}">
      <dgm:prSet/>
      <dgm:spPr/>
      <dgm:t>
        <a:bodyPr/>
        <a:lstStyle/>
        <a:p>
          <a:endParaRPr lang="en-GB"/>
        </a:p>
      </dgm:t>
    </dgm:pt>
    <dgm:pt modelId="{45D8D5E2-6823-42D2-AF85-F0FD9C8B95B1}">
      <dgm:prSet phldr="0"/>
      <dgm:spPr/>
      <dgm:t>
        <a:bodyPr/>
        <a:lstStyle/>
        <a:p>
          <a:r>
            <a:rPr lang="en-US" dirty="0">
              <a:latin typeface="Calibri Light" panose="020F0302020204030204"/>
            </a:rPr>
            <a:t>Workstreams developed </a:t>
          </a:r>
        </a:p>
      </dgm:t>
    </dgm:pt>
    <dgm:pt modelId="{CA02D78C-FE68-4E8E-A529-AD1B0FA5ED84}" type="parTrans" cxnId="{BE526B55-0653-4854-8223-233D3A779648}">
      <dgm:prSet/>
      <dgm:spPr/>
      <dgm:t>
        <a:bodyPr/>
        <a:lstStyle/>
        <a:p>
          <a:endParaRPr lang="en-GB"/>
        </a:p>
      </dgm:t>
    </dgm:pt>
    <dgm:pt modelId="{365CDE01-EE08-492F-BC83-F3CAD45D1B7C}" type="sibTrans" cxnId="{BE526B55-0653-4854-8223-233D3A779648}">
      <dgm:prSet/>
      <dgm:spPr/>
      <dgm:t>
        <a:bodyPr/>
        <a:lstStyle/>
        <a:p>
          <a:endParaRPr lang="en-GB"/>
        </a:p>
      </dgm:t>
    </dgm:pt>
    <dgm:pt modelId="{4A633570-0F01-4A56-A1FC-7FA5F8461AC6}" type="pres">
      <dgm:prSet presAssocID="{F8FEFC4B-7C55-429F-AA6C-7A6BD3B97150}" presName="root" presStyleCnt="0">
        <dgm:presLayoutVars>
          <dgm:chMax/>
          <dgm:chPref/>
          <dgm:animLvl val="lvl"/>
        </dgm:presLayoutVars>
      </dgm:prSet>
      <dgm:spPr/>
    </dgm:pt>
    <dgm:pt modelId="{FC92F378-FB05-4978-A886-CB157F956446}" type="pres">
      <dgm:prSet presAssocID="{F8FEFC4B-7C55-429F-AA6C-7A6BD3B97150}"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054D7A59-D657-4239-9F8D-820116AA39D2}" type="pres">
      <dgm:prSet presAssocID="{F8FEFC4B-7C55-429F-AA6C-7A6BD3B97150}" presName="nodes" presStyleCnt="0">
        <dgm:presLayoutVars>
          <dgm:chMax/>
          <dgm:chPref/>
          <dgm:animLvl val="lvl"/>
        </dgm:presLayoutVars>
      </dgm:prSet>
      <dgm:spPr/>
    </dgm:pt>
    <dgm:pt modelId="{171E9E96-AE9F-42A1-BA47-437C56A26A6F}" type="pres">
      <dgm:prSet presAssocID="{AE628620-722E-46A9-98F6-BF1BC27D13B5}" presName="composite" presStyleCnt="0"/>
      <dgm:spPr/>
    </dgm:pt>
    <dgm:pt modelId="{7CEE63FB-2393-42C7-9599-B0501F6FE8A1}" type="pres">
      <dgm:prSet presAssocID="{AE628620-722E-46A9-98F6-BF1BC27D13B5}"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FABADA6-BE7A-4E36-84F2-E4103A08E1DE}" type="pres">
      <dgm:prSet presAssocID="{AE628620-722E-46A9-98F6-BF1BC27D13B5}" presName="DropPinPlaceHolder" presStyleCnt="0"/>
      <dgm:spPr/>
    </dgm:pt>
    <dgm:pt modelId="{257BCB2E-A76D-4DF4-8FAF-67A29586B678}" type="pres">
      <dgm:prSet presAssocID="{AE628620-722E-46A9-98F6-BF1BC27D13B5}" presName="DropPin" presStyleLbl="alignNode1" presStyleIdx="0" presStyleCnt="6"/>
      <dgm:spPr/>
    </dgm:pt>
    <dgm:pt modelId="{1468D074-48A3-4309-A671-31B995DFBEB3}" type="pres">
      <dgm:prSet presAssocID="{AE628620-722E-46A9-98F6-BF1BC27D13B5}"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A153791C-FD5D-4971-A119-C0AA3D2E449F}" type="pres">
      <dgm:prSet presAssocID="{AE628620-722E-46A9-98F6-BF1BC27D13B5}" presName="L2TextContainer" presStyleLbl="revTx" presStyleIdx="0" presStyleCnt="12">
        <dgm:presLayoutVars>
          <dgm:bulletEnabled val="1"/>
        </dgm:presLayoutVars>
      </dgm:prSet>
      <dgm:spPr/>
    </dgm:pt>
    <dgm:pt modelId="{F65ECBEA-40EC-44F1-885A-19C2378A3994}" type="pres">
      <dgm:prSet presAssocID="{AE628620-722E-46A9-98F6-BF1BC27D13B5}" presName="L1TextContainer" presStyleLbl="revTx" presStyleIdx="1" presStyleCnt="12">
        <dgm:presLayoutVars>
          <dgm:chMax val="1"/>
          <dgm:chPref val="1"/>
          <dgm:bulletEnabled val="1"/>
        </dgm:presLayoutVars>
      </dgm:prSet>
      <dgm:spPr/>
    </dgm:pt>
    <dgm:pt modelId="{2813DBE9-786A-4C57-BFB4-4DCF0B8B11BD}" type="pres">
      <dgm:prSet presAssocID="{AE628620-722E-46A9-98F6-BF1BC27D13B5}"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BC0BA1BA-861F-4655-91AB-96E6BD81C490}" type="pres">
      <dgm:prSet presAssocID="{AE628620-722E-46A9-98F6-BF1BC27D13B5}" presName="EmptyPlaceHolder" presStyleCnt="0"/>
      <dgm:spPr/>
    </dgm:pt>
    <dgm:pt modelId="{2E4D9201-2A0D-4F9B-9DD9-F57C1102EE00}" type="pres">
      <dgm:prSet presAssocID="{37B25240-49E1-4FBE-8532-C02E7488DE19}" presName="spaceBetweenRectangles" presStyleCnt="0"/>
      <dgm:spPr/>
    </dgm:pt>
    <dgm:pt modelId="{1C9F0E3F-D4F9-4860-9647-B5A26311E944}" type="pres">
      <dgm:prSet presAssocID="{758F97BD-D4D1-445C-A857-3F2125645C2A}" presName="composite" presStyleCnt="0"/>
      <dgm:spPr/>
    </dgm:pt>
    <dgm:pt modelId="{B72079EA-66C1-44A2-9FB1-015B105CA75D}" type="pres">
      <dgm:prSet presAssocID="{758F97BD-D4D1-445C-A857-3F2125645C2A}" presName="ConnectorPoint" presStyleLbl="lnNode1" presStyleIdx="1" presStyleCnt="6"/>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gm:spPr>
    </dgm:pt>
    <dgm:pt modelId="{46F5E12F-77CD-443A-B7DD-601050BAA3F6}" type="pres">
      <dgm:prSet presAssocID="{758F97BD-D4D1-445C-A857-3F2125645C2A}" presName="DropPinPlaceHolder" presStyleCnt="0"/>
      <dgm:spPr/>
    </dgm:pt>
    <dgm:pt modelId="{83375552-708D-4100-9533-334B59AAD96E}" type="pres">
      <dgm:prSet presAssocID="{758F97BD-D4D1-445C-A857-3F2125645C2A}" presName="DropPin" presStyleLbl="alignNode1" presStyleIdx="1" presStyleCnt="6"/>
      <dgm:spPr/>
    </dgm:pt>
    <dgm:pt modelId="{8A84F28C-97FD-4477-8ED1-E0F16B265611}" type="pres">
      <dgm:prSet presAssocID="{758F97BD-D4D1-445C-A857-3F2125645C2A}"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82A99D9A-ED81-43DE-B69A-27BFBBCCFC93}" type="pres">
      <dgm:prSet presAssocID="{758F97BD-D4D1-445C-A857-3F2125645C2A}" presName="L2TextContainer" presStyleLbl="revTx" presStyleIdx="2" presStyleCnt="12">
        <dgm:presLayoutVars>
          <dgm:bulletEnabled val="1"/>
        </dgm:presLayoutVars>
      </dgm:prSet>
      <dgm:spPr/>
    </dgm:pt>
    <dgm:pt modelId="{7871ADF8-CD88-417C-9467-EE4923896912}" type="pres">
      <dgm:prSet presAssocID="{758F97BD-D4D1-445C-A857-3F2125645C2A}" presName="L1TextContainer" presStyleLbl="revTx" presStyleIdx="3" presStyleCnt="12">
        <dgm:presLayoutVars>
          <dgm:chMax val="1"/>
          <dgm:chPref val="1"/>
          <dgm:bulletEnabled val="1"/>
        </dgm:presLayoutVars>
      </dgm:prSet>
      <dgm:spPr/>
    </dgm:pt>
    <dgm:pt modelId="{3E5DF318-37D1-40B8-86A6-E23DEB0151D3}" type="pres">
      <dgm:prSet presAssocID="{758F97BD-D4D1-445C-A857-3F2125645C2A}" presName="ConnectLine" presStyleLbl="sibTrans1D1" presStyleIdx="1" presStyleCnt="6"/>
      <dgm:spPr>
        <a:noFill/>
        <a:ln w="12700" cap="flat" cmpd="sng" algn="ctr">
          <a:solidFill>
            <a:schemeClr val="accent2">
              <a:hueOff val="-582145"/>
              <a:satOff val="-33571"/>
              <a:lumOff val="3451"/>
              <a:alphaOff val="0"/>
            </a:schemeClr>
          </a:solidFill>
          <a:prstDash val="dash"/>
          <a:miter lim="800000"/>
        </a:ln>
        <a:effectLst/>
      </dgm:spPr>
    </dgm:pt>
    <dgm:pt modelId="{FB1ED1E2-B6F6-4D73-8764-985B4710F04B}" type="pres">
      <dgm:prSet presAssocID="{758F97BD-D4D1-445C-A857-3F2125645C2A}" presName="EmptyPlaceHolder" presStyleCnt="0"/>
      <dgm:spPr/>
    </dgm:pt>
    <dgm:pt modelId="{FC20CCA9-26E6-4B3B-9553-795AC0DFF49E}" type="pres">
      <dgm:prSet presAssocID="{3524F741-32BB-4824-8D8C-2AA1786BBA25}" presName="spaceBetweenRectangles" presStyleCnt="0"/>
      <dgm:spPr/>
    </dgm:pt>
    <dgm:pt modelId="{1C977DDF-0B25-47CB-9CBB-7D308F45C122}" type="pres">
      <dgm:prSet presAssocID="{113BA615-7E12-45B0-BAD9-1E663C44E9D7}" presName="composite" presStyleCnt="0"/>
      <dgm:spPr/>
    </dgm:pt>
    <dgm:pt modelId="{0BDEAC44-EE56-4DF0-9A8B-81D71B629BDB}" type="pres">
      <dgm:prSet presAssocID="{113BA615-7E12-45B0-BAD9-1E663C44E9D7}" presName="ConnectorPoint" presStyleLbl="lnNode1" presStyleIdx="2" presStyleCnt="6"/>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CDE97C0D-33C5-4D82-9903-B1622B23245B}" type="pres">
      <dgm:prSet presAssocID="{113BA615-7E12-45B0-BAD9-1E663C44E9D7}" presName="DropPinPlaceHolder" presStyleCnt="0"/>
      <dgm:spPr/>
    </dgm:pt>
    <dgm:pt modelId="{0BE7CCE6-BD23-429B-BE03-AD8BB8565928}" type="pres">
      <dgm:prSet presAssocID="{113BA615-7E12-45B0-BAD9-1E663C44E9D7}" presName="DropPin" presStyleLbl="alignNode1" presStyleIdx="2" presStyleCnt="6"/>
      <dgm:spPr/>
    </dgm:pt>
    <dgm:pt modelId="{E995EA35-7FAD-462F-85AB-AA49AEABC900}" type="pres">
      <dgm:prSet presAssocID="{113BA615-7E12-45B0-BAD9-1E663C44E9D7}"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403EB7C4-1C24-4AA4-821C-84328DADE3FE}" type="pres">
      <dgm:prSet presAssocID="{113BA615-7E12-45B0-BAD9-1E663C44E9D7}" presName="L2TextContainer" presStyleLbl="revTx" presStyleIdx="4" presStyleCnt="12">
        <dgm:presLayoutVars>
          <dgm:bulletEnabled val="1"/>
        </dgm:presLayoutVars>
      </dgm:prSet>
      <dgm:spPr/>
    </dgm:pt>
    <dgm:pt modelId="{76A35915-4C2E-44CE-A75A-DEB7AA65ED96}" type="pres">
      <dgm:prSet presAssocID="{113BA615-7E12-45B0-BAD9-1E663C44E9D7}" presName="L1TextContainer" presStyleLbl="revTx" presStyleIdx="5" presStyleCnt="12">
        <dgm:presLayoutVars>
          <dgm:chMax val="1"/>
          <dgm:chPref val="1"/>
          <dgm:bulletEnabled val="1"/>
        </dgm:presLayoutVars>
      </dgm:prSet>
      <dgm:spPr/>
    </dgm:pt>
    <dgm:pt modelId="{5E91CC92-73EE-4FC6-B62B-29269CE096C2}" type="pres">
      <dgm:prSet presAssocID="{113BA615-7E12-45B0-BAD9-1E663C44E9D7}" presName="ConnectLine" presStyleLbl="sibTrans1D1" presStyleIdx="2" presStyleCnt="6"/>
      <dgm:spPr>
        <a:noFill/>
        <a:ln w="12700" cap="flat" cmpd="sng" algn="ctr">
          <a:solidFill>
            <a:schemeClr val="accent2">
              <a:hueOff val="-727682"/>
              <a:satOff val="-41964"/>
              <a:lumOff val="4314"/>
              <a:alphaOff val="0"/>
            </a:schemeClr>
          </a:solidFill>
          <a:prstDash val="dash"/>
          <a:miter lim="800000"/>
        </a:ln>
        <a:effectLst/>
      </dgm:spPr>
    </dgm:pt>
    <dgm:pt modelId="{4B369A58-84A4-479A-8FD2-9C0CE77A115E}" type="pres">
      <dgm:prSet presAssocID="{113BA615-7E12-45B0-BAD9-1E663C44E9D7}" presName="EmptyPlaceHolder" presStyleCnt="0"/>
      <dgm:spPr/>
    </dgm:pt>
    <dgm:pt modelId="{25D6967A-2CFF-4821-9563-C017D27FCD87}" type="pres">
      <dgm:prSet presAssocID="{DB71E90B-B20F-4213-8C12-F627B20B561B}" presName="spaceBetweenRectangles" presStyleCnt="0"/>
      <dgm:spPr/>
    </dgm:pt>
    <dgm:pt modelId="{5897B7C5-BEF8-48F9-B1D0-D5760D22F4B8}" type="pres">
      <dgm:prSet presAssocID="{723A8BD1-5301-4DB5-969C-D8A3A3C6616D}" presName="composite" presStyleCnt="0"/>
      <dgm:spPr/>
    </dgm:pt>
    <dgm:pt modelId="{F8DD3C2B-9E9A-4036-940D-93928BCF1B66}" type="pres">
      <dgm:prSet presAssocID="{723A8BD1-5301-4DB5-969C-D8A3A3C6616D}" presName="ConnectorPoint" presStyleLbl="lnNode1" presStyleIdx="3" presStyleCnt="6"/>
      <dgm:spPr>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gm:spPr>
    </dgm:pt>
    <dgm:pt modelId="{A345910F-9344-4726-9E7A-1E0BCBFF0FF3}" type="pres">
      <dgm:prSet presAssocID="{723A8BD1-5301-4DB5-969C-D8A3A3C6616D}" presName="DropPinPlaceHolder" presStyleCnt="0"/>
      <dgm:spPr/>
    </dgm:pt>
    <dgm:pt modelId="{D0EF8FAD-E8BD-4202-A6A3-1D29559231F6}" type="pres">
      <dgm:prSet presAssocID="{723A8BD1-5301-4DB5-969C-D8A3A3C6616D}" presName="DropPin" presStyleLbl="alignNode1" presStyleIdx="3" presStyleCnt="6"/>
      <dgm:spPr/>
    </dgm:pt>
    <dgm:pt modelId="{63248CBD-AA87-435B-9026-9638C60FDAE1}" type="pres">
      <dgm:prSet presAssocID="{723A8BD1-5301-4DB5-969C-D8A3A3C6616D}"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1906E1FF-1CE1-4076-B44B-2698200DEED1}" type="pres">
      <dgm:prSet presAssocID="{723A8BD1-5301-4DB5-969C-D8A3A3C6616D}" presName="L2TextContainer" presStyleLbl="revTx" presStyleIdx="6" presStyleCnt="12">
        <dgm:presLayoutVars>
          <dgm:bulletEnabled val="1"/>
        </dgm:presLayoutVars>
      </dgm:prSet>
      <dgm:spPr/>
    </dgm:pt>
    <dgm:pt modelId="{0C942F52-D663-48D1-A890-99B4C16C04C9}" type="pres">
      <dgm:prSet presAssocID="{723A8BD1-5301-4DB5-969C-D8A3A3C6616D}" presName="L1TextContainer" presStyleLbl="revTx" presStyleIdx="7" presStyleCnt="12">
        <dgm:presLayoutVars>
          <dgm:chMax val="1"/>
          <dgm:chPref val="1"/>
          <dgm:bulletEnabled val="1"/>
        </dgm:presLayoutVars>
      </dgm:prSet>
      <dgm:spPr/>
    </dgm:pt>
    <dgm:pt modelId="{5011EE8B-C2A4-4055-9AE9-99EF6D0CFC82}" type="pres">
      <dgm:prSet presAssocID="{723A8BD1-5301-4DB5-969C-D8A3A3C6616D}" presName="ConnectLine" presStyleLbl="sibTrans1D1" presStyleIdx="3" presStyleCnt="6"/>
      <dgm:spPr>
        <a:noFill/>
        <a:ln w="12700" cap="flat" cmpd="sng" algn="ctr">
          <a:solidFill>
            <a:schemeClr val="accent2">
              <a:hueOff val="-970242"/>
              <a:satOff val="-55952"/>
              <a:lumOff val="5752"/>
              <a:alphaOff val="0"/>
            </a:schemeClr>
          </a:solidFill>
          <a:prstDash val="dash"/>
          <a:miter lim="800000"/>
        </a:ln>
        <a:effectLst/>
      </dgm:spPr>
    </dgm:pt>
    <dgm:pt modelId="{CCFC4DB4-953C-452D-AB3F-096471363E68}" type="pres">
      <dgm:prSet presAssocID="{723A8BD1-5301-4DB5-969C-D8A3A3C6616D}" presName="EmptyPlaceHolder" presStyleCnt="0"/>
      <dgm:spPr/>
    </dgm:pt>
    <dgm:pt modelId="{348D9CE6-C0C3-43E7-9F4A-8FE77B6ACD05}" type="pres">
      <dgm:prSet presAssocID="{B733AFB4-BE6F-49C7-9770-E393A27E7976}" presName="spaceBetweenRectangles" presStyleCnt="0"/>
      <dgm:spPr/>
    </dgm:pt>
    <dgm:pt modelId="{ED4E61DB-62DE-442A-9DCE-6F1635D0B5DB}" type="pres">
      <dgm:prSet presAssocID="{BB2691A6-E760-421A-850F-BDC9C03832F2}" presName="composite" presStyleCnt="0"/>
      <dgm:spPr/>
    </dgm:pt>
    <dgm:pt modelId="{6424B9B2-FB6C-406B-BBA0-E3B5C8B1BB7E}" type="pres">
      <dgm:prSet presAssocID="{BB2691A6-E760-421A-850F-BDC9C03832F2}" presName="ConnectorPoint" presStyleLbl="lnNode1" presStyleIdx="4" presStyleCnt="6"/>
      <dgm:spPr>
        <a:solidFill>
          <a:schemeClr val="accent2">
            <a:hueOff val="-1212803"/>
            <a:satOff val="-69940"/>
            <a:lumOff val="7190"/>
            <a:alphaOff val="0"/>
          </a:schemeClr>
        </a:solidFill>
        <a:ln w="6350" cap="flat" cmpd="sng" algn="ctr">
          <a:solidFill>
            <a:schemeClr val="lt1">
              <a:hueOff val="0"/>
              <a:satOff val="0"/>
              <a:lumOff val="0"/>
              <a:alphaOff val="0"/>
            </a:schemeClr>
          </a:solidFill>
          <a:prstDash val="solid"/>
          <a:miter lim="800000"/>
        </a:ln>
        <a:effectLst/>
      </dgm:spPr>
    </dgm:pt>
    <dgm:pt modelId="{71A22747-0C64-48E4-9339-B2205842BF57}" type="pres">
      <dgm:prSet presAssocID="{BB2691A6-E760-421A-850F-BDC9C03832F2}" presName="DropPinPlaceHolder" presStyleCnt="0"/>
      <dgm:spPr/>
    </dgm:pt>
    <dgm:pt modelId="{3E8D66FD-677B-49B1-AD17-5DC9398DB98A}" type="pres">
      <dgm:prSet presAssocID="{BB2691A6-E760-421A-850F-BDC9C03832F2}" presName="DropPin" presStyleLbl="alignNode1" presStyleIdx="4" presStyleCnt="6"/>
      <dgm:spPr/>
    </dgm:pt>
    <dgm:pt modelId="{FAA10D1E-3811-4D50-9B77-17266577CF15}" type="pres">
      <dgm:prSet presAssocID="{BB2691A6-E760-421A-850F-BDC9C03832F2}"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54C59DD6-6B59-460B-8B28-EAE812EE8CC4}" type="pres">
      <dgm:prSet presAssocID="{BB2691A6-E760-421A-850F-BDC9C03832F2}" presName="L2TextContainer" presStyleLbl="revTx" presStyleIdx="8" presStyleCnt="12">
        <dgm:presLayoutVars>
          <dgm:bulletEnabled val="1"/>
        </dgm:presLayoutVars>
      </dgm:prSet>
      <dgm:spPr/>
    </dgm:pt>
    <dgm:pt modelId="{7D97DBD2-8EFB-4D7F-AFAE-6E3676FA991B}" type="pres">
      <dgm:prSet presAssocID="{BB2691A6-E760-421A-850F-BDC9C03832F2}" presName="L1TextContainer" presStyleLbl="revTx" presStyleIdx="9" presStyleCnt="12">
        <dgm:presLayoutVars>
          <dgm:chMax val="1"/>
          <dgm:chPref val="1"/>
          <dgm:bulletEnabled val="1"/>
        </dgm:presLayoutVars>
      </dgm:prSet>
      <dgm:spPr/>
    </dgm:pt>
    <dgm:pt modelId="{62FB9913-119B-4695-B3A0-D327DDF9159C}" type="pres">
      <dgm:prSet presAssocID="{BB2691A6-E760-421A-850F-BDC9C03832F2}" presName="ConnectLine" presStyleLbl="sibTrans1D1" presStyleIdx="4" presStyleCnt="6"/>
      <dgm:spPr>
        <a:noFill/>
        <a:ln w="12700" cap="flat" cmpd="sng" algn="ctr">
          <a:solidFill>
            <a:schemeClr val="accent2">
              <a:hueOff val="-1212803"/>
              <a:satOff val="-69940"/>
              <a:lumOff val="7190"/>
              <a:alphaOff val="0"/>
            </a:schemeClr>
          </a:solidFill>
          <a:prstDash val="dash"/>
          <a:miter lim="800000"/>
        </a:ln>
        <a:effectLst/>
      </dgm:spPr>
    </dgm:pt>
    <dgm:pt modelId="{3B11D8D9-736F-4EEF-974D-3188C242976C}" type="pres">
      <dgm:prSet presAssocID="{BB2691A6-E760-421A-850F-BDC9C03832F2}" presName="EmptyPlaceHolder" presStyleCnt="0"/>
      <dgm:spPr/>
    </dgm:pt>
    <dgm:pt modelId="{7BFE320E-2599-43CE-8B7B-2BE63EB76C6C}" type="pres">
      <dgm:prSet presAssocID="{164C54F2-E382-45CB-B417-6960455CBBE2}" presName="spaceBetweenRectangles" presStyleCnt="0"/>
      <dgm:spPr/>
    </dgm:pt>
    <dgm:pt modelId="{F1FA2869-0881-40FD-9D25-3BB792ADA1C8}" type="pres">
      <dgm:prSet presAssocID="{6E06A1E0-94AB-4AA4-BBEB-35C211930D79}" presName="composite" presStyleCnt="0"/>
      <dgm:spPr/>
    </dgm:pt>
    <dgm:pt modelId="{5DA8D183-4CB8-44F8-BC3E-6D7923721360}" type="pres">
      <dgm:prSet presAssocID="{6E06A1E0-94AB-4AA4-BBEB-35C211930D79}" presName="ConnectorPoint" presStyleLbl="lnNode1" presStyleIdx="5" presStyleCnt="6"/>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BC277631-C74A-4027-95B0-8EC5981B4285}" type="pres">
      <dgm:prSet presAssocID="{6E06A1E0-94AB-4AA4-BBEB-35C211930D79}" presName="DropPinPlaceHolder" presStyleCnt="0"/>
      <dgm:spPr/>
    </dgm:pt>
    <dgm:pt modelId="{1B275742-D578-4BD3-9331-BEDF1A350219}" type="pres">
      <dgm:prSet presAssocID="{6E06A1E0-94AB-4AA4-BBEB-35C211930D79}" presName="DropPin" presStyleLbl="alignNode1" presStyleIdx="5" presStyleCnt="6"/>
      <dgm:spPr/>
    </dgm:pt>
    <dgm:pt modelId="{36B30CFF-7A08-4AB0-A417-83DF2FD503C4}" type="pres">
      <dgm:prSet presAssocID="{6E06A1E0-94AB-4AA4-BBEB-35C211930D79}"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BA98D0F5-4220-4D74-9D6D-26A5B37FF999}" type="pres">
      <dgm:prSet presAssocID="{6E06A1E0-94AB-4AA4-BBEB-35C211930D79}" presName="L2TextContainer" presStyleLbl="revTx" presStyleIdx="10" presStyleCnt="12">
        <dgm:presLayoutVars>
          <dgm:bulletEnabled val="1"/>
        </dgm:presLayoutVars>
      </dgm:prSet>
      <dgm:spPr/>
    </dgm:pt>
    <dgm:pt modelId="{F1D0ACC5-C337-4B9E-AB3E-A6BFAE8B4020}" type="pres">
      <dgm:prSet presAssocID="{6E06A1E0-94AB-4AA4-BBEB-35C211930D79}" presName="L1TextContainer" presStyleLbl="revTx" presStyleIdx="11" presStyleCnt="12">
        <dgm:presLayoutVars>
          <dgm:chMax val="1"/>
          <dgm:chPref val="1"/>
          <dgm:bulletEnabled val="1"/>
        </dgm:presLayoutVars>
      </dgm:prSet>
      <dgm:spPr/>
    </dgm:pt>
    <dgm:pt modelId="{741F9A8B-D2F0-4495-8647-D20B85A83A0D}" type="pres">
      <dgm:prSet presAssocID="{6E06A1E0-94AB-4AA4-BBEB-35C211930D79}" presName="ConnectLine" presStyleLbl="sibTrans1D1" presStyleIdx="5" presStyleCnt="6"/>
      <dgm:spPr>
        <a:noFill/>
        <a:ln w="12700" cap="flat" cmpd="sng" algn="ctr">
          <a:solidFill>
            <a:schemeClr val="accent2">
              <a:hueOff val="-1455363"/>
              <a:satOff val="-83928"/>
              <a:lumOff val="8628"/>
              <a:alphaOff val="0"/>
            </a:schemeClr>
          </a:solidFill>
          <a:prstDash val="dash"/>
          <a:miter lim="800000"/>
        </a:ln>
        <a:effectLst/>
      </dgm:spPr>
    </dgm:pt>
    <dgm:pt modelId="{D917955D-1757-449C-847A-E5288CFD3535}" type="pres">
      <dgm:prSet presAssocID="{6E06A1E0-94AB-4AA4-BBEB-35C211930D79}" presName="EmptyPlaceHolder" presStyleCnt="0"/>
      <dgm:spPr/>
    </dgm:pt>
  </dgm:ptLst>
  <dgm:cxnLst>
    <dgm:cxn modelId="{F333211D-04E9-4AB5-824C-12D7D0DB154C}" type="presOf" srcId="{F98E99C8-C3B2-4B06-84B8-2CE1EF5BA273}" destId="{A153791C-FD5D-4971-A119-C0AA3D2E449F}" srcOrd="0" destOrd="0" presId="urn:microsoft.com/office/officeart/2017/3/layout/DropPinTimeline"/>
    <dgm:cxn modelId="{84A07423-DDC5-40F9-9B5A-06AB7D88844F}" srcId="{113BA615-7E12-45B0-BAD9-1E663C44E9D7}" destId="{E0EC1E88-62E9-4AAB-AEC1-7B7699C7A8BF}" srcOrd="0" destOrd="0" parTransId="{E9DF9830-5775-4F59-BFD9-2386A5C1A707}" sibTransId="{28532643-64DB-4665-8F67-7E39670F6A20}"/>
    <dgm:cxn modelId="{22904A26-D359-4D14-9C28-68D4C8255626}" type="presOf" srcId="{F8FEFC4B-7C55-429F-AA6C-7A6BD3B97150}" destId="{4A633570-0F01-4A56-A1FC-7FA5F8461AC6}" srcOrd="0" destOrd="0" presId="urn:microsoft.com/office/officeart/2017/3/layout/DropPinTimeline"/>
    <dgm:cxn modelId="{4977222B-1408-4889-A52C-50B5CEC94EFE}" type="presOf" srcId="{758F97BD-D4D1-445C-A857-3F2125645C2A}" destId="{7871ADF8-CD88-417C-9467-EE4923896912}" srcOrd="0" destOrd="0" presId="urn:microsoft.com/office/officeart/2017/3/layout/DropPinTimeline"/>
    <dgm:cxn modelId="{9643E43A-28DB-473F-A610-B834DDBE8794}" srcId="{F8FEFC4B-7C55-429F-AA6C-7A6BD3B97150}" destId="{BB2691A6-E760-421A-850F-BDC9C03832F2}" srcOrd="4" destOrd="0" parTransId="{6FA6B2AB-BFF4-484E-BDDB-E0A937015F4F}" sibTransId="{164C54F2-E382-45CB-B417-6960455CBBE2}"/>
    <dgm:cxn modelId="{0EC0783E-9E19-4B22-9B64-1BD3B19BD5CB}" srcId="{F8FEFC4B-7C55-429F-AA6C-7A6BD3B97150}" destId="{6E06A1E0-94AB-4AA4-BBEB-35C211930D79}" srcOrd="5" destOrd="0" parTransId="{70D4F720-DDFB-4F13-8F15-A8A36B02E3F9}" sibTransId="{BB13F708-9A01-4CAC-8137-0574E3A712EE}"/>
    <dgm:cxn modelId="{5253C365-77DC-4476-A27B-EB8D7E1F4637}" type="presOf" srcId="{8D372D2C-C1CC-4249-A2F2-2E2B86A197B5}" destId="{1906E1FF-1CE1-4076-B44B-2698200DEED1}" srcOrd="0" destOrd="0" presId="urn:microsoft.com/office/officeart/2017/3/layout/DropPinTimeline"/>
    <dgm:cxn modelId="{37DC1967-5357-4C26-8283-713E17447714}" type="presOf" srcId="{E0EC1E88-62E9-4AAB-AEC1-7B7699C7A8BF}" destId="{403EB7C4-1C24-4AA4-821C-84328DADE3FE}" srcOrd="0" destOrd="0" presId="urn:microsoft.com/office/officeart/2017/3/layout/DropPinTimeline"/>
    <dgm:cxn modelId="{F698CD67-E30B-4159-896A-E6E66AC0BFB7}" type="presOf" srcId="{BB2691A6-E760-421A-850F-BDC9C03832F2}" destId="{7D97DBD2-8EFB-4D7F-AFAE-6E3676FA991B}" srcOrd="0" destOrd="0" presId="urn:microsoft.com/office/officeart/2017/3/layout/DropPinTimeline"/>
    <dgm:cxn modelId="{BE526B55-0653-4854-8223-233D3A779648}" srcId="{758F97BD-D4D1-445C-A857-3F2125645C2A}" destId="{45D8D5E2-6823-42D2-AF85-F0FD9C8B95B1}" srcOrd="0" destOrd="0" parTransId="{CA02D78C-FE68-4E8E-A529-AD1B0FA5ED84}" sibTransId="{365CDE01-EE08-492F-BC83-F3CAD45D1B7C}"/>
    <dgm:cxn modelId="{4A07677C-1E31-4BF9-85B9-D71C13BB2163}" srcId="{6E06A1E0-94AB-4AA4-BBEB-35C211930D79}" destId="{2030ABEA-613A-4478-96DA-C47E4A47A29B}" srcOrd="0" destOrd="0" parTransId="{5954FB32-ADDD-4038-A190-08B541CFD93B}" sibTransId="{2F316BCF-9943-4AE6-BAFE-F1B396167DE1}"/>
    <dgm:cxn modelId="{A5226C7D-1B8E-43F8-8BD2-73E9BA43866E}" srcId="{F8FEFC4B-7C55-429F-AA6C-7A6BD3B97150}" destId="{723A8BD1-5301-4DB5-969C-D8A3A3C6616D}" srcOrd="3" destOrd="0" parTransId="{9D9CF56A-FA49-4702-8561-149283FF4071}" sibTransId="{B733AFB4-BE6F-49C7-9770-E393A27E7976}"/>
    <dgm:cxn modelId="{7B8BB87F-1AE8-442F-9A88-C3874EFC297B}" type="presOf" srcId="{723A8BD1-5301-4DB5-969C-D8A3A3C6616D}" destId="{0C942F52-D663-48D1-A890-99B4C16C04C9}" srcOrd="0" destOrd="0" presId="urn:microsoft.com/office/officeart/2017/3/layout/DropPinTimeline"/>
    <dgm:cxn modelId="{71551F84-225F-4382-8293-782F80747660}" srcId="{F8FEFC4B-7C55-429F-AA6C-7A6BD3B97150}" destId="{758F97BD-D4D1-445C-A857-3F2125645C2A}" srcOrd="1" destOrd="0" parTransId="{C54BF291-6441-467B-BE4E-611CD76ACD5A}" sibTransId="{3524F741-32BB-4824-8D8C-2AA1786BBA25}"/>
    <dgm:cxn modelId="{D8AE3D89-3B83-4BF2-A369-5050ED076E7E}" srcId="{AE628620-722E-46A9-98F6-BF1BC27D13B5}" destId="{F98E99C8-C3B2-4B06-84B8-2CE1EF5BA273}" srcOrd="0" destOrd="0" parTransId="{FBA1ADF4-2864-4BC0-81BE-8609D82D0847}" sibTransId="{6A216A92-2763-4076-8F1C-CA75735B7B49}"/>
    <dgm:cxn modelId="{48FBE28E-2A3C-40F4-89EB-3040F418E103}" srcId="{F8FEFC4B-7C55-429F-AA6C-7A6BD3B97150}" destId="{AE628620-722E-46A9-98F6-BF1BC27D13B5}" srcOrd="0" destOrd="0" parTransId="{BFF11F7B-56FF-4524-9DE5-839B78C0B791}" sibTransId="{37B25240-49E1-4FBE-8532-C02E7488DE19}"/>
    <dgm:cxn modelId="{5B519D99-199E-404F-ABD2-1EAD69E588DB}" type="presOf" srcId="{6E06A1E0-94AB-4AA4-BBEB-35C211930D79}" destId="{F1D0ACC5-C337-4B9E-AB3E-A6BFAE8B4020}" srcOrd="0" destOrd="0" presId="urn:microsoft.com/office/officeart/2017/3/layout/DropPinTimeline"/>
    <dgm:cxn modelId="{144EA3A7-1794-4432-B973-D79ACC6D24B1}" srcId="{723A8BD1-5301-4DB5-969C-D8A3A3C6616D}" destId="{8D372D2C-C1CC-4249-A2F2-2E2B86A197B5}" srcOrd="0" destOrd="0" parTransId="{1D45C969-ABE0-4CF6-BAFD-B08DF7104D7E}" sibTransId="{19E1FEA3-D52E-4240-B805-684097EFFD4E}"/>
    <dgm:cxn modelId="{99CB0BAC-3E00-46AB-BA1A-E7618FE37FF6}" type="presOf" srcId="{2030ABEA-613A-4478-96DA-C47E4A47A29B}" destId="{BA98D0F5-4220-4D74-9D6D-26A5B37FF999}" srcOrd="0" destOrd="0" presId="urn:microsoft.com/office/officeart/2017/3/layout/DropPinTimeline"/>
    <dgm:cxn modelId="{8B66CBB0-DCB9-41FB-A00E-95C0FA334703}" srcId="{F8FEFC4B-7C55-429F-AA6C-7A6BD3B97150}" destId="{113BA615-7E12-45B0-BAD9-1E663C44E9D7}" srcOrd="2" destOrd="0" parTransId="{23374EEC-622F-40CF-B0B9-66CA729AC651}" sibTransId="{DB71E90B-B20F-4213-8C12-F627B20B561B}"/>
    <dgm:cxn modelId="{5570CAB6-8710-4B0F-9C1F-C5660263C35D}" type="presOf" srcId="{0505441B-CADE-4CAC-9C64-BA539385D051}" destId="{54C59DD6-6B59-460B-8B28-EAE812EE8CC4}" srcOrd="0" destOrd="0" presId="urn:microsoft.com/office/officeart/2017/3/layout/DropPinTimeline"/>
    <dgm:cxn modelId="{91735DB7-B23B-4C58-BF9D-3FF375959EF0}" type="presOf" srcId="{45D8D5E2-6823-42D2-AF85-F0FD9C8B95B1}" destId="{82A99D9A-ED81-43DE-B69A-27BFBBCCFC93}" srcOrd="0" destOrd="0" presId="urn:microsoft.com/office/officeart/2017/3/layout/DropPinTimeline"/>
    <dgm:cxn modelId="{FD7845CC-7A32-49FB-ACDC-759303309827}" type="presOf" srcId="{AE628620-722E-46A9-98F6-BF1BC27D13B5}" destId="{F65ECBEA-40EC-44F1-885A-19C2378A3994}" srcOrd="0" destOrd="0" presId="urn:microsoft.com/office/officeart/2017/3/layout/DropPinTimeline"/>
    <dgm:cxn modelId="{D84681D8-2816-4AED-AC81-0C5388A4C9E3}" srcId="{BB2691A6-E760-421A-850F-BDC9C03832F2}" destId="{0505441B-CADE-4CAC-9C64-BA539385D051}" srcOrd="0" destOrd="0" parTransId="{21147174-635F-41C0-ACFF-A3C899A1DAD1}" sibTransId="{478F2DEF-CE72-491D-86B5-4827CB036F95}"/>
    <dgm:cxn modelId="{42717DF3-C1EB-4EA1-8320-95802DBBE567}" type="presOf" srcId="{113BA615-7E12-45B0-BAD9-1E663C44E9D7}" destId="{76A35915-4C2E-44CE-A75A-DEB7AA65ED96}" srcOrd="0" destOrd="0" presId="urn:microsoft.com/office/officeart/2017/3/layout/DropPinTimeline"/>
    <dgm:cxn modelId="{B972E2BE-FCE2-46C8-A968-3C0765521967}" type="presParOf" srcId="{4A633570-0F01-4A56-A1FC-7FA5F8461AC6}" destId="{FC92F378-FB05-4978-A886-CB157F956446}" srcOrd="0" destOrd="0" presId="urn:microsoft.com/office/officeart/2017/3/layout/DropPinTimeline"/>
    <dgm:cxn modelId="{57A63DFB-3C91-494B-BD82-68A7562144DC}" type="presParOf" srcId="{4A633570-0F01-4A56-A1FC-7FA5F8461AC6}" destId="{054D7A59-D657-4239-9F8D-820116AA39D2}" srcOrd="1" destOrd="0" presId="urn:microsoft.com/office/officeart/2017/3/layout/DropPinTimeline"/>
    <dgm:cxn modelId="{BDE9CBB7-FFC6-47C6-8E25-54FD3479A226}" type="presParOf" srcId="{054D7A59-D657-4239-9F8D-820116AA39D2}" destId="{171E9E96-AE9F-42A1-BA47-437C56A26A6F}" srcOrd="0" destOrd="0" presId="urn:microsoft.com/office/officeart/2017/3/layout/DropPinTimeline"/>
    <dgm:cxn modelId="{D1364AEC-3D58-4316-A49E-3A53EAC04374}" type="presParOf" srcId="{171E9E96-AE9F-42A1-BA47-437C56A26A6F}" destId="{7CEE63FB-2393-42C7-9599-B0501F6FE8A1}" srcOrd="0" destOrd="0" presId="urn:microsoft.com/office/officeart/2017/3/layout/DropPinTimeline"/>
    <dgm:cxn modelId="{2A6E7A7D-6AD5-4A0D-9066-93CEBE1CB221}" type="presParOf" srcId="{171E9E96-AE9F-42A1-BA47-437C56A26A6F}" destId="{3FABADA6-BE7A-4E36-84F2-E4103A08E1DE}" srcOrd="1" destOrd="0" presId="urn:microsoft.com/office/officeart/2017/3/layout/DropPinTimeline"/>
    <dgm:cxn modelId="{365C6DDB-9895-4ECF-9318-861634841F4E}" type="presParOf" srcId="{3FABADA6-BE7A-4E36-84F2-E4103A08E1DE}" destId="{257BCB2E-A76D-4DF4-8FAF-67A29586B678}" srcOrd="0" destOrd="0" presId="urn:microsoft.com/office/officeart/2017/3/layout/DropPinTimeline"/>
    <dgm:cxn modelId="{50F9FD87-9C07-41D5-B1EE-026CB4E56A4F}" type="presParOf" srcId="{3FABADA6-BE7A-4E36-84F2-E4103A08E1DE}" destId="{1468D074-48A3-4309-A671-31B995DFBEB3}" srcOrd="1" destOrd="0" presId="urn:microsoft.com/office/officeart/2017/3/layout/DropPinTimeline"/>
    <dgm:cxn modelId="{C053C173-C7D2-421B-9FA8-0BA80F86B021}" type="presParOf" srcId="{171E9E96-AE9F-42A1-BA47-437C56A26A6F}" destId="{A153791C-FD5D-4971-A119-C0AA3D2E449F}" srcOrd="2" destOrd="0" presId="urn:microsoft.com/office/officeart/2017/3/layout/DropPinTimeline"/>
    <dgm:cxn modelId="{35E0649A-2154-4A3B-9783-40AF6CA8D2DC}" type="presParOf" srcId="{171E9E96-AE9F-42A1-BA47-437C56A26A6F}" destId="{F65ECBEA-40EC-44F1-885A-19C2378A3994}" srcOrd="3" destOrd="0" presId="urn:microsoft.com/office/officeart/2017/3/layout/DropPinTimeline"/>
    <dgm:cxn modelId="{49DEEF83-5781-4DE9-A604-F1C22FCD3533}" type="presParOf" srcId="{171E9E96-AE9F-42A1-BA47-437C56A26A6F}" destId="{2813DBE9-786A-4C57-BFB4-4DCF0B8B11BD}" srcOrd="4" destOrd="0" presId="urn:microsoft.com/office/officeart/2017/3/layout/DropPinTimeline"/>
    <dgm:cxn modelId="{B8539A90-A4B0-452C-9C1B-3F8CCB7CE2E0}" type="presParOf" srcId="{171E9E96-AE9F-42A1-BA47-437C56A26A6F}" destId="{BC0BA1BA-861F-4655-91AB-96E6BD81C490}" srcOrd="5" destOrd="0" presId="urn:microsoft.com/office/officeart/2017/3/layout/DropPinTimeline"/>
    <dgm:cxn modelId="{EEBEC2EE-2021-4A5C-A2D1-7F5CA02D3ACA}" type="presParOf" srcId="{054D7A59-D657-4239-9F8D-820116AA39D2}" destId="{2E4D9201-2A0D-4F9B-9DD9-F57C1102EE00}" srcOrd="1" destOrd="0" presId="urn:microsoft.com/office/officeart/2017/3/layout/DropPinTimeline"/>
    <dgm:cxn modelId="{95182C5F-520D-4810-A748-B2E86039AF89}" type="presParOf" srcId="{054D7A59-D657-4239-9F8D-820116AA39D2}" destId="{1C9F0E3F-D4F9-4860-9647-B5A26311E944}" srcOrd="2" destOrd="0" presId="urn:microsoft.com/office/officeart/2017/3/layout/DropPinTimeline"/>
    <dgm:cxn modelId="{CF58D416-89AA-40DA-B907-FB68E4DAEC51}" type="presParOf" srcId="{1C9F0E3F-D4F9-4860-9647-B5A26311E944}" destId="{B72079EA-66C1-44A2-9FB1-015B105CA75D}" srcOrd="0" destOrd="0" presId="urn:microsoft.com/office/officeart/2017/3/layout/DropPinTimeline"/>
    <dgm:cxn modelId="{517A5A49-7BBB-4969-9B5C-471707F8245C}" type="presParOf" srcId="{1C9F0E3F-D4F9-4860-9647-B5A26311E944}" destId="{46F5E12F-77CD-443A-B7DD-601050BAA3F6}" srcOrd="1" destOrd="0" presId="urn:microsoft.com/office/officeart/2017/3/layout/DropPinTimeline"/>
    <dgm:cxn modelId="{AF5C3FB6-CDE7-4AE3-823B-9DEFA60D50C0}" type="presParOf" srcId="{46F5E12F-77CD-443A-B7DD-601050BAA3F6}" destId="{83375552-708D-4100-9533-334B59AAD96E}" srcOrd="0" destOrd="0" presId="urn:microsoft.com/office/officeart/2017/3/layout/DropPinTimeline"/>
    <dgm:cxn modelId="{66A1C23A-658E-401D-BA3A-1C6F9ED03B12}" type="presParOf" srcId="{46F5E12F-77CD-443A-B7DD-601050BAA3F6}" destId="{8A84F28C-97FD-4477-8ED1-E0F16B265611}" srcOrd="1" destOrd="0" presId="urn:microsoft.com/office/officeart/2017/3/layout/DropPinTimeline"/>
    <dgm:cxn modelId="{35D0A3F8-02CD-4CCE-8193-C24BF543A09D}" type="presParOf" srcId="{1C9F0E3F-D4F9-4860-9647-B5A26311E944}" destId="{82A99D9A-ED81-43DE-B69A-27BFBBCCFC93}" srcOrd="2" destOrd="0" presId="urn:microsoft.com/office/officeart/2017/3/layout/DropPinTimeline"/>
    <dgm:cxn modelId="{B7D53976-E5FD-48C5-95B9-CD557D6B4132}" type="presParOf" srcId="{1C9F0E3F-D4F9-4860-9647-B5A26311E944}" destId="{7871ADF8-CD88-417C-9467-EE4923896912}" srcOrd="3" destOrd="0" presId="urn:microsoft.com/office/officeart/2017/3/layout/DropPinTimeline"/>
    <dgm:cxn modelId="{8F9E4FA1-9839-45C3-A4A5-B21214D35BE5}" type="presParOf" srcId="{1C9F0E3F-D4F9-4860-9647-B5A26311E944}" destId="{3E5DF318-37D1-40B8-86A6-E23DEB0151D3}" srcOrd="4" destOrd="0" presId="urn:microsoft.com/office/officeart/2017/3/layout/DropPinTimeline"/>
    <dgm:cxn modelId="{0F8FCF9B-F227-49CD-8AB6-9190A223AF3D}" type="presParOf" srcId="{1C9F0E3F-D4F9-4860-9647-B5A26311E944}" destId="{FB1ED1E2-B6F6-4D73-8764-985B4710F04B}" srcOrd="5" destOrd="0" presId="urn:microsoft.com/office/officeart/2017/3/layout/DropPinTimeline"/>
    <dgm:cxn modelId="{4A3CEF52-9587-4F23-9E0B-BAA5995B0DED}" type="presParOf" srcId="{054D7A59-D657-4239-9F8D-820116AA39D2}" destId="{FC20CCA9-26E6-4B3B-9553-795AC0DFF49E}" srcOrd="3" destOrd="0" presId="urn:microsoft.com/office/officeart/2017/3/layout/DropPinTimeline"/>
    <dgm:cxn modelId="{728D09C7-354F-4E4E-AA24-9E3EB370CE24}" type="presParOf" srcId="{054D7A59-D657-4239-9F8D-820116AA39D2}" destId="{1C977DDF-0B25-47CB-9CBB-7D308F45C122}" srcOrd="4" destOrd="0" presId="urn:microsoft.com/office/officeart/2017/3/layout/DropPinTimeline"/>
    <dgm:cxn modelId="{8B01C84B-4700-4F29-8B27-DB866C1CE145}" type="presParOf" srcId="{1C977DDF-0B25-47CB-9CBB-7D308F45C122}" destId="{0BDEAC44-EE56-4DF0-9A8B-81D71B629BDB}" srcOrd="0" destOrd="0" presId="urn:microsoft.com/office/officeart/2017/3/layout/DropPinTimeline"/>
    <dgm:cxn modelId="{FA8999BC-84AC-4B00-875B-0BFEB044E15B}" type="presParOf" srcId="{1C977DDF-0B25-47CB-9CBB-7D308F45C122}" destId="{CDE97C0D-33C5-4D82-9903-B1622B23245B}" srcOrd="1" destOrd="0" presId="urn:microsoft.com/office/officeart/2017/3/layout/DropPinTimeline"/>
    <dgm:cxn modelId="{6B2A9C4A-C37D-4A6C-902A-50C7A0447BED}" type="presParOf" srcId="{CDE97C0D-33C5-4D82-9903-B1622B23245B}" destId="{0BE7CCE6-BD23-429B-BE03-AD8BB8565928}" srcOrd="0" destOrd="0" presId="urn:microsoft.com/office/officeart/2017/3/layout/DropPinTimeline"/>
    <dgm:cxn modelId="{18E52555-E778-4A79-B519-753B9BC043B0}" type="presParOf" srcId="{CDE97C0D-33C5-4D82-9903-B1622B23245B}" destId="{E995EA35-7FAD-462F-85AB-AA49AEABC900}" srcOrd="1" destOrd="0" presId="urn:microsoft.com/office/officeart/2017/3/layout/DropPinTimeline"/>
    <dgm:cxn modelId="{7927A4BE-F177-4FB5-AEA3-6D3D593A4E05}" type="presParOf" srcId="{1C977DDF-0B25-47CB-9CBB-7D308F45C122}" destId="{403EB7C4-1C24-4AA4-821C-84328DADE3FE}" srcOrd="2" destOrd="0" presId="urn:microsoft.com/office/officeart/2017/3/layout/DropPinTimeline"/>
    <dgm:cxn modelId="{76A995B8-02F3-4BCC-A9BC-502275DF361F}" type="presParOf" srcId="{1C977DDF-0B25-47CB-9CBB-7D308F45C122}" destId="{76A35915-4C2E-44CE-A75A-DEB7AA65ED96}" srcOrd="3" destOrd="0" presId="urn:microsoft.com/office/officeart/2017/3/layout/DropPinTimeline"/>
    <dgm:cxn modelId="{5E527DBC-D550-4A3B-A8AB-7AFA0B653746}" type="presParOf" srcId="{1C977DDF-0B25-47CB-9CBB-7D308F45C122}" destId="{5E91CC92-73EE-4FC6-B62B-29269CE096C2}" srcOrd="4" destOrd="0" presId="urn:microsoft.com/office/officeart/2017/3/layout/DropPinTimeline"/>
    <dgm:cxn modelId="{2D58A464-A99C-44A3-BAC3-C38F483D0551}" type="presParOf" srcId="{1C977DDF-0B25-47CB-9CBB-7D308F45C122}" destId="{4B369A58-84A4-479A-8FD2-9C0CE77A115E}" srcOrd="5" destOrd="0" presId="urn:microsoft.com/office/officeart/2017/3/layout/DropPinTimeline"/>
    <dgm:cxn modelId="{732EFDDD-FA14-4B9E-86DF-7BD43E035EFF}" type="presParOf" srcId="{054D7A59-D657-4239-9F8D-820116AA39D2}" destId="{25D6967A-2CFF-4821-9563-C017D27FCD87}" srcOrd="5" destOrd="0" presId="urn:microsoft.com/office/officeart/2017/3/layout/DropPinTimeline"/>
    <dgm:cxn modelId="{55DF2921-A1E7-4C96-94C9-AEF56953F2CA}" type="presParOf" srcId="{054D7A59-D657-4239-9F8D-820116AA39D2}" destId="{5897B7C5-BEF8-48F9-B1D0-D5760D22F4B8}" srcOrd="6" destOrd="0" presId="urn:microsoft.com/office/officeart/2017/3/layout/DropPinTimeline"/>
    <dgm:cxn modelId="{ECFDDB13-5273-4FA8-A80F-33638BC0CA82}" type="presParOf" srcId="{5897B7C5-BEF8-48F9-B1D0-D5760D22F4B8}" destId="{F8DD3C2B-9E9A-4036-940D-93928BCF1B66}" srcOrd="0" destOrd="0" presId="urn:microsoft.com/office/officeart/2017/3/layout/DropPinTimeline"/>
    <dgm:cxn modelId="{EBA09EAD-05EF-486E-BC34-557C8BDEF88E}" type="presParOf" srcId="{5897B7C5-BEF8-48F9-B1D0-D5760D22F4B8}" destId="{A345910F-9344-4726-9E7A-1E0BCBFF0FF3}" srcOrd="1" destOrd="0" presId="urn:microsoft.com/office/officeart/2017/3/layout/DropPinTimeline"/>
    <dgm:cxn modelId="{5C361131-10B7-401A-9955-3834BAD508AA}" type="presParOf" srcId="{A345910F-9344-4726-9E7A-1E0BCBFF0FF3}" destId="{D0EF8FAD-E8BD-4202-A6A3-1D29559231F6}" srcOrd="0" destOrd="0" presId="urn:microsoft.com/office/officeart/2017/3/layout/DropPinTimeline"/>
    <dgm:cxn modelId="{CEB6C757-3FB4-472F-9710-D459706B7323}" type="presParOf" srcId="{A345910F-9344-4726-9E7A-1E0BCBFF0FF3}" destId="{63248CBD-AA87-435B-9026-9638C60FDAE1}" srcOrd="1" destOrd="0" presId="urn:microsoft.com/office/officeart/2017/3/layout/DropPinTimeline"/>
    <dgm:cxn modelId="{D40686E4-841C-4AF7-87F6-DD7A23FFC1C6}" type="presParOf" srcId="{5897B7C5-BEF8-48F9-B1D0-D5760D22F4B8}" destId="{1906E1FF-1CE1-4076-B44B-2698200DEED1}" srcOrd="2" destOrd="0" presId="urn:microsoft.com/office/officeart/2017/3/layout/DropPinTimeline"/>
    <dgm:cxn modelId="{8C096F5D-BFAF-433D-A372-9EF288C41997}" type="presParOf" srcId="{5897B7C5-BEF8-48F9-B1D0-D5760D22F4B8}" destId="{0C942F52-D663-48D1-A890-99B4C16C04C9}" srcOrd="3" destOrd="0" presId="urn:microsoft.com/office/officeart/2017/3/layout/DropPinTimeline"/>
    <dgm:cxn modelId="{E4FC893E-383A-4A8F-A6DE-1C565125C6EA}" type="presParOf" srcId="{5897B7C5-BEF8-48F9-B1D0-D5760D22F4B8}" destId="{5011EE8B-C2A4-4055-9AE9-99EF6D0CFC82}" srcOrd="4" destOrd="0" presId="urn:microsoft.com/office/officeart/2017/3/layout/DropPinTimeline"/>
    <dgm:cxn modelId="{13210F83-E663-4A26-9FB2-A810722AC725}" type="presParOf" srcId="{5897B7C5-BEF8-48F9-B1D0-D5760D22F4B8}" destId="{CCFC4DB4-953C-452D-AB3F-096471363E68}" srcOrd="5" destOrd="0" presId="urn:microsoft.com/office/officeart/2017/3/layout/DropPinTimeline"/>
    <dgm:cxn modelId="{FF6375E2-863C-46F5-BB5F-FD7FA2AA2031}" type="presParOf" srcId="{054D7A59-D657-4239-9F8D-820116AA39D2}" destId="{348D9CE6-C0C3-43E7-9F4A-8FE77B6ACD05}" srcOrd="7" destOrd="0" presId="urn:microsoft.com/office/officeart/2017/3/layout/DropPinTimeline"/>
    <dgm:cxn modelId="{2707C432-3C3F-4524-9FC1-1A13BBC6E424}" type="presParOf" srcId="{054D7A59-D657-4239-9F8D-820116AA39D2}" destId="{ED4E61DB-62DE-442A-9DCE-6F1635D0B5DB}" srcOrd="8" destOrd="0" presId="urn:microsoft.com/office/officeart/2017/3/layout/DropPinTimeline"/>
    <dgm:cxn modelId="{64D812D4-5BAB-4FB1-9782-666B06926662}" type="presParOf" srcId="{ED4E61DB-62DE-442A-9DCE-6F1635D0B5DB}" destId="{6424B9B2-FB6C-406B-BBA0-E3B5C8B1BB7E}" srcOrd="0" destOrd="0" presId="urn:microsoft.com/office/officeart/2017/3/layout/DropPinTimeline"/>
    <dgm:cxn modelId="{CEF9010D-D76A-432A-9B10-D8C9F19F9804}" type="presParOf" srcId="{ED4E61DB-62DE-442A-9DCE-6F1635D0B5DB}" destId="{71A22747-0C64-48E4-9339-B2205842BF57}" srcOrd="1" destOrd="0" presId="urn:microsoft.com/office/officeart/2017/3/layout/DropPinTimeline"/>
    <dgm:cxn modelId="{27903095-D0A9-4D95-994D-3F81829BF804}" type="presParOf" srcId="{71A22747-0C64-48E4-9339-B2205842BF57}" destId="{3E8D66FD-677B-49B1-AD17-5DC9398DB98A}" srcOrd="0" destOrd="0" presId="urn:microsoft.com/office/officeart/2017/3/layout/DropPinTimeline"/>
    <dgm:cxn modelId="{7E3AF4A8-2336-4B06-9CE4-4874ED488A97}" type="presParOf" srcId="{71A22747-0C64-48E4-9339-B2205842BF57}" destId="{FAA10D1E-3811-4D50-9B77-17266577CF15}" srcOrd="1" destOrd="0" presId="urn:microsoft.com/office/officeart/2017/3/layout/DropPinTimeline"/>
    <dgm:cxn modelId="{869BFFB7-ECEA-40A8-9A5B-EC2518E15178}" type="presParOf" srcId="{ED4E61DB-62DE-442A-9DCE-6F1635D0B5DB}" destId="{54C59DD6-6B59-460B-8B28-EAE812EE8CC4}" srcOrd="2" destOrd="0" presId="urn:microsoft.com/office/officeart/2017/3/layout/DropPinTimeline"/>
    <dgm:cxn modelId="{8F7BD1DC-3E2A-4AC0-8D47-726129088994}" type="presParOf" srcId="{ED4E61DB-62DE-442A-9DCE-6F1635D0B5DB}" destId="{7D97DBD2-8EFB-4D7F-AFAE-6E3676FA991B}" srcOrd="3" destOrd="0" presId="urn:microsoft.com/office/officeart/2017/3/layout/DropPinTimeline"/>
    <dgm:cxn modelId="{83EE3687-CFDF-44DA-A034-8F916A88E9AF}" type="presParOf" srcId="{ED4E61DB-62DE-442A-9DCE-6F1635D0B5DB}" destId="{62FB9913-119B-4695-B3A0-D327DDF9159C}" srcOrd="4" destOrd="0" presId="urn:microsoft.com/office/officeart/2017/3/layout/DropPinTimeline"/>
    <dgm:cxn modelId="{37F8194C-B26B-433E-A382-7A9D745B17FD}" type="presParOf" srcId="{ED4E61DB-62DE-442A-9DCE-6F1635D0B5DB}" destId="{3B11D8D9-736F-4EEF-974D-3188C242976C}" srcOrd="5" destOrd="0" presId="urn:microsoft.com/office/officeart/2017/3/layout/DropPinTimeline"/>
    <dgm:cxn modelId="{AB8605B5-10B0-4C21-B205-0D0E3FD5F7F3}" type="presParOf" srcId="{054D7A59-D657-4239-9F8D-820116AA39D2}" destId="{7BFE320E-2599-43CE-8B7B-2BE63EB76C6C}" srcOrd="9" destOrd="0" presId="urn:microsoft.com/office/officeart/2017/3/layout/DropPinTimeline"/>
    <dgm:cxn modelId="{61CB0276-5115-4C45-B00E-70E0816A8D26}" type="presParOf" srcId="{054D7A59-D657-4239-9F8D-820116AA39D2}" destId="{F1FA2869-0881-40FD-9D25-3BB792ADA1C8}" srcOrd="10" destOrd="0" presId="urn:microsoft.com/office/officeart/2017/3/layout/DropPinTimeline"/>
    <dgm:cxn modelId="{C3F62028-0420-46D4-9753-9222653927A0}" type="presParOf" srcId="{F1FA2869-0881-40FD-9D25-3BB792ADA1C8}" destId="{5DA8D183-4CB8-44F8-BC3E-6D7923721360}" srcOrd="0" destOrd="0" presId="urn:microsoft.com/office/officeart/2017/3/layout/DropPinTimeline"/>
    <dgm:cxn modelId="{72CB76D7-E099-49BD-8090-024CE46E60B4}" type="presParOf" srcId="{F1FA2869-0881-40FD-9D25-3BB792ADA1C8}" destId="{BC277631-C74A-4027-95B0-8EC5981B4285}" srcOrd="1" destOrd="0" presId="urn:microsoft.com/office/officeart/2017/3/layout/DropPinTimeline"/>
    <dgm:cxn modelId="{91610E1E-A1DE-4158-B060-53C238A82A76}" type="presParOf" srcId="{BC277631-C74A-4027-95B0-8EC5981B4285}" destId="{1B275742-D578-4BD3-9331-BEDF1A350219}" srcOrd="0" destOrd="0" presId="urn:microsoft.com/office/officeart/2017/3/layout/DropPinTimeline"/>
    <dgm:cxn modelId="{0F839298-BE28-48B8-A5E5-3D6E46A1583B}" type="presParOf" srcId="{BC277631-C74A-4027-95B0-8EC5981B4285}" destId="{36B30CFF-7A08-4AB0-A417-83DF2FD503C4}" srcOrd="1" destOrd="0" presId="urn:microsoft.com/office/officeart/2017/3/layout/DropPinTimeline"/>
    <dgm:cxn modelId="{BB363E3B-C1F2-4CC8-B256-1A5089787609}" type="presParOf" srcId="{F1FA2869-0881-40FD-9D25-3BB792ADA1C8}" destId="{BA98D0F5-4220-4D74-9D6D-26A5B37FF999}" srcOrd="2" destOrd="0" presId="urn:microsoft.com/office/officeart/2017/3/layout/DropPinTimeline"/>
    <dgm:cxn modelId="{F47DE9A8-BF3D-4451-966B-2F9A5DB5D6E1}" type="presParOf" srcId="{F1FA2869-0881-40FD-9D25-3BB792ADA1C8}" destId="{F1D0ACC5-C337-4B9E-AB3E-A6BFAE8B4020}" srcOrd="3" destOrd="0" presId="urn:microsoft.com/office/officeart/2017/3/layout/DropPinTimeline"/>
    <dgm:cxn modelId="{946549D0-BC2C-40CB-B44B-A393BFD4F680}" type="presParOf" srcId="{F1FA2869-0881-40FD-9D25-3BB792ADA1C8}" destId="{741F9A8B-D2F0-4495-8647-D20B85A83A0D}" srcOrd="4" destOrd="0" presId="urn:microsoft.com/office/officeart/2017/3/layout/DropPinTimeline"/>
    <dgm:cxn modelId="{0C9CCC19-462D-4E12-9AF5-DA7055F031F2}" type="presParOf" srcId="{F1FA2869-0881-40FD-9D25-3BB792ADA1C8}" destId="{D917955D-1757-449C-847A-E5288CFD353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2F378-FB05-4978-A886-CB157F956446}">
      <dsp:nvSpPr>
        <dsp:cNvPr id="0" name=""/>
        <dsp:cNvSpPr/>
      </dsp:nvSpPr>
      <dsp:spPr>
        <a:xfrm>
          <a:off x="0" y="2609339"/>
          <a:ext cx="838403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57BCB2E-A76D-4DF4-8FAF-67A29586B678}">
      <dsp:nvSpPr>
        <dsp:cNvPr id="0" name=""/>
        <dsp:cNvSpPr/>
      </dsp:nvSpPr>
      <dsp:spPr>
        <a:xfrm rot="8100000">
          <a:off x="75375" y="611463"/>
          <a:ext cx="363550" cy="36355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8D074-48A3-4309-A671-31B995DFBEB3}">
      <dsp:nvSpPr>
        <dsp:cNvPr id="0" name=""/>
        <dsp:cNvSpPr/>
      </dsp:nvSpPr>
      <dsp:spPr>
        <a:xfrm>
          <a:off x="115762" y="651850"/>
          <a:ext cx="282776" cy="282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153791C-FD5D-4971-A119-C0AA3D2E449F}">
      <dsp:nvSpPr>
        <dsp:cNvPr id="0" name=""/>
        <dsp:cNvSpPr/>
      </dsp:nvSpPr>
      <dsp:spPr>
        <a:xfrm>
          <a:off x="514220" y="1064610"/>
          <a:ext cx="1891263" cy="154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latin typeface="+mj-lt"/>
            </a:rPr>
            <a:t>County Durham Together Transformation Programme </a:t>
          </a:r>
        </a:p>
      </dsp:txBody>
      <dsp:txXfrm>
        <a:off x="514220" y="1064610"/>
        <a:ext cx="1891263" cy="1544728"/>
      </dsp:txXfrm>
    </dsp:sp>
    <dsp:sp modelId="{F65ECBEA-40EC-44F1-885A-19C2378A3994}">
      <dsp:nvSpPr>
        <dsp:cNvPr id="0" name=""/>
        <dsp:cNvSpPr/>
      </dsp:nvSpPr>
      <dsp:spPr>
        <a:xfrm>
          <a:off x="514220" y="521867"/>
          <a:ext cx="1891263" cy="54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 2021</a:t>
          </a:r>
        </a:p>
      </dsp:txBody>
      <dsp:txXfrm>
        <a:off x="514220" y="521867"/>
        <a:ext cx="1891263" cy="542742"/>
      </dsp:txXfrm>
    </dsp:sp>
    <dsp:sp modelId="{2813DBE9-786A-4C57-BFB4-4DCF0B8B11BD}">
      <dsp:nvSpPr>
        <dsp:cNvPr id="0" name=""/>
        <dsp:cNvSpPr/>
      </dsp:nvSpPr>
      <dsp:spPr>
        <a:xfrm>
          <a:off x="257150" y="1064610"/>
          <a:ext cx="0" cy="154472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CEE63FB-2393-42C7-9599-B0501F6FE8A1}">
      <dsp:nvSpPr>
        <dsp:cNvPr id="0" name=""/>
        <dsp:cNvSpPr/>
      </dsp:nvSpPr>
      <dsp:spPr>
        <a:xfrm>
          <a:off x="225180" y="2560492"/>
          <a:ext cx="92544" cy="97693"/>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75552-708D-4100-9533-334B59AAD96E}">
      <dsp:nvSpPr>
        <dsp:cNvPr id="0" name=""/>
        <dsp:cNvSpPr/>
      </dsp:nvSpPr>
      <dsp:spPr>
        <a:xfrm rot="18900000">
          <a:off x="1271069" y="4243663"/>
          <a:ext cx="363550" cy="363550"/>
        </a:xfrm>
        <a:prstGeom prst="teardrop">
          <a:avLst>
            <a:gd name="adj" fmla="val 115000"/>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4F28C-97FD-4477-8ED1-E0F16B265611}">
      <dsp:nvSpPr>
        <dsp:cNvPr id="0" name=""/>
        <dsp:cNvSpPr/>
      </dsp:nvSpPr>
      <dsp:spPr>
        <a:xfrm>
          <a:off x="1311456" y="4284050"/>
          <a:ext cx="282776" cy="282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2A99D9A-ED81-43DE-B69A-27BFBBCCFC93}">
      <dsp:nvSpPr>
        <dsp:cNvPr id="0" name=""/>
        <dsp:cNvSpPr/>
      </dsp:nvSpPr>
      <dsp:spPr>
        <a:xfrm>
          <a:off x="1709914" y="2609339"/>
          <a:ext cx="1891263" cy="154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latin typeface="Calibri Light" panose="020F0302020204030204"/>
            </a:rPr>
            <a:t>Workstreams developed </a:t>
          </a:r>
        </a:p>
      </dsp:txBody>
      <dsp:txXfrm>
        <a:off x="1709914" y="2609339"/>
        <a:ext cx="1891263" cy="1544728"/>
      </dsp:txXfrm>
    </dsp:sp>
    <dsp:sp modelId="{7871ADF8-CD88-417C-9467-EE4923896912}">
      <dsp:nvSpPr>
        <dsp:cNvPr id="0" name=""/>
        <dsp:cNvSpPr/>
      </dsp:nvSpPr>
      <dsp:spPr>
        <a:xfrm>
          <a:off x="1709914" y="4154067"/>
          <a:ext cx="1891263" cy="54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 2021</a:t>
          </a:r>
        </a:p>
      </dsp:txBody>
      <dsp:txXfrm>
        <a:off x="1709914" y="4154067"/>
        <a:ext cx="1891263" cy="542742"/>
      </dsp:txXfrm>
    </dsp:sp>
    <dsp:sp modelId="{3E5DF318-37D1-40B8-86A6-E23DEB0151D3}">
      <dsp:nvSpPr>
        <dsp:cNvPr id="0" name=""/>
        <dsp:cNvSpPr/>
      </dsp:nvSpPr>
      <dsp:spPr>
        <a:xfrm>
          <a:off x="1452844" y="2609339"/>
          <a:ext cx="0" cy="1544728"/>
        </a:xfrm>
        <a:prstGeom prst="line">
          <a:avLst/>
        </a:prstGeom>
        <a:noFill/>
        <a:ln w="12700" cap="flat" cmpd="sng" algn="ctr">
          <a:solidFill>
            <a:schemeClr val="accent2">
              <a:hueOff val="-582145"/>
              <a:satOff val="-33571"/>
              <a:lumOff val="3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B72079EA-66C1-44A2-9FB1-015B105CA75D}">
      <dsp:nvSpPr>
        <dsp:cNvPr id="0" name=""/>
        <dsp:cNvSpPr/>
      </dsp:nvSpPr>
      <dsp:spPr>
        <a:xfrm>
          <a:off x="1420874" y="2560492"/>
          <a:ext cx="92544" cy="97693"/>
        </a:xfrm>
        <a:prstGeom prst="ellipse">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7CCE6-BD23-429B-BE03-AD8BB8565928}">
      <dsp:nvSpPr>
        <dsp:cNvPr id="0" name=""/>
        <dsp:cNvSpPr/>
      </dsp:nvSpPr>
      <dsp:spPr>
        <a:xfrm rot="8100000">
          <a:off x="2466763" y="611463"/>
          <a:ext cx="363550" cy="363550"/>
        </a:xfrm>
        <a:prstGeom prst="teardrop">
          <a:avLst>
            <a:gd name="adj" fmla="val 115000"/>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5EA35-7FAD-462F-85AB-AA49AEABC900}">
      <dsp:nvSpPr>
        <dsp:cNvPr id="0" name=""/>
        <dsp:cNvSpPr/>
      </dsp:nvSpPr>
      <dsp:spPr>
        <a:xfrm>
          <a:off x="2507150" y="651850"/>
          <a:ext cx="282776" cy="282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3EB7C4-1C24-4AA4-821C-84328DADE3FE}">
      <dsp:nvSpPr>
        <dsp:cNvPr id="0" name=""/>
        <dsp:cNvSpPr/>
      </dsp:nvSpPr>
      <dsp:spPr>
        <a:xfrm>
          <a:off x="2905608" y="1064610"/>
          <a:ext cx="1891263" cy="154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kern="1200" dirty="0">
              <a:latin typeface="+mj-lt"/>
            </a:rPr>
            <a:t>Review of County Durham Together – stakeholder interviews</a:t>
          </a:r>
        </a:p>
      </dsp:txBody>
      <dsp:txXfrm>
        <a:off x="2905608" y="1064610"/>
        <a:ext cx="1891263" cy="1544728"/>
      </dsp:txXfrm>
    </dsp:sp>
    <dsp:sp modelId="{76A35915-4C2E-44CE-A75A-DEB7AA65ED96}">
      <dsp:nvSpPr>
        <dsp:cNvPr id="0" name=""/>
        <dsp:cNvSpPr/>
      </dsp:nvSpPr>
      <dsp:spPr>
        <a:xfrm>
          <a:off x="2905608" y="521867"/>
          <a:ext cx="1891263" cy="54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July 2022</a:t>
          </a:r>
        </a:p>
      </dsp:txBody>
      <dsp:txXfrm>
        <a:off x="2905608" y="521867"/>
        <a:ext cx="1891263" cy="542742"/>
      </dsp:txXfrm>
    </dsp:sp>
    <dsp:sp modelId="{5E91CC92-73EE-4FC6-B62B-29269CE096C2}">
      <dsp:nvSpPr>
        <dsp:cNvPr id="0" name=""/>
        <dsp:cNvSpPr/>
      </dsp:nvSpPr>
      <dsp:spPr>
        <a:xfrm>
          <a:off x="2648538" y="1064610"/>
          <a:ext cx="0" cy="1544728"/>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0BDEAC44-EE56-4DF0-9A8B-81D71B629BDB}">
      <dsp:nvSpPr>
        <dsp:cNvPr id="0" name=""/>
        <dsp:cNvSpPr/>
      </dsp:nvSpPr>
      <dsp:spPr>
        <a:xfrm>
          <a:off x="2616568" y="2560492"/>
          <a:ext cx="92544" cy="97693"/>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F8FAD-E8BD-4202-A6A3-1D29559231F6}">
      <dsp:nvSpPr>
        <dsp:cNvPr id="0" name=""/>
        <dsp:cNvSpPr/>
      </dsp:nvSpPr>
      <dsp:spPr>
        <a:xfrm rot="18900000">
          <a:off x="3662457" y="4243663"/>
          <a:ext cx="363550" cy="363550"/>
        </a:xfrm>
        <a:prstGeom prst="teardrop">
          <a:avLst>
            <a:gd name="adj" fmla="val 115000"/>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48CBD-AA87-435B-9026-9638C60FDAE1}">
      <dsp:nvSpPr>
        <dsp:cNvPr id="0" name=""/>
        <dsp:cNvSpPr/>
      </dsp:nvSpPr>
      <dsp:spPr>
        <a:xfrm>
          <a:off x="3702844" y="4284050"/>
          <a:ext cx="282776" cy="282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906E1FF-1CE1-4076-B44B-2698200DEED1}">
      <dsp:nvSpPr>
        <dsp:cNvPr id="0" name=""/>
        <dsp:cNvSpPr/>
      </dsp:nvSpPr>
      <dsp:spPr>
        <a:xfrm>
          <a:off x="4101301" y="2609339"/>
          <a:ext cx="1891263" cy="154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GB" sz="1500" kern="1200" dirty="0">
              <a:latin typeface="Calibri Light" panose="020F0302020204030204"/>
            </a:rPr>
            <a:t>Workshop – challenges and where we want to be</a:t>
          </a:r>
        </a:p>
        <a:p>
          <a:pPr marL="0" lvl="0" indent="0" algn="l" defTabSz="666750">
            <a:lnSpc>
              <a:spcPct val="90000"/>
            </a:lnSpc>
            <a:spcBef>
              <a:spcPct val="0"/>
            </a:spcBef>
            <a:spcAft>
              <a:spcPct val="35000"/>
            </a:spcAft>
            <a:buNone/>
          </a:pPr>
          <a:r>
            <a:rPr lang="en-GB" sz="1500" kern="1200" dirty="0">
              <a:latin typeface="Calibri Light" panose="020F0302020204030204"/>
            </a:rPr>
            <a:t>Co-production toolkit and training developed </a:t>
          </a:r>
        </a:p>
      </dsp:txBody>
      <dsp:txXfrm>
        <a:off x="4101301" y="2609339"/>
        <a:ext cx="1891263" cy="1544728"/>
      </dsp:txXfrm>
    </dsp:sp>
    <dsp:sp modelId="{0C942F52-D663-48D1-A890-99B4C16C04C9}">
      <dsp:nvSpPr>
        <dsp:cNvPr id="0" name=""/>
        <dsp:cNvSpPr/>
      </dsp:nvSpPr>
      <dsp:spPr>
        <a:xfrm>
          <a:off x="4101301" y="4154067"/>
          <a:ext cx="1891263" cy="54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Sept 2022</a:t>
          </a:r>
        </a:p>
      </dsp:txBody>
      <dsp:txXfrm>
        <a:off x="4101301" y="4154067"/>
        <a:ext cx="1891263" cy="542742"/>
      </dsp:txXfrm>
    </dsp:sp>
    <dsp:sp modelId="{5011EE8B-C2A4-4055-9AE9-99EF6D0CFC82}">
      <dsp:nvSpPr>
        <dsp:cNvPr id="0" name=""/>
        <dsp:cNvSpPr/>
      </dsp:nvSpPr>
      <dsp:spPr>
        <a:xfrm>
          <a:off x="3844232" y="2609339"/>
          <a:ext cx="0" cy="1544728"/>
        </a:xfrm>
        <a:prstGeom prst="line">
          <a:avLst/>
        </a:prstGeom>
        <a:noFill/>
        <a:ln w="12700" cap="flat" cmpd="sng" algn="ctr">
          <a:solidFill>
            <a:schemeClr val="accent2">
              <a:hueOff val="-970242"/>
              <a:satOff val="-55952"/>
              <a:lumOff val="5752"/>
              <a:alphaOff val="0"/>
            </a:schemeClr>
          </a:solidFill>
          <a:prstDash val="dash"/>
          <a:miter lim="800000"/>
        </a:ln>
        <a:effectLst/>
      </dsp:spPr>
      <dsp:style>
        <a:lnRef idx="1">
          <a:scrgbClr r="0" g="0" b="0"/>
        </a:lnRef>
        <a:fillRef idx="0">
          <a:scrgbClr r="0" g="0" b="0"/>
        </a:fillRef>
        <a:effectRef idx="0">
          <a:scrgbClr r="0" g="0" b="0"/>
        </a:effectRef>
        <a:fontRef idx="minor"/>
      </dsp:style>
    </dsp:sp>
    <dsp:sp modelId="{F8DD3C2B-9E9A-4036-940D-93928BCF1B66}">
      <dsp:nvSpPr>
        <dsp:cNvPr id="0" name=""/>
        <dsp:cNvSpPr/>
      </dsp:nvSpPr>
      <dsp:spPr>
        <a:xfrm>
          <a:off x="3812262" y="2560492"/>
          <a:ext cx="92544" cy="97693"/>
        </a:xfrm>
        <a:prstGeom prst="ellipse">
          <a:avLst/>
        </a:prstGeom>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D66FD-677B-49B1-AD17-5DC9398DB98A}">
      <dsp:nvSpPr>
        <dsp:cNvPr id="0" name=""/>
        <dsp:cNvSpPr/>
      </dsp:nvSpPr>
      <dsp:spPr>
        <a:xfrm rot="8100000">
          <a:off x="4858151" y="611463"/>
          <a:ext cx="363550" cy="363550"/>
        </a:xfrm>
        <a:prstGeom prst="teardrop">
          <a:avLst>
            <a:gd name="adj" fmla="val 115000"/>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10D1E-3811-4D50-9B77-17266577CF15}">
      <dsp:nvSpPr>
        <dsp:cNvPr id="0" name=""/>
        <dsp:cNvSpPr/>
      </dsp:nvSpPr>
      <dsp:spPr>
        <a:xfrm>
          <a:off x="4898538" y="651850"/>
          <a:ext cx="282776" cy="282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4C59DD6-6B59-460B-8B28-EAE812EE8CC4}">
      <dsp:nvSpPr>
        <dsp:cNvPr id="0" name=""/>
        <dsp:cNvSpPr/>
      </dsp:nvSpPr>
      <dsp:spPr>
        <a:xfrm>
          <a:off x="5296995" y="1064610"/>
          <a:ext cx="1891263" cy="154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GB" sz="1500" kern="1200" dirty="0">
              <a:latin typeface="+mj-lt"/>
            </a:rPr>
            <a:t>Workshop – how do we get to where we want to be</a:t>
          </a:r>
        </a:p>
      </dsp:txBody>
      <dsp:txXfrm>
        <a:off x="5296995" y="1064610"/>
        <a:ext cx="1891263" cy="1544728"/>
      </dsp:txXfrm>
    </dsp:sp>
    <dsp:sp modelId="{7D97DBD2-8EFB-4D7F-AFAE-6E3676FA991B}">
      <dsp:nvSpPr>
        <dsp:cNvPr id="0" name=""/>
        <dsp:cNvSpPr/>
      </dsp:nvSpPr>
      <dsp:spPr>
        <a:xfrm>
          <a:off x="5296995" y="521867"/>
          <a:ext cx="1891263" cy="54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GB" sz="2000" kern="1200" dirty="0"/>
            <a:t>Jan 2023 </a:t>
          </a:r>
        </a:p>
      </dsp:txBody>
      <dsp:txXfrm>
        <a:off x="5296995" y="521867"/>
        <a:ext cx="1891263" cy="542742"/>
      </dsp:txXfrm>
    </dsp:sp>
    <dsp:sp modelId="{62FB9913-119B-4695-B3A0-D327DDF9159C}">
      <dsp:nvSpPr>
        <dsp:cNvPr id="0" name=""/>
        <dsp:cNvSpPr/>
      </dsp:nvSpPr>
      <dsp:spPr>
        <a:xfrm>
          <a:off x="5039926" y="1064610"/>
          <a:ext cx="0" cy="1544728"/>
        </a:xfrm>
        <a:prstGeom prst="line">
          <a:avLst/>
        </a:prstGeom>
        <a:noFill/>
        <a:ln w="12700" cap="flat" cmpd="sng" algn="ctr">
          <a:solidFill>
            <a:schemeClr val="accent2">
              <a:hueOff val="-1212803"/>
              <a:satOff val="-69940"/>
              <a:lumOff val="7190"/>
              <a:alphaOff val="0"/>
            </a:schemeClr>
          </a:solidFill>
          <a:prstDash val="dash"/>
          <a:miter lim="800000"/>
        </a:ln>
        <a:effectLst/>
      </dsp:spPr>
      <dsp:style>
        <a:lnRef idx="1">
          <a:scrgbClr r="0" g="0" b="0"/>
        </a:lnRef>
        <a:fillRef idx="0">
          <a:scrgbClr r="0" g="0" b="0"/>
        </a:fillRef>
        <a:effectRef idx="0">
          <a:scrgbClr r="0" g="0" b="0"/>
        </a:effectRef>
        <a:fontRef idx="minor"/>
      </dsp:style>
    </dsp:sp>
    <dsp:sp modelId="{6424B9B2-FB6C-406B-BBA0-E3B5C8B1BB7E}">
      <dsp:nvSpPr>
        <dsp:cNvPr id="0" name=""/>
        <dsp:cNvSpPr/>
      </dsp:nvSpPr>
      <dsp:spPr>
        <a:xfrm>
          <a:off x="5007956" y="2560492"/>
          <a:ext cx="92544" cy="97693"/>
        </a:xfrm>
        <a:prstGeom prst="ellipse">
          <a:avLst/>
        </a:prstGeom>
        <a:solidFill>
          <a:schemeClr val="accent2">
            <a:hueOff val="-1212803"/>
            <a:satOff val="-69940"/>
            <a:lumOff val="719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75742-D578-4BD3-9331-BEDF1A350219}">
      <dsp:nvSpPr>
        <dsp:cNvPr id="0" name=""/>
        <dsp:cNvSpPr/>
      </dsp:nvSpPr>
      <dsp:spPr>
        <a:xfrm rot="18900000">
          <a:off x="6053845" y="4243663"/>
          <a:ext cx="363550" cy="363550"/>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30CFF-7A08-4AB0-A417-83DF2FD503C4}">
      <dsp:nvSpPr>
        <dsp:cNvPr id="0" name=""/>
        <dsp:cNvSpPr/>
      </dsp:nvSpPr>
      <dsp:spPr>
        <a:xfrm>
          <a:off x="6094232" y="4284050"/>
          <a:ext cx="282776" cy="28277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98D0F5-4220-4D74-9D6D-26A5B37FF999}">
      <dsp:nvSpPr>
        <dsp:cNvPr id="0" name=""/>
        <dsp:cNvSpPr/>
      </dsp:nvSpPr>
      <dsp:spPr>
        <a:xfrm>
          <a:off x="6492689" y="2609339"/>
          <a:ext cx="1891263" cy="154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GB" sz="1500" kern="1200" dirty="0">
              <a:latin typeface="+mj-lt"/>
            </a:rPr>
            <a:t>Agreed vision, governance and plan</a:t>
          </a:r>
        </a:p>
        <a:p>
          <a:pPr marL="0" lvl="0" indent="0" algn="l" defTabSz="666750">
            <a:lnSpc>
              <a:spcPct val="90000"/>
            </a:lnSpc>
            <a:spcBef>
              <a:spcPct val="0"/>
            </a:spcBef>
            <a:spcAft>
              <a:spcPct val="35000"/>
            </a:spcAft>
            <a:buNone/>
          </a:pPr>
          <a:endParaRPr lang="en-GB" sz="1500" kern="1200" dirty="0">
            <a:latin typeface="+mj-lt"/>
          </a:endParaRPr>
        </a:p>
        <a:p>
          <a:pPr marL="0" lvl="0" indent="0" algn="l" defTabSz="666750">
            <a:lnSpc>
              <a:spcPct val="90000"/>
            </a:lnSpc>
            <a:spcBef>
              <a:spcPct val="0"/>
            </a:spcBef>
            <a:spcAft>
              <a:spcPct val="35000"/>
            </a:spcAft>
            <a:buNone/>
          </a:pPr>
          <a:endParaRPr lang="en-GB" sz="1500" kern="1200" dirty="0">
            <a:latin typeface="+mj-lt"/>
          </a:endParaRPr>
        </a:p>
      </dsp:txBody>
      <dsp:txXfrm>
        <a:off x="6492689" y="2609339"/>
        <a:ext cx="1891263" cy="1544728"/>
      </dsp:txXfrm>
    </dsp:sp>
    <dsp:sp modelId="{F1D0ACC5-C337-4B9E-AB3E-A6BFAE8B4020}">
      <dsp:nvSpPr>
        <dsp:cNvPr id="0" name=""/>
        <dsp:cNvSpPr/>
      </dsp:nvSpPr>
      <dsp:spPr>
        <a:xfrm>
          <a:off x="6492689" y="4154067"/>
          <a:ext cx="1891263" cy="54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GB" sz="2000" kern="1200" dirty="0"/>
            <a:t>Apr 2023</a:t>
          </a:r>
        </a:p>
      </dsp:txBody>
      <dsp:txXfrm>
        <a:off x="6492689" y="4154067"/>
        <a:ext cx="1891263" cy="542742"/>
      </dsp:txXfrm>
    </dsp:sp>
    <dsp:sp modelId="{741F9A8B-D2F0-4495-8647-D20B85A83A0D}">
      <dsp:nvSpPr>
        <dsp:cNvPr id="0" name=""/>
        <dsp:cNvSpPr/>
      </dsp:nvSpPr>
      <dsp:spPr>
        <a:xfrm>
          <a:off x="6235620" y="2609339"/>
          <a:ext cx="0" cy="1544728"/>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5DA8D183-4CB8-44F8-BC3E-6D7923721360}">
      <dsp:nvSpPr>
        <dsp:cNvPr id="0" name=""/>
        <dsp:cNvSpPr/>
      </dsp:nvSpPr>
      <dsp:spPr>
        <a:xfrm>
          <a:off x="6203649" y="2560492"/>
          <a:ext cx="92544" cy="97693"/>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DC0EA9-8DAD-440A-AD50-7FC1D2FAA196}" type="datetimeFigureOut">
              <a:rPr lang="en-GB" smtClean="0"/>
              <a:t>12/06/2023</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00D4341C-F179-4F42-9444-F01412258FE8}" type="slidenum">
              <a:rPr lang="en-GB" smtClean="0"/>
              <a:t>‹#›</a:t>
            </a:fld>
            <a:endParaRPr lang="en-GB"/>
          </a:p>
        </p:txBody>
      </p:sp>
    </p:spTree>
    <p:extLst>
      <p:ext uri="{BB962C8B-B14F-4D97-AF65-F5344CB8AC3E}">
        <p14:creationId xmlns:p14="http://schemas.microsoft.com/office/powerpoint/2010/main" val="292643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1</a:t>
            </a:fld>
            <a:endParaRPr lang="en-GB"/>
          </a:p>
        </p:txBody>
      </p:sp>
    </p:spTree>
    <p:extLst>
      <p:ext uri="{BB962C8B-B14F-4D97-AF65-F5344CB8AC3E}">
        <p14:creationId xmlns:p14="http://schemas.microsoft.com/office/powerpoint/2010/main" val="429486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10</a:t>
            </a:fld>
            <a:endParaRPr lang="en-GB"/>
          </a:p>
        </p:txBody>
      </p:sp>
    </p:spTree>
    <p:extLst>
      <p:ext uri="{BB962C8B-B14F-4D97-AF65-F5344CB8AC3E}">
        <p14:creationId xmlns:p14="http://schemas.microsoft.com/office/powerpoint/2010/main" val="3364417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Opportunity for the community engagement review to further implement CDT at a hyper-local level </a:t>
            </a:r>
          </a:p>
          <a:p>
            <a:endParaRPr lang="en-GB" dirty="0"/>
          </a:p>
          <a:p>
            <a:r>
              <a:rPr lang="en-GB" dirty="0"/>
              <a:t>Does this feel right to achieve our ambitions? Is there anything missing? </a:t>
            </a:r>
          </a:p>
          <a:p>
            <a:endParaRPr lang="en-GB" dirty="0"/>
          </a:p>
        </p:txBody>
      </p:sp>
      <p:sp>
        <p:nvSpPr>
          <p:cNvPr id="4" name="Slide Number Placeholder 3"/>
          <p:cNvSpPr>
            <a:spLocks noGrp="1"/>
          </p:cNvSpPr>
          <p:nvPr>
            <p:ph type="sldNum" sz="quarter" idx="5"/>
          </p:nvPr>
        </p:nvSpPr>
        <p:spPr/>
        <p:txBody>
          <a:bodyPr/>
          <a:lstStyle/>
          <a:p>
            <a:fld id="{00D4341C-F179-4F42-9444-F01412258FE8}" type="slidenum">
              <a:rPr lang="en-GB" smtClean="0"/>
              <a:t>11</a:t>
            </a:fld>
            <a:endParaRPr lang="en-GB"/>
          </a:p>
        </p:txBody>
      </p:sp>
    </p:spTree>
    <p:extLst>
      <p:ext uri="{BB962C8B-B14F-4D97-AF65-F5344CB8AC3E}">
        <p14:creationId xmlns:p14="http://schemas.microsoft.com/office/powerpoint/2010/main" val="248970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skilled and sustainable workforce (including the voluntary workforce) who are able to meet the needs of residents at the first point of contact and triage into statutory services swiftly as required</a:t>
            </a:r>
          </a:p>
          <a:p>
            <a:endParaRPr lang="en-GB" dirty="0"/>
          </a:p>
          <a:p>
            <a:r>
              <a:rPr lang="en-GB" sz="1200" dirty="0">
                <a:solidFill>
                  <a:schemeClr val="tx1"/>
                </a:solidFill>
              </a:rPr>
              <a:t>pooling of resources and joint commissioning</a:t>
            </a:r>
          </a:p>
          <a:p>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a regular place that the Lottery, the Foundation, DCA, CDS/Sport England and others with funds that are directed into larger and grass roots </a:t>
            </a:r>
            <a:r>
              <a:rPr lang="en-GB" sz="1800" dirty="0" err="1">
                <a:effectLst/>
                <a:latin typeface="Calibri" panose="020F0502020204030204" pitchFamily="34" charset="0"/>
                <a:ea typeface="Calibri" panose="020F0502020204030204" pitchFamily="34" charset="0"/>
              </a:rPr>
              <a:t>vcse</a:t>
            </a:r>
            <a:r>
              <a:rPr lang="en-GB" sz="1800" dirty="0">
                <a:effectLst/>
                <a:latin typeface="Calibri" panose="020F0502020204030204" pitchFamily="34" charset="0"/>
                <a:ea typeface="Calibri" panose="020F0502020204030204" pitchFamily="34" charset="0"/>
              </a:rPr>
              <a:t> orgs is aligned to public sector investment pots (e.g. DCC grant funding into </a:t>
            </a:r>
            <a:r>
              <a:rPr lang="en-GB" sz="1800" dirty="0" err="1">
                <a:effectLst/>
                <a:latin typeface="Calibri" panose="020F0502020204030204" pitchFamily="34" charset="0"/>
                <a:ea typeface="Calibri" panose="020F0502020204030204" pitchFamily="34" charset="0"/>
              </a:rPr>
              <a:t>vcs</a:t>
            </a:r>
            <a:r>
              <a:rPr lang="en-GB" sz="1800" dirty="0">
                <a:effectLst/>
                <a:latin typeface="Calibri" panose="020F0502020204030204" pitchFamily="34" charset="0"/>
                <a:ea typeface="Calibri" panose="020F0502020204030204" pitchFamily="34" charset="0"/>
              </a:rPr>
              <a:t> not service delivery commission) would be super. I’d see it as a share, learn and action space…it could be a place to discuss sustainability funding &amp; a place to seek test and learn research based or supporting research funds (the Lottery, the Foundation &amp; DCA all sit at the NE Funders network and would bring a regional perspective too).</a:t>
            </a:r>
          </a:p>
          <a:p>
            <a:endParaRPr lang="en-GB" sz="120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8AE6F257-BC6C-492D-817B-8E8873B7065D}" type="slidenum">
              <a:rPr lang="en-GB" smtClean="0"/>
              <a:t>12</a:t>
            </a:fld>
            <a:endParaRPr lang="en-GB"/>
          </a:p>
        </p:txBody>
      </p:sp>
    </p:spTree>
    <p:extLst>
      <p:ext uri="{BB962C8B-B14F-4D97-AF65-F5344CB8AC3E}">
        <p14:creationId xmlns:p14="http://schemas.microsoft.com/office/powerpoint/2010/main" val="4749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began to discuss how we will measure success – Community Life Survey is available at County Durham level but not at hyper-local/community level. </a:t>
            </a:r>
          </a:p>
          <a:p>
            <a:r>
              <a:rPr lang="en-GB" dirty="0"/>
              <a:t>https://www.gov.uk/government/statistics/community-life-survey-202122 </a:t>
            </a:r>
          </a:p>
          <a:p>
            <a:endParaRPr lang="en-GB" dirty="0"/>
          </a:p>
          <a:p>
            <a:r>
              <a:rPr lang="en-GB" dirty="0"/>
              <a:t>We need to measure what is important to people </a:t>
            </a:r>
          </a:p>
        </p:txBody>
      </p:sp>
      <p:sp>
        <p:nvSpPr>
          <p:cNvPr id="4" name="Slide Number Placeholder 3"/>
          <p:cNvSpPr>
            <a:spLocks noGrp="1"/>
          </p:cNvSpPr>
          <p:nvPr>
            <p:ph type="sldNum" sz="quarter" idx="5"/>
          </p:nvPr>
        </p:nvSpPr>
        <p:spPr/>
        <p:txBody>
          <a:bodyPr/>
          <a:lstStyle/>
          <a:p>
            <a:fld id="{00D4341C-F179-4F42-9444-F01412258FE8}" type="slidenum">
              <a:rPr lang="en-GB" smtClean="0"/>
              <a:t>13</a:t>
            </a:fld>
            <a:endParaRPr lang="en-GB"/>
          </a:p>
        </p:txBody>
      </p:sp>
    </p:spTree>
    <p:extLst>
      <p:ext uri="{BB962C8B-B14F-4D97-AF65-F5344CB8AC3E}">
        <p14:creationId xmlns:p14="http://schemas.microsoft.com/office/powerpoint/2010/main" val="129484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14</a:t>
            </a:fld>
            <a:endParaRPr lang="en-GB"/>
          </a:p>
        </p:txBody>
      </p:sp>
    </p:spTree>
    <p:extLst>
      <p:ext uri="{BB962C8B-B14F-4D97-AF65-F5344CB8AC3E}">
        <p14:creationId xmlns:p14="http://schemas.microsoft.com/office/powerpoint/2010/main" val="209838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15</a:t>
            </a:fld>
            <a:endParaRPr lang="en-GB"/>
          </a:p>
        </p:txBody>
      </p:sp>
    </p:spTree>
    <p:extLst>
      <p:ext uri="{BB962C8B-B14F-4D97-AF65-F5344CB8AC3E}">
        <p14:creationId xmlns:p14="http://schemas.microsoft.com/office/powerpoint/2010/main" val="113007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County Durham Together (CDT) was originally established in the height of the COVID-19 pandemic to retain the momentum of lessons learns in supporting our communities and increasing their resilience.</a:t>
            </a:r>
          </a:p>
          <a:p>
            <a:endParaRPr lang="en-GB" dirty="0"/>
          </a:p>
          <a:p>
            <a:r>
              <a:rPr lang="en-GB" dirty="0"/>
              <a:t>It built on the already strong foundations of the Approach to Wellbeing and the legacy of the Prevention Steering Group which were both, pre-COVID, governed and championed by County Durham Partnership. Based on the evidence that if we work </a:t>
            </a:r>
            <a:r>
              <a:rPr lang="en-GB" b="1" dirty="0"/>
              <a:t>with</a:t>
            </a:r>
            <a:r>
              <a:rPr lang="en-GB" dirty="0"/>
              <a:t> our communities rather than </a:t>
            </a:r>
            <a:r>
              <a:rPr lang="en-GB" b="1" dirty="0"/>
              <a:t>do to </a:t>
            </a:r>
            <a:r>
              <a:rPr lang="en-GB" dirty="0"/>
              <a:t>then outcomes are better</a:t>
            </a:r>
          </a:p>
          <a:p>
            <a:endParaRPr lang="en-GB" dirty="0"/>
          </a:p>
          <a:p>
            <a:r>
              <a:rPr lang="en-GB" dirty="0"/>
              <a:t>As CDT was established relatively quickly during of COVID-19, post pandemic the existing CDT programme has been reviewed with extensive engagement with all partners and recommendations made for the future</a:t>
            </a:r>
          </a:p>
        </p:txBody>
      </p:sp>
      <p:sp>
        <p:nvSpPr>
          <p:cNvPr id="4" name="Slide Number Placeholder 3"/>
          <p:cNvSpPr>
            <a:spLocks noGrp="1"/>
          </p:cNvSpPr>
          <p:nvPr>
            <p:ph type="sldNum" sz="quarter" idx="5"/>
          </p:nvPr>
        </p:nvSpPr>
        <p:spPr/>
        <p:txBody>
          <a:bodyPr/>
          <a:lstStyle/>
          <a:p>
            <a:fld id="{00D4341C-F179-4F42-9444-F01412258FE8}" type="slidenum">
              <a:rPr lang="en-GB" smtClean="0"/>
              <a:t>2</a:t>
            </a:fld>
            <a:endParaRPr lang="en-GB"/>
          </a:p>
        </p:txBody>
      </p:sp>
    </p:spTree>
    <p:extLst>
      <p:ext uri="{BB962C8B-B14F-4D97-AF65-F5344CB8AC3E}">
        <p14:creationId xmlns:p14="http://schemas.microsoft.com/office/powerpoint/2010/main" val="120444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the review has been ongoing some progress has been made including</a:t>
            </a:r>
          </a:p>
          <a:p>
            <a:endParaRPr lang="en-GB" dirty="0"/>
          </a:p>
          <a:p>
            <a:r>
              <a:rPr lang="en-GB" dirty="0"/>
              <a:t>Through Contain Outbreak Management Funding we were able to explore the feasibility of an Employer Supported Volunteering Scheme – which would initially begin in Durham County Council but would be able to be extended to partners to utilise. Volunteering is one of the 5 ways to wellbeing, so as well as contributing to staff wellbeing we would also be able to utilise public sector skills to build capacity in the voluntary and community sector making them more sustainable.</a:t>
            </a:r>
          </a:p>
          <a:p>
            <a:endParaRPr lang="en-GB" dirty="0"/>
          </a:p>
          <a:p>
            <a:r>
              <a:rPr lang="en-GB" dirty="0"/>
              <a:t>SCIE = Social Care Institute for Excellence</a:t>
            </a:r>
          </a:p>
        </p:txBody>
      </p:sp>
      <p:sp>
        <p:nvSpPr>
          <p:cNvPr id="4" name="Slide Number Placeholder 3"/>
          <p:cNvSpPr>
            <a:spLocks noGrp="1"/>
          </p:cNvSpPr>
          <p:nvPr>
            <p:ph type="sldNum" sz="quarter" idx="5"/>
          </p:nvPr>
        </p:nvSpPr>
        <p:spPr/>
        <p:txBody>
          <a:bodyPr/>
          <a:lstStyle/>
          <a:p>
            <a:fld id="{00D4341C-F179-4F42-9444-F01412258FE8}" type="slidenum">
              <a:rPr lang="en-GB" smtClean="0"/>
              <a:t>3</a:t>
            </a:fld>
            <a:endParaRPr lang="en-GB"/>
          </a:p>
        </p:txBody>
      </p:sp>
    </p:spTree>
    <p:extLst>
      <p:ext uri="{BB962C8B-B14F-4D97-AF65-F5344CB8AC3E}">
        <p14:creationId xmlns:p14="http://schemas.microsoft.com/office/powerpoint/2010/main" val="349478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•Demand on services is currently outstripping supply</a:t>
            </a:r>
          </a:p>
          <a:p>
            <a:r>
              <a:rPr lang="en-GB" dirty="0"/>
              <a:t>•Reducing financial and workforce resources</a:t>
            </a:r>
          </a:p>
          <a:p>
            <a:r>
              <a:rPr lang="en-GB" dirty="0"/>
              <a:t>•Change being led through reactive processes rather than proactive processes </a:t>
            </a:r>
          </a:p>
          <a:p>
            <a:r>
              <a:rPr lang="en-GB" dirty="0"/>
              <a:t>•Short term (reactive) rather than longer term (proactive/sustainable) solutions being implemented</a:t>
            </a:r>
          </a:p>
          <a:p>
            <a:r>
              <a:rPr lang="en-GB" dirty="0"/>
              <a:t>•Widening inequalities - there is currently a one size fits all approach to service delivery across partners</a:t>
            </a:r>
          </a:p>
          <a:p>
            <a:r>
              <a:rPr lang="en-GB" dirty="0"/>
              <a:t>•We try to fit people into services rather than tailoring services to people’s needs  </a:t>
            </a:r>
          </a:p>
          <a:p>
            <a:r>
              <a:rPr lang="en-GB" dirty="0"/>
              <a:t>•There are multiple demands being placed on the voluntary and community sector from multiple angles</a:t>
            </a:r>
          </a:p>
          <a:p>
            <a:r>
              <a:rPr lang="en-GB" dirty="0"/>
              <a:t>•We do not understand the picture of partnership resources/assets that are already available within our communities which leads to duplication and disjointed services  </a:t>
            </a:r>
          </a:p>
          <a:p>
            <a:r>
              <a:rPr lang="en-GB" dirty="0"/>
              <a:t>•The trust and confidence of communities in public sector organisations and their ability to influence decisions </a:t>
            </a:r>
          </a:p>
          <a:p>
            <a:r>
              <a:rPr lang="en-GB" dirty="0"/>
              <a:t>•People continuing to work in silo leading to duplication and service/organisational decisions being made without considering the wider implications on others across the system  </a:t>
            </a:r>
          </a:p>
          <a:p>
            <a:r>
              <a:rPr lang="en-GB" dirty="0"/>
              <a:t>•Resources being allocated in silo leading to duplication and inefficiencies</a:t>
            </a:r>
          </a:p>
          <a:p>
            <a:endParaRPr lang="en-GB" dirty="0"/>
          </a:p>
        </p:txBody>
      </p:sp>
      <p:sp>
        <p:nvSpPr>
          <p:cNvPr id="4" name="Slide Number Placeholder 3"/>
          <p:cNvSpPr>
            <a:spLocks noGrp="1"/>
          </p:cNvSpPr>
          <p:nvPr>
            <p:ph type="sldNum" sz="quarter" idx="5"/>
          </p:nvPr>
        </p:nvSpPr>
        <p:spPr/>
        <p:txBody>
          <a:bodyPr/>
          <a:lstStyle/>
          <a:p>
            <a:fld id="{00D4341C-F179-4F42-9444-F01412258FE8}" type="slidenum">
              <a:rPr lang="en-GB" smtClean="0"/>
              <a:t>4</a:t>
            </a:fld>
            <a:endParaRPr lang="en-GB"/>
          </a:p>
        </p:txBody>
      </p:sp>
    </p:spTree>
    <p:extLst>
      <p:ext uri="{BB962C8B-B14F-4D97-AF65-F5344CB8AC3E}">
        <p14:creationId xmlns:p14="http://schemas.microsoft.com/office/powerpoint/2010/main" val="128019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centred approaches have a growing evidence base of reducing inequalities </a:t>
            </a:r>
          </a:p>
        </p:txBody>
      </p:sp>
      <p:sp>
        <p:nvSpPr>
          <p:cNvPr id="4" name="Slide Number Placeholder 3"/>
          <p:cNvSpPr>
            <a:spLocks noGrp="1"/>
          </p:cNvSpPr>
          <p:nvPr>
            <p:ph type="sldNum" sz="quarter" idx="5"/>
          </p:nvPr>
        </p:nvSpPr>
        <p:spPr/>
        <p:txBody>
          <a:bodyPr/>
          <a:lstStyle/>
          <a:p>
            <a:fld id="{00D4341C-F179-4F42-9444-F01412258FE8}" type="slidenum">
              <a:rPr lang="en-GB" smtClean="0"/>
              <a:t>5</a:t>
            </a:fld>
            <a:endParaRPr lang="en-GB"/>
          </a:p>
        </p:txBody>
      </p:sp>
    </p:spTree>
    <p:extLst>
      <p:ext uri="{BB962C8B-B14F-4D97-AF65-F5344CB8AC3E}">
        <p14:creationId xmlns:p14="http://schemas.microsoft.com/office/powerpoint/2010/main" val="29125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6</a:t>
            </a:fld>
            <a:endParaRPr lang="en-GB"/>
          </a:p>
        </p:txBody>
      </p:sp>
    </p:spTree>
    <p:extLst>
      <p:ext uri="{BB962C8B-B14F-4D97-AF65-F5344CB8AC3E}">
        <p14:creationId xmlns:p14="http://schemas.microsoft.com/office/powerpoint/2010/main" val="126013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7</a:t>
            </a:fld>
            <a:endParaRPr lang="en-GB"/>
          </a:p>
        </p:txBody>
      </p:sp>
    </p:spTree>
    <p:extLst>
      <p:ext uri="{BB962C8B-B14F-4D97-AF65-F5344CB8AC3E}">
        <p14:creationId xmlns:p14="http://schemas.microsoft.com/office/powerpoint/2010/main" val="276835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8</a:t>
            </a:fld>
            <a:endParaRPr lang="en-GB"/>
          </a:p>
        </p:txBody>
      </p:sp>
    </p:spTree>
    <p:extLst>
      <p:ext uri="{BB962C8B-B14F-4D97-AF65-F5344CB8AC3E}">
        <p14:creationId xmlns:p14="http://schemas.microsoft.com/office/powerpoint/2010/main" val="5412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0D4341C-F179-4F42-9444-F01412258FE8}" type="slidenum">
              <a:rPr lang="en-GB" smtClean="0"/>
              <a:t>9</a:t>
            </a:fld>
            <a:endParaRPr lang="en-GB"/>
          </a:p>
        </p:txBody>
      </p:sp>
    </p:spTree>
    <p:extLst>
      <p:ext uri="{BB962C8B-B14F-4D97-AF65-F5344CB8AC3E}">
        <p14:creationId xmlns:p14="http://schemas.microsoft.com/office/powerpoint/2010/main" val="404143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AEEA-5254-2D44-BFC1-D72B88986964}"/>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A78B6961-03FD-974B-A0E0-7E4D4E73C7C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061E7F-4AAB-3841-90AF-118366BA83E7}"/>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5" name="Footer Placeholder 4">
            <a:extLst>
              <a:ext uri="{FF2B5EF4-FFF2-40B4-BE49-F238E27FC236}">
                <a16:creationId xmlns:a16="http://schemas.microsoft.com/office/drawing/2014/main" id="{C372FD90-8EEB-8743-A591-59A9E563F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4D95D1-3B7F-164E-8347-DD00AAB07283}"/>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116666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261-4952-1746-A23A-61B73D35A0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B04ADA-AC28-1F4F-84C1-4574D12C32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7B76BA-D876-D744-B352-D9CA7DC0218F}"/>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5" name="Footer Placeholder 4">
            <a:extLst>
              <a:ext uri="{FF2B5EF4-FFF2-40B4-BE49-F238E27FC236}">
                <a16:creationId xmlns:a16="http://schemas.microsoft.com/office/drawing/2014/main" id="{F21425B3-BBD5-3447-91F0-33A6494EB25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559696-5389-4A41-9775-F78944338257}"/>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169387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25F66-9420-F64D-AACF-DABC49A44B80}"/>
              </a:ext>
            </a:extLst>
          </p:cNvPr>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F8FAF9-997F-7D49-8B3A-1C82728D8D94}"/>
              </a:ext>
            </a:extLst>
          </p:cNvPr>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B1DBD6-AD55-0D47-ABE9-BE280266BE3D}"/>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5" name="Footer Placeholder 4">
            <a:extLst>
              <a:ext uri="{FF2B5EF4-FFF2-40B4-BE49-F238E27FC236}">
                <a16:creationId xmlns:a16="http://schemas.microsoft.com/office/drawing/2014/main" id="{0BFEDE92-2593-204B-903D-BF12CD1DA6B0}"/>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57B04F-5B76-104D-9392-72A084915BC3}"/>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4260365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FEDE6AF-AB88-2740-846B-B3F48082C15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418758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EDE6AF-AB88-2740-846B-B3F48082C15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1750491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FEDE6AF-AB88-2740-846B-B3F48082C15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253710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FEDE6AF-AB88-2740-846B-B3F48082C15E}"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148929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FEDE6AF-AB88-2740-846B-B3F48082C15E}"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4236604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FEDE6AF-AB88-2740-846B-B3F48082C15E}"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1184819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DE6AF-AB88-2740-846B-B3F48082C15E}"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1815806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FEDE6AF-AB88-2740-846B-B3F48082C15E}"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62555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0517-C439-8B41-B24F-164901F2B5E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A067D4-EBC8-0443-B888-D048F67C28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7E2992-3958-AE45-9E02-19DC6D3524DF}"/>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5" name="Footer Placeholder 4">
            <a:extLst>
              <a:ext uri="{FF2B5EF4-FFF2-40B4-BE49-F238E27FC236}">
                <a16:creationId xmlns:a16="http://schemas.microsoft.com/office/drawing/2014/main" id="{22355333-C655-2745-A855-58B104A021B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74C7BC-E1DE-3248-B6F4-55154F85B4A2}"/>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1637415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FEDE6AF-AB88-2740-846B-B3F48082C15E}"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18004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EDE6AF-AB88-2740-846B-B3F48082C15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2573223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EDE6AF-AB88-2740-846B-B3F48082C15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44721-8F26-974B-828D-B2DFFF62145E}" type="slidenum">
              <a:rPr lang="en-US" smtClean="0"/>
              <a:t>‹#›</a:t>
            </a:fld>
            <a:endParaRPr lang="en-US"/>
          </a:p>
        </p:txBody>
      </p:sp>
    </p:spTree>
    <p:extLst>
      <p:ext uri="{BB962C8B-B14F-4D97-AF65-F5344CB8AC3E}">
        <p14:creationId xmlns:p14="http://schemas.microsoft.com/office/powerpoint/2010/main" val="266050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3846-3609-E444-843C-43AB93AB259A}"/>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BB1F03-E12C-1B41-9999-F214D141FE7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F5AE72-80A5-B349-8CE6-D2FFA9A42898}"/>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5" name="Footer Placeholder 4">
            <a:extLst>
              <a:ext uri="{FF2B5EF4-FFF2-40B4-BE49-F238E27FC236}">
                <a16:creationId xmlns:a16="http://schemas.microsoft.com/office/drawing/2014/main" id="{B21F1748-601D-B746-B1E5-646348289DA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1F79C-E861-3F4A-A43F-4AF8D41D864A}"/>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85357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11B0-EBC7-CD49-BA76-0A81BE947F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8CA56E-92CF-A24F-869C-B3C93B67F725}"/>
              </a:ext>
            </a:extLst>
          </p:cNvPr>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745225-BDC6-414D-A9B4-D6249886D340}"/>
              </a:ext>
            </a:extLst>
          </p:cNvPr>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6180841-83DA-2F41-B7DD-ECCDF7116FB5}"/>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6" name="Footer Placeholder 5">
            <a:extLst>
              <a:ext uri="{FF2B5EF4-FFF2-40B4-BE49-F238E27FC236}">
                <a16:creationId xmlns:a16="http://schemas.microsoft.com/office/drawing/2014/main" id="{7D1207DE-C87D-7B48-A4E2-E22E18B8FFE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B8AD6F-E583-9C48-BD91-DD1E6776E70D}"/>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354309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27A0-285A-9346-8494-F0E06F2548B8}"/>
              </a:ext>
            </a:extLst>
          </p:cNvPr>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B0565F-32D7-C34B-8967-B5A963EF4756}"/>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A5A5A4CC-84B6-9245-83E5-43CEF42D6FD9}"/>
              </a:ext>
            </a:extLst>
          </p:cNvPr>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382986-794C-B54D-839D-F81C175D9D62}"/>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0D7241B-60FA-7F46-A3E3-98C2A5635B2F}"/>
              </a:ext>
            </a:extLst>
          </p:cNvPr>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B54B66F-AE73-5D40-81EB-B7BA9035B738}"/>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8" name="Footer Placeholder 7">
            <a:extLst>
              <a:ext uri="{FF2B5EF4-FFF2-40B4-BE49-F238E27FC236}">
                <a16:creationId xmlns:a16="http://schemas.microsoft.com/office/drawing/2014/main" id="{A11E710C-4BC0-5D4D-8C5E-001CCD20E85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E526F2B-53B9-D141-B448-8AD61FD9633F}"/>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230770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E2D7-2D62-FB4A-A340-66D362D766A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26EAA6A-F408-7242-A60F-A4DC736730E7}"/>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4" name="Footer Placeholder 3">
            <a:extLst>
              <a:ext uri="{FF2B5EF4-FFF2-40B4-BE49-F238E27FC236}">
                <a16:creationId xmlns:a16="http://schemas.microsoft.com/office/drawing/2014/main" id="{5AF6216A-17A3-084A-94EA-085C466A2C4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38BFE6-41D8-8B45-8143-75BB1CD6A9D1}"/>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97324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A27FB-3B1C-E643-AA99-C599F167771F}"/>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3" name="Footer Placeholder 2">
            <a:extLst>
              <a:ext uri="{FF2B5EF4-FFF2-40B4-BE49-F238E27FC236}">
                <a16:creationId xmlns:a16="http://schemas.microsoft.com/office/drawing/2014/main" id="{F2EA91AB-4300-9A42-8FAC-259A9FD9F0B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9EAE37-7BF6-8540-B02A-2C202551D3FE}"/>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22229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AA75-BCDC-B148-9E55-91B1D0026375}"/>
              </a:ext>
            </a:extLst>
          </p:cNvPr>
          <p:cNvSpPr>
            <a:spLocks noGrp="1"/>
          </p:cNvSpPr>
          <p:nvPr>
            <p:ph type="title"/>
          </p:nvPr>
        </p:nvSpPr>
        <p:spPr>
          <a:xfrm>
            <a:off x="630239" y="342900"/>
            <a:ext cx="2949575"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F625B3-0EB5-D646-88A2-970141AB3C27}"/>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E7CADF-7C81-7F48-80E7-D3C01A203D59}"/>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5311816-20D8-6143-BC03-11A2D3F8BC7C}"/>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6" name="Footer Placeholder 5">
            <a:extLst>
              <a:ext uri="{FF2B5EF4-FFF2-40B4-BE49-F238E27FC236}">
                <a16:creationId xmlns:a16="http://schemas.microsoft.com/office/drawing/2014/main" id="{E8856244-C1C5-C444-B2B9-BF6FB94FC0A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050E56-C45C-3F46-A51C-2C471A812342}"/>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175702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CABD-AB22-8B4F-98A8-2FD78E9AEA68}"/>
              </a:ext>
            </a:extLst>
          </p:cNvPr>
          <p:cNvSpPr>
            <a:spLocks noGrp="1"/>
          </p:cNvSpPr>
          <p:nvPr>
            <p:ph type="title"/>
          </p:nvPr>
        </p:nvSpPr>
        <p:spPr>
          <a:xfrm>
            <a:off x="630239" y="342900"/>
            <a:ext cx="2949575"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F5C0AE-5164-624D-AA01-0389508EBA70}"/>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AE8AB3E-2E61-AA4A-9705-C3B8D75E82DC}"/>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247599C-3C40-2A4E-9DE9-241DD4587BB8}"/>
              </a:ext>
            </a:extLst>
          </p:cNvPr>
          <p:cNvSpPr>
            <a:spLocks noGrp="1"/>
          </p:cNvSpPr>
          <p:nvPr>
            <p:ph type="dt" sz="half" idx="10"/>
          </p:nvPr>
        </p:nvSpPr>
        <p:spPr>
          <a:xfrm>
            <a:off x="628650" y="4767263"/>
            <a:ext cx="2057400" cy="273844"/>
          </a:xfrm>
          <a:prstGeom prst="rect">
            <a:avLst/>
          </a:prstGeom>
        </p:spPr>
        <p:txBody>
          <a:bodyPr/>
          <a:lstStyle/>
          <a:p>
            <a:fld id="{FF4F6326-99C2-4743-B297-03DD1B74473C}" type="datetimeFigureOut">
              <a:rPr lang="en-US" smtClean="0"/>
              <a:t>6/12/2023</a:t>
            </a:fld>
            <a:endParaRPr lang="en-US"/>
          </a:p>
        </p:txBody>
      </p:sp>
      <p:sp>
        <p:nvSpPr>
          <p:cNvPr id="6" name="Footer Placeholder 5">
            <a:extLst>
              <a:ext uri="{FF2B5EF4-FFF2-40B4-BE49-F238E27FC236}">
                <a16:creationId xmlns:a16="http://schemas.microsoft.com/office/drawing/2014/main" id="{E491D893-BB05-0341-8CD3-7DF9E703F87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249938-18C3-2D44-9F3B-201AB6BA4E52}"/>
              </a:ext>
            </a:extLst>
          </p:cNvPr>
          <p:cNvSpPr>
            <a:spLocks noGrp="1"/>
          </p:cNvSpPr>
          <p:nvPr>
            <p:ph type="sldNum" sz="quarter" idx="12"/>
          </p:nvPr>
        </p:nvSpPr>
        <p:spPr>
          <a:xfrm>
            <a:off x="6457950" y="4767263"/>
            <a:ext cx="2057400" cy="273844"/>
          </a:xfrm>
          <a:prstGeom prst="rect">
            <a:avLst/>
          </a:prstGeom>
        </p:spPr>
        <p:txBody>
          <a:bodyPr/>
          <a:lstStyle/>
          <a:p>
            <a:fld id="{90FD6EC0-AABC-5041-A6A4-68DDB2258C28}" type="slidenum">
              <a:rPr lang="en-US" smtClean="0"/>
              <a:t>‹#›</a:t>
            </a:fld>
            <a:endParaRPr lang="en-US"/>
          </a:p>
        </p:txBody>
      </p:sp>
    </p:spTree>
    <p:extLst>
      <p:ext uri="{BB962C8B-B14F-4D97-AF65-F5344CB8AC3E}">
        <p14:creationId xmlns:p14="http://schemas.microsoft.com/office/powerpoint/2010/main" val="244650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71E0C-E97B-3247-B314-A2F0FA50286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928941-6831-244B-95E6-1154DCB7B23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B941107-02B6-8B4B-9E8A-59F051C6259B}"/>
              </a:ext>
            </a:extLst>
          </p:cNvPr>
          <p:cNvPicPr>
            <a:picLocks noChangeAspect="1"/>
          </p:cNvPicPr>
          <p:nvPr userDrawn="1"/>
        </p:nvPicPr>
        <p:blipFill>
          <a:blip r:embed="rId13"/>
          <a:srcRect/>
          <a:stretch/>
        </p:blipFill>
        <p:spPr>
          <a:xfrm>
            <a:off x="0" y="0"/>
            <a:ext cx="9144000" cy="5143500"/>
          </a:xfrm>
          <a:prstGeom prst="rect">
            <a:avLst/>
          </a:prstGeom>
        </p:spPr>
      </p:pic>
    </p:spTree>
    <p:extLst>
      <p:ext uri="{BB962C8B-B14F-4D97-AF65-F5344CB8AC3E}">
        <p14:creationId xmlns:p14="http://schemas.microsoft.com/office/powerpoint/2010/main" val="2810934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FEDE6AF-AB88-2740-846B-B3F48082C15E}" type="datetimeFigureOut">
              <a:rPr lang="en-US" smtClean="0"/>
              <a:t>6/12/2023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644721-8F26-974B-828D-B2DFFF62145E}" type="slidenum">
              <a:rPr lang="en-US" smtClean="0"/>
              <a:t>‹#›</a:t>
            </a:fld>
            <a:endParaRPr lang="en-US"/>
          </a:p>
        </p:txBody>
      </p:sp>
      <p:pic>
        <p:nvPicPr>
          <p:cNvPr id="8" name="Picture 7">
            <a:extLst>
              <a:ext uri="{FF2B5EF4-FFF2-40B4-BE49-F238E27FC236}">
                <a16:creationId xmlns:a16="http://schemas.microsoft.com/office/drawing/2014/main" id="{955C5F5F-B3B9-604B-9BD7-47DEC0B0C168}"/>
              </a:ext>
            </a:extLst>
          </p:cNvPr>
          <p:cNvPicPr>
            <a:picLocks noChangeAspect="1"/>
          </p:cNvPicPr>
          <p:nvPr userDrawn="1"/>
        </p:nvPicPr>
        <p:blipFill>
          <a:blip r:embed="rId13"/>
          <a:srcRect/>
          <a:stretch/>
        </p:blipFill>
        <p:spPr>
          <a:xfrm>
            <a:off x="0" y="0"/>
            <a:ext cx="9144000" cy="5143500"/>
          </a:xfrm>
          <a:prstGeom prst="rect">
            <a:avLst/>
          </a:prstGeom>
        </p:spPr>
      </p:pic>
    </p:spTree>
    <p:extLst>
      <p:ext uri="{BB962C8B-B14F-4D97-AF65-F5344CB8AC3E}">
        <p14:creationId xmlns:p14="http://schemas.microsoft.com/office/powerpoint/2010/main" val="42017716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93600-BC37-FE45-941D-F35509D31807}"/>
              </a:ext>
            </a:extLst>
          </p:cNvPr>
          <p:cNvSpPr>
            <a:spLocks noGrp="1"/>
          </p:cNvSpPr>
          <p:nvPr>
            <p:ph type="ctrTitle"/>
          </p:nvPr>
        </p:nvSpPr>
        <p:spPr>
          <a:xfrm>
            <a:off x="826851" y="151109"/>
            <a:ext cx="6858000" cy="1790700"/>
          </a:xfrm>
        </p:spPr>
        <p:txBody>
          <a:bodyPr>
            <a:normAutofit fontScale="90000"/>
          </a:bodyPr>
          <a:lstStyle/>
          <a:p>
            <a:pPr fontAlgn="t"/>
            <a:br>
              <a:rPr lang="en-US" sz="3600" b="1" cap="all" dirty="0">
                <a:solidFill>
                  <a:schemeClr val="bg1"/>
                </a:solidFill>
                <a:latin typeface="Arial MT Condensed" pitchFamily="2" charset="0"/>
              </a:rPr>
            </a:br>
            <a:br>
              <a:rPr lang="en-US" sz="3600" b="1" cap="all" dirty="0">
                <a:solidFill>
                  <a:schemeClr val="bg1"/>
                </a:solidFill>
                <a:latin typeface="Arial MT Condensed" pitchFamily="2" charset="0"/>
              </a:rPr>
            </a:br>
            <a:br>
              <a:rPr lang="en-US" sz="3600" b="1" cap="all" dirty="0">
                <a:solidFill>
                  <a:schemeClr val="bg1"/>
                </a:solidFill>
                <a:latin typeface="Arial MT Condensed" pitchFamily="2" charset="0"/>
              </a:rPr>
            </a:br>
            <a:r>
              <a:rPr lang="en-US" sz="3600" b="1" cap="all" dirty="0">
                <a:solidFill>
                  <a:schemeClr val="bg1"/>
                </a:solidFill>
                <a:latin typeface="Arial MT Condensed" pitchFamily="2" charset="0"/>
              </a:rPr>
              <a:t>BETTER TOGETHER FORUM</a:t>
            </a:r>
          </a:p>
        </p:txBody>
      </p:sp>
      <p:sp>
        <p:nvSpPr>
          <p:cNvPr id="5" name="Subtitle 4">
            <a:extLst>
              <a:ext uri="{FF2B5EF4-FFF2-40B4-BE49-F238E27FC236}">
                <a16:creationId xmlns:a16="http://schemas.microsoft.com/office/drawing/2014/main" id="{E9228683-4722-49DA-9A83-1ECCF99605B7}"/>
              </a:ext>
            </a:extLst>
          </p:cNvPr>
          <p:cNvSpPr>
            <a:spLocks noGrp="1"/>
          </p:cNvSpPr>
          <p:nvPr>
            <p:ph type="subTitle" idx="1"/>
          </p:nvPr>
        </p:nvSpPr>
        <p:spPr>
          <a:xfrm>
            <a:off x="821987" y="2011561"/>
            <a:ext cx="6858000" cy="1241822"/>
          </a:xfrm>
        </p:spPr>
        <p:txBody>
          <a:bodyPr>
            <a:normAutofit fontScale="70000" lnSpcReduction="20000"/>
          </a:bodyPr>
          <a:lstStyle/>
          <a:p>
            <a:endParaRPr lang="en-GB" dirty="0">
              <a:solidFill>
                <a:schemeClr val="bg1"/>
              </a:solidFill>
            </a:endParaRPr>
          </a:p>
          <a:p>
            <a:r>
              <a:rPr lang="en-GB" dirty="0">
                <a:solidFill>
                  <a:schemeClr val="bg1"/>
                </a:solidFill>
              </a:rPr>
              <a:t>County Durham Partnership </a:t>
            </a:r>
          </a:p>
          <a:p>
            <a:endParaRPr lang="en-GB" dirty="0">
              <a:solidFill>
                <a:schemeClr val="bg1"/>
              </a:solidFill>
            </a:endParaRPr>
          </a:p>
          <a:p>
            <a:r>
              <a:rPr lang="en-GB" dirty="0">
                <a:solidFill>
                  <a:schemeClr val="bg1"/>
                </a:solidFill>
              </a:rPr>
              <a:t>June 2023</a:t>
            </a:r>
          </a:p>
          <a:p>
            <a:r>
              <a:rPr lang="en-GB" dirty="0">
                <a:solidFill>
                  <a:schemeClr val="bg1"/>
                </a:solidFill>
              </a:rPr>
              <a:t>Kirsty Wilkinson, Public Health Strategic Manager (County Durham Together) </a:t>
            </a:r>
          </a:p>
        </p:txBody>
      </p:sp>
    </p:spTree>
    <p:extLst>
      <p:ext uri="{BB962C8B-B14F-4D97-AF65-F5344CB8AC3E}">
        <p14:creationId xmlns:p14="http://schemas.microsoft.com/office/powerpoint/2010/main" val="11674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F038-ADB8-4083-810B-D613A5286E38}"/>
              </a:ext>
            </a:extLst>
          </p:cNvPr>
          <p:cNvSpPr>
            <a:spLocks noGrp="1"/>
          </p:cNvSpPr>
          <p:nvPr>
            <p:ph type="title"/>
          </p:nvPr>
        </p:nvSpPr>
        <p:spPr>
          <a:xfrm>
            <a:off x="628650" y="80147"/>
            <a:ext cx="7886700" cy="994172"/>
          </a:xfrm>
        </p:spPr>
        <p:txBody>
          <a:bodyPr>
            <a:normAutofit/>
          </a:bodyPr>
          <a:lstStyle/>
          <a:p>
            <a:r>
              <a:rPr lang="en-GB" dirty="0"/>
              <a:t>Ambitions: </a:t>
            </a:r>
            <a:endParaRPr lang="en-GB" dirty="0">
              <a:solidFill>
                <a:srgbClr val="FF0000"/>
              </a:solidFill>
            </a:endParaRPr>
          </a:p>
        </p:txBody>
      </p:sp>
      <p:sp>
        <p:nvSpPr>
          <p:cNvPr id="3" name="Content Placeholder 2">
            <a:extLst>
              <a:ext uri="{FF2B5EF4-FFF2-40B4-BE49-F238E27FC236}">
                <a16:creationId xmlns:a16="http://schemas.microsoft.com/office/drawing/2014/main" id="{B685B087-F2C6-4B58-97E3-72FA63299081}"/>
              </a:ext>
            </a:extLst>
          </p:cNvPr>
          <p:cNvSpPr>
            <a:spLocks noGrp="1"/>
          </p:cNvSpPr>
          <p:nvPr>
            <p:ph idx="1"/>
          </p:nvPr>
        </p:nvSpPr>
        <p:spPr>
          <a:xfrm>
            <a:off x="628650" y="1033939"/>
            <a:ext cx="7886700" cy="3263504"/>
          </a:xfrm>
        </p:spPr>
        <p:txBody>
          <a:bodyPr>
            <a:normAutofit fontScale="92500" lnSpcReduction="10000"/>
          </a:bodyPr>
          <a:lstStyle/>
          <a:p>
            <a:pPr marL="0" indent="0">
              <a:buNone/>
            </a:pPr>
            <a:r>
              <a:rPr lang="en-GB" b="1" dirty="0">
                <a:latin typeface="+mj-lt"/>
              </a:rPr>
              <a:t>Building resilience</a:t>
            </a:r>
          </a:p>
          <a:p>
            <a:r>
              <a:rPr lang="en-GB" dirty="0">
                <a:latin typeface="+mj-lt"/>
              </a:rPr>
              <a:t>Work with services and communities to raise awareness of issues such as domestic abuse, debt, social isolation and loneliness to equip people to recognise where people need help at early stages and know where to access the support they need </a:t>
            </a:r>
          </a:p>
          <a:p>
            <a:r>
              <a:rPr lang="en-GB" dirty="0">
                <a:latin typeface="+mj-lt"/>
              </a:rPr>
              <a:t>Develop a skilled and sustainable workforce (including the voluntary workforce) who are able to meet the needs of residents at the first point of contact and triage into statutory services swiftly as required</a:t>
            </a:r>
          </a:p>
          <a:p>
            <a:r>
              <a:rPr lang="en-GB" dirty="0">
                <a:latin typeface="+mj-lt"/>
              </a:rPr>
              <a:t>Improve pathways between communities, voluntary and community sector and public sector services to connect people to help and support people at the earliest opportunity so they access support which builds resilience and self reliance and prevents the need for crisis intervention</a:t>
            </a:r>
          </a:p>
          <a:p>
            <a:pPr marL="0" indent="0">
              <a:buNone/>
            </a:pPr>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195070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3DA14C-16F4-419F-AC5F-1F9EE3FAE39E}"/>
              </a:ext>
            </a:extLst>
          </p:cNvPr>
          <p:cNvSpPr/>
          <p:nvPr/>
        </p:nvSpPr>
        <p:spPr>
          <a:xfrm>
            <a:off x="2250153" y="92383"/>
            <a:ext cx="4167445" cy="1061845"/>
          </a:xfrm>
          <a:prstGeom prst="roundRect">
            <a:avLst/>
          </a:prstGeom>
          <a:blipFill>
            <a:blip r:embed="rId3"/>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2400" b="1" dirty="0">
                <a:solidFill>
                  <a:srgbClr val="FFFFFF"/>
                </a:solidFill>
                <a:ea typeface="Calibri" panose="020F0502020204030204" pitchFamily="34" charset="0"/>
                <a:cs typeface="Times New Roman" panose="02020603050405020304" pitchFamily="18" charset="0"/>
              </a:rPr>
              <a:t>County Durham Partnership</a:t>
            </a:r>
            <a:endParaRPr lang="en-GB" sz="2400" dirty="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700624B-B790-4FEF-8C59-420D060747A9}"/>
              </a:ext>
            </a:extLst>
          </p:cNvPr>
          <p:cNvSpPr/>
          <p:nvPr/>
        </p:nvSpPr>
        <p:spPr>
          <a:xfrm>
            <a:off x="2544026" y="1215581"/>
            <a:ext cx="3542505" cy="991681"/>
          </a:xfrm>
          <a:prstGeom prst="roundRect">
            <a:avLst/>
          </a:prstGeom>
          <a:solidFill>
            <a:srgbClr val="373B47"/>
          </a:solidFill>
          <a:ln w="38100">
            <a:solidFill>
              <a:srgbClr val="A666FF"/>
            </a:solidFill>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r>
              <a:rPr lang="en-GB" sz="2000" dirty="0">
                <a:solidFill>
                  <a:srgbClr val="A666FF"/>
                </a:solidFill>
                <a:ea typeface="Calibri" panose="020F0502020204030204" pitchFamily="34" charset="0"/>
                <a:cs typeface="Times New Roman" panose="02020603050405020304" pitchFamily="18" charset="0"/>
              </a:rPr>
              <a:t>County Durham Together Partnership </a:t>
            </a:r>
          </a:p>
          <a:p>
            <a:pPr algn="ctr"/>
            <a:r>
              <a:rPr lang="en-GB" sz="1400" dirty="0">
                <a:solidFill>
                  <a:schemeClr val="bg1"/>
                </a:solidFill>
                <a:ea typeface="Calibri" panose="020F0502020204030204" pitchFamily="34" charset="0"/>
                <a:cs typeface="Times New Roman" panose="02020603050405020304" pitchFamily="18" charset="0"/>
              </a:rPr>
              <a:t>Chair: Jane Robinson, DCC</a:t>
            </a:r>
          </a:p>
        </p:txBody>
      </p:sp>
      <p:sp>
        <p:nvSpPr>
          <p:cNvPr id="8" name="Rectangle: Rounded Corners 7">
            <a:extLst>
              <a:ext uri="{FF2B5EF4-FFF2-40B4-BE49-F238E27FC236}">
                <a16:creationId xmlns:a16="http://schemas.microsoft.com/office/drawing/2014/main" id="{2FDBB3A5-D364-4210-9711-A4384DD8C9E8}"/>
              </a:ext>
            </a:extLst>
          </p:cNvPr>
          <p:cNvSpPr/>
          <p:nvPr/>
        </p:nvSpPr>
        <p:spPr>
          <a:xfrm>
            <a:off x="830387" y="2838200"/>
            <a:ext cx="1012207" cy="1785667"/>
          </a:xfrm>
          <a:prstGeom prst="roundRect">
            <a:avLst/>
          </a:prstGeom>
          <a:solidFill>
            <a:srgbClr val="D5D5FF"/>
          </a:solidFill>
          <a:ln w="38100">
            <a:solidFill>
              <a:srgbClr val="A666FF"/>
            </a:solidFill>
            <a:prstDash val="dash"/>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chemeClr val="tx1"/>
                </a:solidFill>
                <a:ea typeface="Calibri" panose="020F0502020204030204" pitchFamily="34" charset="0"/>
                <a:cs typeface="Times New Roman" panose="02020603050405020304" pitchFamily="18" charset="0"/>
              </a:rPr>
              <a:t>Joint Strategic Needs and Asset Assessment and Insight Group</a:t>
            </a:r>
          </a:p>
          <a:p>
            <a:pPr algn="ctr"/>
            <a:endParaRPr lang="en-GB" sz="1200" b="1" dirty="0">
              <a:solidFill>
                <a:schemeClr val="tx1"/>
              </a:solidFill>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65DEECE-CDED-40A0-B5F3-F164F1E2BB43}"/>
              </a:ext>
            </a:extLst>
          </p:cNvPr>
          <p:cNvSpPr/>
          <p:nvPr/>
        </p:nvSpPr>
        <p:spPr>
          <a:xfrm>
            <a:off x="3126471" y="2828854"/>
            <a:ext cx="945659" cy="1780841"/>
          </a:xfrm>
          <a:prstGeom prst="roundRect">
            <a:avLst/>
          </a:prstGeom>
          <a:solidFill>
            <a:srgbClr val="D5D5FF"/>
          </a:solidFill>
          <a:ln w="38100">
            <a:solidFill>
              <a:srgbClr val="A666FF"/>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chemeClr val="tx1"/>
                </a:solidFill>
                <a:ea typeface="Calibri" panose="020F0502020204030204" pitchFamily="34" charset="0"/>
                <a:cs typeface="Times New Roman" panose="02020603050405020304" pitchFamily="18" charset="0"/>
              </a:rPr>
              <a:t>Digital Inclusion including Community Book</a:t>
            </a:r>
          </a:p>
          <a:p>
            <a:pPr algn="ctr"/>
            <a:endParaRPr lang="en-GB" sz="1200" b="1" dirty="0">
              <a:solidFill>
                <a:schemeClr val="tx1"/>
              </a:solidFill>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8F43579B-B6A8-4BE9-A1D1-10BCD33E38BA}"/>
              </a:ext>
            </a:extLst>
          </p:cNvPr>
          <p:cNvSpPr/>
          <p:nvPr/>
        </p:nvSpPr>
        <p:spPr>
          <a:xfrm>
            <a:off x="1968722" y="2828169"/>
            <a:ext cx="1052998" cy="1793548"/>
          </a:xfrm>
          <a:prstGeom prst="roundRect">
            <a:avLst/>
          </a:prstGeom>
          <a:solidFill>
            <a:srgbClr val="D5D5FF"/>
          </a:solidFill>
          <a:ln w="38100">
            <a:solidFill>
              <a:srgbClr val="A666FF"/>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chemeClr val="tx1"/>
                </a:solidFill>
                <a:ea typeface="Calibri" panose="020F0502020204030204" pitchFamily="34" charset="0"/>
                <a:cs typeface="Times New Roman" panose="02020603050405020304" pitchFamily="18" charset="0"/>
              </a:rPr>
              <a:t>Integrated Co-production, Community Engagement, Involvement and Participation</a:t>
            </a:r>
          </a:p>
        </p:txBody>
      </p:sp>
      <p:sp>
        <p:nvSpPr>
          <p:cNvPr id="11" name="Rectangle: Rounded Corners 10">
            <a:extLst>
              <a:ext uri="{FF2B5EF4-FFF2-40B4-BE49-F238E27FC236}">
                <a16:creationId xmlns:a16="http://schemas.microsoft.com/office/drawing/2014/main" id="{907BEA4E-4E16-4911-9B97-B595202EA63F}"/>
              </a:ext>
            </a:extLst>
          </p:cNvPr>
          <p:cNvSpPr/>
          <p:nvPr/>
        </p:nvSpPr>
        <p:spPr>
          <a:xfrm>
            <a:off x="4219495" y="2828854"/>
            <a:ext cx="987111" cy="1775247"/>
          </a:xfrm>
          <a:prstGeom prst="roundRect">
            <a:avLst/>
          </a:prstGeom>
          <a:solidFill>
            <a:srgbClr val="D5D5FF"/>
          </a:solidFill>
          <a:ln w="38100">
            <a:solidFill>
              <a:srgbClr val="A666FF"/>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chemeClr val="tx1"/>
                </a:solidFill>
                <a:ea typeface="Calibri" panose="020F0502020204030204" pitchFamily="34" charset="0"/>
                <a:cs typeface="Times New Roman" panose="02020603050405020304" pitchFamily="18" charset="0"/>
              </a:rPr>
              <a:t>Community Connectors including Skills &amp; Competencies</a:t>
            </a:r>
            <a:endParaRPr lang="en-GB" sz="1000" dirty="0">
              <a:solidFill>
                <a:schemeClr val="tx1"/>
              </a:solidFill>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0771626C-D460-45E4-A40C-9E8554141511}"/>
              </a:ext>
            </a:extLst>
          </p:cNvPr>
          <p:cNvSpPr/>
          <p:nvPr/>
        </p:nvSpPr>
        <p:spPr>
          <a:xfrm>
            <a:off x="6380815" y="2837266"/>
            <a:ext cx="945659" cy="1775984"/>
          </a:xfrm>
          <a:prstGeom prst="roundRect">
            <a:avLst/>
          </a:prstGeom>
          <a:solidFill>
            <a:srgbClr val="D5D5FF"/>
          </a:solidFill>
          <a:ln w="38100">
            <a:solidFill>
              <a:srgbClr val="A666FF"/>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rgbClr val="000000"/>
                </a:solidFill>
                <a:latin typeface="Calibri" panose="020F0502020204030204" pitchFamily="34" charset="0"/>
              </a:rPr>
              <a:t>Sustainability   for VCS ​</a:t>
            </a:r>
            <a:r>
              <a:rPr lang="en-GB" sz="1200" dirty="0">
                <a:solidFill>
                  <a:schemeClr val="tx1"/>
                </a:solidFill>
                <a:ea typeface="Calibri" panose="020F0502020204030204" pitchFamily="34" charset="0"/>
                <a:cs typeface="Times New Roman" panose="02020603050405020304" pitchFamily="18" charset="0"/>
              </a:rPr>
              <a:t> </a:t>
            </a:r>
          </a:p>
          <a:p>
            <a:pPr algn="ctr"/>
            <a:endParaRPr lang="en-GB" sz="1200" dirty="0">
              <a:solidFill>
                <a:schemeClr val="tx1"/>
              </a:solidFill>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5D427577-0E99-428F-8C41-C5A9519ADA02}"/>
              </a:ext>
            </a:extLst>
          </p:cNvPr>
          <p:cNvSpPr/>
          <p:nvPr/>
        </p:nvSpPr>
        <p:spPr>
          <a:xfrm>
            <a:off x="7431224" y="2824120"/>
            <a:ext cx="987111" cy="1775984"/>
          </a:xfrm>
          <a:prstGeom prst="roundRect">
            <a:avLst/>
          </a:prstGeom>
          <a:solidFill>
            <a:srgbClr val="D5D5FF"/>
          </a:solidFill>
          <a:ln w="38100">
            <a:solidFill>
              <a:srgbClr val="A666FF"/>
            </a:solidFill>
            <a:prstDash val="dash"/>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chemeClr val="tx1"/>
                </a:solidFill>
                <a:ea typeface="Calibri" panose="020F0502020204030204" pitchFamily="34" charset="0"/>
                <a:cs typeface="Times New Roman" panose="02020603050405020304" pitchFamily="18" charset="0"/>
              </a:rPr>
              <a:t>Resilient Communities Group</a:t>
            </a:r>
          </a:p>
          <a:p>
            <a:pPr algn="ctr"/>
            <a:endParaRPr lang="en-GB" sz="1200" dirty="0">
              <a:solidFill>
                <a:schemeClr val="tx1"/>
              </a:solidFill>
              <a:ea typeface="Calibri" panose="020F0502020204030204" pitchFamily="34" charset="0"/>
              <a:cs typeface="Times New Roman" panose="02020603050405020304" pitchFamily="18" charset="0"/>
            </a:endParaRPr>
          </a:p>
        </p:txBody>
      </p:sp>
      <p:sp>
        <p:nvSpPr>
          <p:cNvPr id="14" name="Callout: Left Arrow 13">
            <a:extLst>
              <a:ext uri="{FF2B5EF4-FFF2-40B4-BE49-F238E27FC236}">
                <a16:creationId xmlns:a16="http://schemas.microsoft.com/office/drawing/2014/main" id="{FBEC903F-5CC2-4A2D-8897-1148669FD7AD}"/>
              </a:ext>
            </a:extLst>
          </p:cNvPr>
          <p:cNvSpPr/>
          <p:nvPr/>
        </p:nvSpPr>
        <p:spPr>
          <a:xfrm>
            <a:off x="6146006" y="827992"/>
            <a:ext cx="2643478" cy="1775984"/>
          </a:xfrm>
          <a:prstGeom prst="leftArrowCallout">
            <a:avLst/>
          </a:prstGeom>
          <a:noFill/>
          <a:ln w="25400">
            <a:solidFill>
              <a:srgbClr val="A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a:solidFill>
                  <a:schemeClr val="tx1"/>
                </a:solidFill>
              </a:rPr>
              <a:t>Reporting relationship: </a:t>
            </a:r>
          </a:p>
          <a:p>
            <a:pPr marL="171446" indent="-171446">
              <a:buFont typeface="Arial" panose="020B0604020202020204" pitchFamily="34" charset="0"/>
              <a:buChar char="•"/>
            </a:pPr>
            <a:r>
              <a:rPr lang="en-GB" sz="1050" dirty="0">
                <a:solidFill>
                  <a:schemeClr val="tx1"/>
                </a:solidFill>
              </a:rPr>
              <a:t>Place based/Social Value initiatives</a:t>
            </a:r>
          </a:p>
          <a:p>
            <a:r>
              <a:rPr lang="en-GB" sz="1050" dirty="0">
                <a:solidFill>
                  <a:schemeClr val="tx1"/>
                </a:solidFill>
              </a:rPr>
              <a:t>      - Horden Together</a:t>
            </a:r>
          </a:p>
          <a:p>
            <a:r>
              <a:rPr lang="en-GB" sz="1050" dirty="0">
                <a:solidFill>
                  <a:schemeClr val="tx1"/>
                </a:solidFill>
              </a:rPr>
              <a:t>      - Shotley Bridge </a:t>
            </a:r>
          </a:p>
          <a:p>
            <a:r>
              <a:rPr lang="en-GB" sz="1050" dirty="0">
                <a:solidFill>
                  <a:schemeClr val="tx1"/>
                </a:solidFill>
              </a:rPr>
              <a:t>      - Belmont </a:t>
            </a:r>
          </a:p>
          <a:p>
            <a:r>
              <a:rPr lang="en-GB" sz="1050" dirty="0">
                <a:solidFill>
                  <a:schemeClr val="tx1"/>
                </a:solidFill>
              </a:rPr>
              <a:t>      - Durham Dales PCN</a:t>
            </a:r>
            <a:endParaRPr lang="en-GB" sz="1050" b="1" dirty="0">
              <a:solidFill>
                <a:schemeClr val="tx1"/>
              </a:solidFill>
            </a:endParaRPr>
          </a:p>
          <a:p>
            <a:pPr marL="171446" indent="-171446">
              <a:buFont typeface="Arial" panose="020B0604020202020204" pitchFamily="34" charset="0"/>
              <a:buChar char="•"/>
            </a:pPr>
            <a:endParaRPr lang="en-GB" sz="1050" dirty="0">
              <a:solidFill>
                <a:schemeClr val="tx1"/>
              </a:solidFill>
            </a:endParaRPr>
          </a:p>
        </p:txBody>
      </p:sp>
      <p:sp>
        <p:nvSpPr>
          <p:cNvPr id="15" name="Rectangle: Rounded Corners 14">
            <a:extLst>
              <a:ext uri="{FF2B5EF4-FFF2-40B4-BE49-F238E27FC236}">
                <a16:creationId xmlns:a16="http://schemas.microsoft.com/office/drawing/2014/main" id="{84115B5A-EB2A-4124-8B39-72CCF7A767CD}"/>
              </a:ext>
            </a:extLst>
          </p:cNvPr>
          <p:cNvSpPr/>
          <p:nvPr/>
        </p:nvSpPr>
        <p:spPr>
          <a:xfrm>
            <a:off x="176733" y="1220998"/>
            <a:ext cx="2167226" cy="1404591"/>
          </a:xfrm>
          <a:prstGeom prst="roundRect">
            <a:avLst/>
          </a:prstGeom>
          <a:solidFill>
            <a:schemeClr val="bg1"/>
          </a:solidFill>
          <a:ln w="38100">
            <a:solidFill>
              <a:schemeClr val="tx2">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050" b="1" dirty="0">
                <a:solidFill>
                  <a:schemeClr val="tx2">
                    <a:lumMod val="75000"/>
                  </a:schemeClr>
                </a:solidFill>
              </a:rPr>
              <a:t>Wider Partnership Relationships:</a:t>
            </a:r>
            <a:endParaRPr lang="en-GB" sz="1050" dirty="0">
              <a:solidFill>
                <a:schemeClr val="tx1"/>
              </a:solidFill>
            </a:endParaRPr>
          </a:p>
          <a:p>
            <a:pPr marL="285743" indent="-285743">
              <a:buFont typeface="Arial" panose="020B0604020202020204" pitchFamily="34" charset="0"/>
              <a:buChar char="•"/>
            </a:pPr>
            <a:r>
              <a:rPr lang="en-GB" sz="1050" dirty="0">
                <a:solidFill>
                  <a:schemeClr val="tx1"/>
                </a:solidFill>
              </a:rPr>
              <a:t>Health and Wellbeing Board</a:t>
            </a:r>
          </a:p>
          <a:p>
            <a:pPr marL="285743" indent="-285743">
              <a:buFont typeface="Arial" panose="020B0604020202020204" pitchFamily="34" charset="0"/>
              <a:buChar char="•"/>
            </a:pPr>
            <a:r>
              <a:rPr lang="en-GB" sz="1050" dirty="0">
                <a:solidFill>
                  <a:schemeClr val="tx1"/>
                </a:solidFill>
              </a:rPr>
              <a:t>Safe Durham Partnership</a:t>
            </a:r>
          </a:p>
          <a:p>
            <a:pPr marL="285743" indent="-285743">
              <a:buFont typeface="Arial" panose="020B0604020202020204" pitchFamily="34" charset="0"/>
              <a:buChar char="•"/>
            </a:pPr>
            <a:r>
              <a:rPr lang="en-GB" sz="1050" dirty="0">
                <a:solidFill>
                  <a:schemeClr val="tx1"/>
                </a:solidFill>
              </a:rPr>
              <a:t>Environment and Climate Change Partnership</a:t>
            </a:r>
          </a:p>
          <a:p>
            <a:pPr marL="285743" indent="-285743">
              <a:buFont typeface="Arial" panose="020B0604020202020204" pitchFamily="34" charset="0"/>
              <a:buChar char="•"/>
            </a:pPr>
            <a:r>
              <a:rPr lang="en-GB" sz="1050" dirty="0">
                <a:solidFill>
                  <a:schemeClr val="tx1"/>
                </a:solidFill>
              </a:rPr>
              <a:t>Economic Partnership</a:t>
            </a:r>
          </a:p>
          <a:p>
            <a:pPr marL="285743" indent="-285743">
              <a:buFont typeface="Arial" panose="020B0604020202020204" pitchFamily="34" charset="0"/>
              <a:buChar char="•"/>
            </a:pPr>
            <a:r>
              <a:rPr lang="en-GB" sz="1050" dirty="0">
                <a:solidFill>
                  <a:schemeClr val="tx1"/>
                </a:solidFill>
              </a:rPr>
              <a:t>County Durham Care Partnership</a:t>
            </a:r>
          </a:p>
        </p:txBody>
      </p:sp>
      <p:sp>
        <p:nvSpPr>
          <p:cNvPr id="17" name="Callout: Down Arrow 16">
            <a:extLst>
              <a:ext uri="{FF2B5EF4-FFF2-40B4-BE49-F238E27FC236}">
                <a16:creationId xmlns:a16="http://schemas.microsoft.com/office/drawing/2014/main" id="{BC8D9B6A-4E39-4BC5-A56E-A476DA71BF43}"/>
              </a:ext>
            </a:extLst>
          </p:cNvPr>
          <p:cNvSpPr/>
          <p:nvPr/>
        </p:nvSpPr>
        <p:spPr>
          <a:xfrm>
            <a:off x="176732" y="333000"/>
            <a:ext cx="1916988" cy="821228"/>
          </a:xfrm>
          <a:prstGeom prst="downArrowCallou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50000"/>
                  </a:schemeClr>
                </a:solidFill>
              </a:rPr>
              <a:t>Youth Council</a:t>
            </a:r>
          </a:p>
        </p:txBody>
      </p:sp>
      <p:sp>
        <p:nvSpPr>
          <p:cNvPr id="2" name="Arrow: Left-Right 1">
            <a:extLst>
              <a:ext uri="{FF2B5EF4-FFF2-40B4-BE49-F238E27FC236}">
                <a16:creationId xmlns:a16="http://schemas.microsoft.com/office/drawing/2014/main" id="{65363980-D5B3-44C0-97BF-087572F1201F}"/>
              </a:ext>
            </a:extLst>
          </p:cNvPr>
          <p:cNvSpPr/>
          <p:nvPr/>
        </p:nvSpPr>
        <p:spPr>
          <a:xfrm>
            <a:off x="383381" y="4600104"/>
            <a:ext cx="8323590" cy="484632"/>
          </a:xfrm>
          <a:prstGeom prst="leftRightArrow">
            <a:avLst/>
          </a:prstGeom>
          <a:solidFill>
            <a:srgbClr val="D5D5FF"/>
          </a:solidFill>
          <a:ln>
            <a:solidFill>
              <a:srgbClr val="A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ea typeface="Calibri" panose="020F0502020204030204" pitchFamily="34" charset="0"/>
                <a:cs typeface="Times New Roman" panose="02020603050405020304" pitchFamily="18" charset="0"/>
              </a:rPr>
              <a:t>Culture &amp; Leadership</a:t>
            </a:r>
            <a:endParaRPr lang="en-GB" sz="1400" dirty="0">
              <a:solidFill>
                <a:srgbClr val="A666FF"/>
              </a:solidFill>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BA5E0D1-0F68-4A18-AFC9-CC232B9100FD}"/>
              </a:ext>
            </a:extLst>
          </p:cNvPr>
          <p:cNvSpPr/>
          <p:nvPr/>
        </p:nvSpPr>
        <p:spPr>
          <a:xfrm>
            <a:off x="5311356" y="2833711"/>
            <a:ext cx="945660" cy="1775984"/>
          </a:xfrm>
          <a:prstGeom prst="roundRect">
            <a:avLst/>
          </a:prstGeom>
          <a:solidFill>
            <a:srgbClr val="D5D5FF"/>
          </a:solidFill>
          <a:ln w="38100">
            <a:solidFill>
              <a:srgbClr val="A666FF"/>
            </a:solidFill>
            <a:prstDash val="dash"/>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GB" sz="1200" dirty="0">
                <a:solidFill>
                  <a:schemeClr val="tx1"/>
                </a:solidFill>
                <a:latin typeface="Calibri" panose="020F0502020204030204" pitchFamily="34" charset="0"/>
              </a:rPr>
              <a:t>County Durham Together at Place? </a:t>
            </a:r>
            <a:r>
              <a:rPr lang="en-GB" sz="1200" dirty="0">
                <a:solidFill>
                  <a:srgbClr val="FF0000"/>
                </a:solidFill>
                <a:latin typeface="Calibri" panose="020F0502020204030204" pitchFamily="34" charset="0"/>
              </a:rPr>
              <a:t>​</a:t>
            </a:r>
            <a:r>
              <a:rPr lang="en-GB" sz="1200" dirty="0">
                <a:solidFill>
                  <a:srgbClr val="FF0000"/>
                </a:solidFill>
                <a:ea typeface="Calibri" panose="020F0502020204030204" pitchFamily="34" charset="0"/>
                <a:cs typeface="Times New Roman" panose="02020603050405020304" pitchFamily="18" charset="0"/>
              </a:rPr>
              <a:t> </a:t>
            </a:r>
          </a:p>
          <a:p>
            <a:pPr algn="ctr"/>
            <a:endParaRPr lang="en-GB" sz="1200" dirty="0">
              <a:solidFill>
                <a:srgbClr val="FF0000"/>
              </a:solidFill>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F0DEB186-9452-4FBB-A30E-C7CEB0E35F82}"/>
              </a:ext>
            </a:extLst>
          </p:cNvPr>
          <p:cNvSpPr/>
          <p:nvPr/>
        </p:nvSpPr>
        <p:spPr>
          <a:xfrm>
            <a:off x="2603501" y="2324331"/>
            <a:ext cx="3542505" cy="392152"/>
          </a:xfrm>
          <a:prstGeom prst="roundRect">
            <a:avLst/>
          </a:prstGeom>
          <a:solidFill>
            <a:srgbClr val="373B47"/>
          </a:solidFill>
          <a:ln w="38100">
            <a:solidFill>
              <a:srgbClr val="CC00CC"/>
            </a:solidFill>
            <a:prstDash val="lgDash"/>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r>
              <a:rPr lang="en-GB" sz="1200" dirty="0">
                <a:solidFill>
                  <a:srgbClr val="F642DC"/>
                </a:solidFill>
                <a:ea typeface="Calibri" panose="020F0502020204030204" pitchFamily="34" charset="0"/>
                <a:cs typeface="Times New Roman" panose="02020603050405020304" pitchFamily="18" charset="0"/>
              </a:rPr>
              <a:t>County Durham Together Steering Group </a:t>
            </a:r>
          </a:p>
          <a:p>
            <a:pPr algn="ctr"/>
            <a:r>
              <a:rPr lang="en-GB" sz="1200" dirty="0">
                <a:solidFill>
                  <a:schemeClr val="bg1"/>
                </a:solidFill>
                <a:ea typeface="Calibri" panose="020F0502020204030204" pitchFamily="34" charset="0"/>
                <a:cs typeface="Times New Roman" panose="02020603050405020304" pitchFamily="18" charset="0"/>
              </a:rPr>
              <a:t>Chair: Kirsty Wilkinson, DCC</a:t>
            </a:r>
          </a:p>
        </p:txBody>
      </p:sp>
    </p:spTree>
    <p:extLst>
      <p:ext uri="{BB962C8B-B14F-4D97-AF65-F5344CB8AC3E}">
        <p14:creationId xmlns:p14="http://schemas.microsoft.com/office/powerpoint/2010/main" val="301223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0DDF27B-0A42-3A87-CAAF-0D50F6894A05}"/>
              </a:ext>
            </a:extLst>
          </p:cNvPr>
          <p:cNvSpPr/>
          <p:nvPr/>
        </p:nvSpPr>
        <p:spPr>
          <a:xfrm>
            <a:off x="852400" y="1639444"/>
            <a:ext cx="8201417" cy="504494"/>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7" name="Rectangle: Rounded Corners 26">
            <a:extLst>
              <a:ext uri="{FF2B5EF4-FFF2-40B4-BE49-F238E27FC236}">
                <a16:creationId xmlns:a16="http://schemas.microsoft.com/office/drawing/2014/main" id="{4D66B9C8-6517-F21D-9CCC-809000358FE2}"/>
              </a:ext>
            </a:extLst>
          </p:cNvPr>
          <p:cNvSpPr/>
          <p:nvPr/>
        </p:nvSpPr>
        <p:spPr>
          <a:xfrm>
            <a:off x="852402" y="1068444"/>
            <a:ext cx="8201417" cy="504493"/>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Flowchart: Off-page Connector 3">
            <a:extLst>
              <a:ext uri="{FF2B5EF4-FFF2-40B4-BE49-F238E27FC236}">
                <a16:creationId xmlns:a16="http://schemas.microsoft.com/office/drawing/2014/main" id="{BF2067A8-CB85-C660-76DD-03859FD71797}"/>
              </a:ext>
            </a:extLst>
          </p:cNvPr>
          <p:cNvSpPr/>
          <p:nvPr/>
        </p:nvSpPr>
        <p:spPr>
          <a:xfrm rot="16200000">
            <a:off x="-1883679" y="2460768"/>
            <a:ext cx="4564661" cy="800804"/>
          </a:xfrm>
          <a:prstGeom prst="flowChartOffpageConnector">
            <a:avLst/>
          </a:prstGeom>
          <a:solidFill>
            <a:srgbClr val="FF57FF"/>
          </a:solidFill>
          <a:ln>
            <a:solidFill>
              <a:srgbClr val="FF57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en-GB" sz="1050" dirty="0">
                <a:solidFill>
                  <a:schemeClr val="tx1"/>
                </a:solidFill>
              </a:rPr>
              <a:t>Inputs/ Resources</a:t>
            </a:r>
          </a:p>
        </p:txBody>
      </p:sp>
      <p:sp>
        <p:nvSpPr>
          <p:cNvPr id="11" name="Arrow: Chevron 10">
            <a:extLst>
              <a:ext uri="{FF2B5EF4-FFF2-40B4-BE49-F238E27FC236}">
                <a16:creationId xmlns:a16="http://schemas.microsoft.com/office/drawing/2014/main" id="{AF53421D-2A40-B3D4-3FB4-8E6119201B44}"/>
              </a:ext>
            </a:extLst>
          </p:cNvPr>
          <p:cNvSpPr/>
          <p:nvPr/>
        </p:nvSpPr>
        <p:spPr>
          <a:xfrm>
            <a:off x="2068572" y="577615"/>
            <a:ext cx="2474434" cy="412025"/>
          </a:xfrm>
          <a:prstGeom prst="chevron">
            <a:avLst/>
          </a:prstGeom>
          <a:solidFill>
            <a:srgbClr val="8CFF29"/>
          </a:solidFill>
          <a:ln>
            <a:solidFill>
              <a:srgbClr val="8CFF2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Arrow: Chevron 13">
            <a:extLst>
              <a:ext uri="{FF2B5EF4-FFF2-40B4-BE49-F238E27FC236}">
                <a16:creationId xmlns:a16="http://schemas.microsoft.com/office/drawing/2014/main" id="{B6C22910-5E53-A522-53C5-2E494000BEBF}"/>
              </a:ext>
            </a:extLst>
          </p:cNvPr>
          <p:cNvSpPr/>
          <p:nvPr/>
        </p:nvSpPr>
        <p:spPr>
          <a:xfrm>
            <a:off x="4462346" y="572139"/>
            <a:ext cx="2613083" cy="412025"/>
          </a:xfrm>
          <a:prstGeom prst="chevron">
            <a:avLst/>
          </a:prstGeom>
          <a:solidFill>
            <a:srgbClr val="8CFF29"/>
          </a:solidFill>
          <a:ln>
            <a:solidFill>
              <a:srgbClr val="8CFF2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Arrow: Chevron 16">
            <a:extLst>
              <a:ext uri="{FF2B5EF4-FFF2-40B4-BE49-F238E27FC236}">
                <a16:creationId xmlns:a16="http://schemas.microsoft.com/office/drawing/2014/main" id="{7ED9F65E-8DB7-98C0-CFED-7F3A25F093A3}"/>
              </a:ext>
            </a:extLst>
          </p:cNvPr>
          <p:cNvSpPr/>
          <p:nvPr/>
        </p:nvSpPr>
        <p:spPr>
          <a:xfrm>
            <a:off x="6990127" y="564071"/>
            <a:ext cx="2126065" cy="420095"/>
          </a:xfrm>
          <a:prstGeom prst="chevron">
            <a:avLst/>
          </a:prstGeom>
          <a:solidFill>
            <a:srgbClr val="8CFF29"/>
          </a:solidFill>
          <a:ln>
            <a:solidFill>
              <a:srgbClr val="8CFF2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C3AD4AEF-887F-EB73-F085-7125CCED834E}"/>
              </a:ext>
            </a:extLst>
          </p:cNvPr>
          <p:cNvSpPr txBox="1"/>
          <p:nvPr/>
        </p:nvSpPr>
        <p:spPr>
          <a:xfrm>
            <a:off x="2897355" y="609635"/>
            <a:ext cx="1097681" cy="300082"/>
          </a:xfrm>
          <a:prstGeom prst="rect">
            <a:avLst/>
          </a:prstGeom>
          <a:noFill/>
        </p:spPr>
        <p:txBody>
          <a:bodyPr wrap="square" rtlCol="0">
            <a:spAutoFit/>
          </a:bodyPr>
          <a:lstStyle/>
          <a:p>
            <a:pPr algn="ctr"/>
            <a:r>
              <a:rPr lang="en-GB" sz="1350" dirty="0"/>
              <a:t>Activities</a:t>
            </a:r>
          </a:p>
        </p:txBody>
      </p:sp>
      <p:sp>
        <p:nvSpPr>
          <p:cNvPr id="23" name="TextBox 22">
            <a:extLst>
              <a:ext uri="{FF2B5EF4-FFF2-40B4-BE49-F238E27FC236}">
                <a16:creationId xmlns:a16="http://schemas.microsoft.com/office/drawing/2014/main" id="{F8AFE28B-5E49-B2CB-F186-0C9984DFA2AA}"/>
              </a:ext>
            </a:extLst>
          </p:cNvPr>
          <p:cNvSpPr txBox="1"/>
          <p:nvPr/>
        </p:nvSpPr>
        <p:spPr>
          <a:xfrm>
            <a:off x="5244400" y="608971"/>
            <a:ext cx="1097681" cy="300082"/>
          </a:xfrm>
          <a:prstGeom prst="rect">
            <a:avLst/>
          </a:prstGeom>
          <a:solidFill>
            <a:srgbClr val="8CFF29"/>
          </a:solidFill>
          <a:ln>
            <a:solidFill>
              <a:srgbClr val="8CFF29"/>
            </a:solidFill>
          </a:ln>
        </p:spPr>
        <p:txBody>
          <a:bodyPr wrap="square" rtlCol="0">
            <a:spAutoFit/>
          </a:bodyPr>
          <a:lstStyle/>
          <a:p>
            <a:pPr algn="ctr"/>
            <a:r>
              <a:rPr lang="en-GB" sz="1350" dirty="0"/>
              <a:t>Outputs</a:t>
            </a:r>
          </a:p>
        </p:txBody>
      </p:sp>
      <p:sp>
        <p:nvSpPr>
          <p:cNvPr id="24" name="TextBox 23">
            <a:extLst>
              <a:ext uri="{FF2B5EF4-FFF2-40B4-BE49-F238E27FC236}">
                <a16:creationId xmlns:a16="http://schemas.microsoft.com/office/drawing/2014/main" id="{444EEE78-ECB3-AFB3-6C58-E9408D9399A8}"/>
              </a:ext>
            </a:extLst>
          </p:cNvPr>
          <p:cNvSpPr txBox="1"/>
          <p:nvPr/>
        </p:nvSpPr>
        <p:spPr>
          <a:xfrm>
            <a:off x="7489280" y="533301"/>
            <a:ext cx="1097681" cy="507831"/>
          </a:xfrm>
          <a:prstGeom prst="rect">
            <a:avLst/>
          </a:prstGeom>
          <a:noFill/>
        </p:spPr>
        <p:txBody>
          <a:bodyPr wrap="square" rtlCol="0">
            <a:spAutoFit/>
          </a:bodyPr>
          <a:lstStyle/>
          <a:p>
            <a:pPr algn="ctr"/>
            <a:r>
              <a:rPr lang="en-GB" sz="1350" dirty="0"/>
              <a:t>Long term Outcomes</a:t>
            </a:r>
          </a:p>
        </p:txBody>
      </p:sp>
      <p:sp>
        <p:nvSpPr>
          <p:cNvPr id="26" name="Rectangle: Rounded Corners 25">
            <a:extLst>
              <a:ext uri="{FF2B5EF4-FFF2-40B4-BE49-F238E27FC236}">
                <a16:creationId xmlns:a16="http://schemas.microsoft.com/office/drawing/2014/main" id="{0D98A417-BF5E-D44A-E399-03683D8B141A}"/>
              </a:ext>
            </a:extLst>
          </p:cNvPr>
          <p:cNvSpPr/>
          <p:nvPr/>
        </p:nvSpPr>
        <p:spPr>
          <a:xfrm>
            <a:off x="0" y="0"/>
            <a:ext cx="9144000" cy="525358"/>
          </a:xfrm>
          <a:prstGeom prst="roundRect">
            <a:avLst/>
          </a:prstGeom>
          <a:solidFill>
            <a:srgbClr val="A666FF"/>
          </a:solidFill>
          <a:ln>
            <a:solidFill>
              <a:srgbClr val="A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Vision:</a:t>
            </a:r>
            <a:r>
              <a:rPr lang="en-GB" sz="1050" dirty="0"/>
              <a:t> County Durham Together is about working with communities, especially those most in need, making sure they are at the heart of decision making, building on their existing skills, knowledge, experience and resources; to support everyone to thrive and to live happy, healthy and connected lives. </a:t>
            </a:r>
            <a:r>
              <a:rPr lang="en-GB" sz="1350" dirty="0"/>
              <a:t> </a:t>
            </a:r>
          </a:p>
        </p:txBody>
      </p:sp>
      <p:sp>
        <p:nvSpPr>
          <p:cNvPr id="29" name="Rectangle: Rounded Corners 28">
            <a:extLst>
              <a:ext uri="{FF2B5EF4-FFF2-40B4-BE49-F238E27FC236}">
                <a16:creationId xmlns:a16="http://schemas.microsoft.com/office/drawing/2014/main" id="{2E7538EE-1499-C001-F938-CBD04D9709C7}"/>
              </a:ext>
            </a:extLst>
          </p:cNvPr>
          <p:cNvSpPr/>
          <p:nvPr/>
        </p:nvSpPr>
        <p:spPr>
          <a:xfrm>
            <a:off x="852400" y="2228216"/>
            <a:ext cx="8201417" cy="504494"/>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Rectangle: Rounded Corners 29">
            <a:extLst>
              <a:ext uri="{FF2B5EF4-FFF2-40B4-BE49-F238E27FC236}">
                <a16:creationId xmlns:a16="http://schemas.microsoft.com/office/drawing/2014/main" id="{95AF1B03-C4A5-2C5E-C792-693C6A3E33A0}"/>
              </a:ext>
            </a:extLst>
          </p:cNvPr>
          <p:cNvSpPr/>
          <p:nvPr/>
        </p:nvSpPr>
        <p:spPr>
          <a:xfrm>
            <a:off x="827517" y="2810219"/>
            <a:ext cx="8201417" cy="504495"/>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Rectangle: Rounded Corners 30">
            <a:extLst>
              <a:ext uri="{FF2B5EF4-FFF2-40B4-BE49-F238E27FC236}">
                <a16:creationId xmlns:a16="http://schemas.microsoft.com/office/drawing/2014/main" id="{1280ED41-6B0D-DBF0-7962-00DBE8AC7949}"/>
              </a:ext>
            </a:extLst>
          </p:cNvPr>
          <p:cNvSpPr/>
          <p:nvPr/>
        </p:nvSpPr>
        <p:spPr>
          <a:xfrm>
            <a:off x="852400" y="3405762"/>
            <a:ext cx="8201417" cy="504494"/>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2" name="Rectangle: Rounded Corners 31">
            <a:extLst>
              <a:ext uri="{FF2B5EF4-FFF2-40B4-BE49-F238E27FC236}">
                <a16:creationId xmlns:a16="http://schemas.microsoft.com/office/drawing/2014/main" id="{CAFC265B-199C-56A1-7BA1-7F4F464C7D99}"/>
              </a:ext>
            </a:extLst>
          </p:cNvPr>
          <p:cNvSpPr/>
          <p:nvPr/>
        </p:nvSpPr>
        <p:spPr>
          <a:xfrm>
            <a:off x="827517" y="3983983"/>
            <a:ext cx="8201417" cy="504494"/>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Rectangle: Rounded Corners 32">
            <a:extLst>
              <a:ext uri="{FF2B5EF4-FFF2-40B4-BE49-F238E27FC236}">
                <a16:creationId xmlns:a16="http://schemas.microsoft.com/office/drawing/2014/main" id="{A9718AF2-B085-2296-C066-D7CF613EF615}"/>
              </a:ext>
            </a:extLst>
          </p:cNvPr>
          <p:cNvSpPr/>
          <p:nvPr/>
        </p:nvSpPr>
        <p:spPr>
          <a:xfrm>
            <a:off x="852399" y="4543852"/>
            <a:ext cx="8201417" cy="504494"/>
          </a:xfrm>
          <a:prstGeom prst="roundRect">
            <a:avLst/>
          </a:prstGeom>
          <a:solidFill>
            <a:srgbClr val="54CFFF"/>
          </a:solidFill>
          <a:ln>
            <a:solidFill>
              <a:srgbClr val="54C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TextBox 33">
            <a:extLst>
              <a:ext uri="{FF2B5EF4-FFF2-40B4-BE49-F238E27FC236}">
                <a16:creationId xmlns:a16="http://schemas.microsoft.com/office/drawing/2014/main" id="{F29DA07B-9811-9652-8DF0-E874589A2CC5}"/>
              </a:ext>
            </a:extLst>
          </p:cNvPr>
          <p:cNvSpPr txBox="1"/>
          <p:nvPr/>
        </p:nvSpPr>
        <p:spPr>
          <a:xfrm>
            <a:off x="852399" y="1147565"/>
            <a:ext cx="720538" cy="230832"/>
          </a:xfrm>
          <a:prstGeom prst="rect">
            <a:avLst/>
          </a:prstGeom>
          <a:noFill/>
        </p:spPr>
        <p:txBody>
          <a:bodyPr wrap="square" rtlCol="0">
            <a:spAutoFit/>
          </a:bodyPr>
          <a:lstStyle/>
          <a:p>
            <a:r>
              <a:rPr lang="en-GB" sz="900" b="1" dirty="0"/>
              <a:t>JSNAA</a:t>
            </a:r>
          </a:p>
        </p:txBody>
      </p:sp>
      <p:sp>
        <p:nvSpPr>
          <p:cNvPr id="35" name="TextBox 34">
            <a:extLst>
              <a:ext uri="{FF2B5EF4-FFF2-40B4-BE49-F238E27FC236}">
                <a16:creationId xmlns:a16="http://schemas.microsoft.com/office/drawing/2014/main" id="{03386954-7471-AD26-CEA5-3D7937B6167A}"/>
              </a:ext>
            </a:extLst>
          </p:cNvPr>
          <p:cNvSpPr txBox="1"/>
          <p:nvPr/>
        </p:nvSpPr>
        <p:spPr>
          <a:xfrm>
            <a:off x="852399" y="1657214"/>
            <a:ext cx="940748" cy="507831"/>
          </a:xfrm>
          <a:prstGeom prst="rect">
            <a:avLst/>
          </a:prstGeom>
          <a:noFill/>
        </p:spPr>
        <p:txBody>
          <a:bodyPr wrap="square" rtlCol="0">
            <a:spAutoFit/>
          </a:bodyPr>
          <a:lstStyle/>
          <a:p>
            <a:r>
              <a:rPr lang="en-GB" sz="900" b="1" dirty="0"/>
              <a:t>PARTICIPATION AND INVOLVEMENT</a:t>
            </a:r>
          </a:p>
        </p:txBody>
      </p:sp>
      <p:sp>
        <p:nvSpPr>
          <p:cNvPr id="36" name="TextBox 35">
            <a:extLst>
              <a:ext uri="{FF2B5EF4-FFF2-40B4-BE49-F238E27FC236}">
                <a16:creationId xmlns:a16="http://schemas.microsoft.com/office/drawing/2014/main" id="{A3E19670-2861-C87E-4451-62D9D3862ADC}"/>
              </a:ext>
            </a:extLst>
          </p:cNvPr>
          <p:cNvSpPr txBox="1"/>
          <p:nvPr/>
        </p:nvSpPr>
        <p:spPr>
          <a:xfrm>
            <a:off x="852399" y="2285636"/>
            <a:ext cx="940748" cy="369332"/>
          </a:xfrm>
          <a:prstGeom prst="rect">
            <a:avLst/>
          </a:prstGeom>
          <a:noFill/>
        </p:spPr>
        <p:txBody>
          <a:bodyPr wrap="square" rtlCol="0">
            <a:spAutoFit/>
          </a:bodyPr>
          <a:lstStyle/>
          <a:p>
            <a:r>
              <a:rPr lang="en-GB" sz="900" b="1" dirty="0"/>
              <a:t>DIGITAL INCLUSION</a:t>
            </a:r>
          </a:p>
        </p:txBody>
      </p:sp>
      <p:sp>
        <p:nvSpPr>
          <p:cNvPr id="37" name="TextBox 36">
            <a:extLst>
              <a:ext uri="{FF2B5EF4-FFF2-40B4-BE49-F238E27FC236}">
                <a16:creationId xmlns:a16="http://schemas.microsoft.com/office/drawing/2014/main" id="{F95735AE-CD62-A8CD-20C6-057BFC9E6779}"/>
              </a:ext>
            </a:extLst>
          </p:cNvPr>
          <p:cNvSpPr txBox="1"/>
          <p:nvPr/>
        </p:nvSpPr>
        <p:spPr>
          <a:xfrm>
            <a:off x="852399" y="2896110"/>
            <a:ext cx="940748" cy="369332"/>
          </a:xfrm>
          <a:prstGeom prst="rect">
            <a:avLst/>
          </a:prstGeom>
          <a:noFill/>
        </p:spPr>
        <p:txBody>
          <a:bodyPr wrap="square" rtlCol="0">
            <a:spAutoFit/>
          </a:bodyPr>
          <a:lstStyle/>
          <a:p>
            <a:r>
              <a:rPr lang="en-GB" sz="900" b="1" dirty="0"/>
              <a:t>COMMUNITY CONNECTORS</a:t>
            </a:r>
          </a:p>
        </p:txBody>
      </p:sp>
      <p:sp>
        <p:nvSpPr>
          <p:cNvPr id="38" name="TextBox 37">
            <a:extLst>
              <a:ext uri="{FF2B5EF4-FFF2-40B4-BE49-F238E27FC236}">
                <a16:creationId xmlns:a16="http://schemas.microsoft.com/office/drawing/2014/main" id="{B98CF0C0-96A8-74B1-C198-5449C8D53323}"/>
              </a:ext>
            </a:extLst>
          </p:cNvPr>
          <p:cNvSpPr txBox="1"/>
          <p:nvPr/>
        </p:nvSpPr>
        <p:spPr>
          <a:xfrm>
            <a:off x="799054" y="3510354"/>
            <a:ext cx="940748" cy="230832"/>
          </a:xfrm>
          <a:prstGeom prst="rect">
            <a:avLst/>
          </a:prstGeom>
          <a:noFill/>
        </p:spPr>
        <p:txBody>
          <a:bodyPr wrap="square" rtlCol="0">
            <a:spAutoFit/>
          </a:bodyPr>
          <a:lstStyle/>
          <a:p>
            <a:r>
              <a:rPr lang="en-GB" sz="900" b="1" dirty="0"/>
              <a:t>CDT AT PLACE</a:t>
            </a:r>
          </a:p>
        </p:txBody>
      </p:sp>
      <p:sp>
        <p:nvSpPr>
          <p:cNvPr id="39" name="TextBox 38">
            <a:extLst>
              <a:ext uri="{FF2B5EF4-FFF2-40B4-BE49-F238E27FC236}">
                <a16:creationId xmlns:a16="http://schemas.microsoft.com/office/drawing/2014/main" id="{5DB104DA-BC59-ABA2-3C4D-40BDA1805E04}"/>
              </a:ext>
            </a:extLst>
          </p:cNvPr>
          <p:cNvSpPr txBox="1"/>
          <p:nvPr/>
        </p:nvSpPr>
        <p:spPr>
          <a:xfrm>
            <a:off x="852398" y="4057676"/>
            <a:ext cx="940748" cy="369332"/>
          </a:xfrm>
          <a:prstGeom prst="rect">
            <a:avLst/>
          </a:prstGeom>
          <a:noFill/>
        </p:spPr>
        <p:txBody>
          <a:bodyPr wrap="square" rtlCol="0">
            <a:spAutoFit/>
          </a:bodyPr>
          <a:lstStyle/>
          <a:p>
            <a:r>
              <a:rPr lang="en-GB" sz="900" b="1" dirty="0"/>
              <a:t>SUSTAINABLE VCSE</a:t>
            </a:r>
          </a:p>
        </p:txBody>
      </p:sp>
      <p:sp>
        <p:nvSpPr>
          <p:cNvPr id="40" name="TextBox 39">
            <a:extLst>
              <a:ext uri="{FF2B5EF4-FFF2-40B4-BE49-F238E27FC236}">
                <a16:creationId xmlns:a16="http://schemas.microsoft.com/office/drawing/2014/main" id="{FEE466F4-2C70-6AD7-FCEC-536219D130C8}"/>
              </a:ext>
            </a:extLst>
          </p:cNvPr>
          <p:cNvSpPr txBox="1"/>
          <p:nvPr/>
        </p:nvSpPr>
        <p:spPr>
          <a:xfrm>
            <a:off x="852398" y="4615601"/>
            <a:ext cx="940748" cy="369332"/>
          </a:xfrm>
          <a:prstGeom prst="rect">
            <a:avLst/>
          </a:prstGeom>
          <a:noFill/>
        </p:spPr>
        <p:txBody>
          <a:bodyPr wrap="square" rtlCol="0">
            <a:spAutoFit/>
          </a:bodyPr>
          <a:lstStyle/>
          <a:p>
            <a:r>
              <a:rPr lang="en-GB" sz="900" b="1" dirty="0"/>
              <a:t>RESILIENT COMMUNITIES</a:t>
            </a:r>
          </a:p>
        </p:txBody>
      </p:sp>
      <p:sp>
        <p:nvSpPr>
          <p:cNvPr id="41" name="Arrow: Pentagon 40">
            <a:extLst>
              <a:ext uri="{FF2B5EF4-FFF2-40B4-BE49-F238E27FC236}">
                <a16:creationId xmlns:a16="http://schemas.microsoft.com/office/drawing/2014/main" id="{50BFE832-EA6C-2BDB-93E7-214764086D33}"/>
              </a:ext>
            </a:extLst>
          </p:cNvPr>
          <p:cNvSpPr/>
          <p:nvPr/>
        </p:nvSpPr>
        <p:spPr>
          <a:xfrm>
            <a:off x="6990127" y="1068442"/>
            <a:ext cx="2063689" cy="504494"/>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We will have a better understanding of and response to local needs informed by local conversations, maximising the impact of existing resource, reducing duplication and pooling resources where appropriate. </a:t>
            </a:r>
          </a:p>
        </p:txBody>
      </p:sp>
      <p:sp>
        <p:nvSpPr>
          <p:cNvPr id="42" name="Arrow: Pentagon 41">
            <a:extLst>
              <a:ext uri="{FF2B5EF4-FFF2-40B4-BE49-F238E27FC236}">
                <a16:creationId xmlns:a16="http://schemas.microsoft.com/office/drawing/2014/main" id="{7B955686-9481-7833-F807-44982EEBA9D1}"/>
              </a:ext>
            </a:extLst>
          </p:cNvPr>
          <p:cNvSpPr/>
          <p:nvPr/>
        </p:nvSpPr>
        <p:spPr>
          <a:xfrm>
            <a:off x="6990126" y="1635530"/>
            <a:ext cx="2063689" cy="504494"/>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Streamlined community engagement, participation and involvement. Communities having a more equal voice in decisions that affect them and greater say over the design of policies, services and initiatives </a:t>
            </a:r>
          </a:p>
        </p:txBody>
      </p:sp>
      <p:sp>
        <p:nvSpPr>
          <p:cNvPr id="43" name="Arrow: Pentagon 42">
            <a:extLst>
              <a:ext uri="{FF2B5EF4-FFF2-40B4-BE49-F238E27FC236}">
                <a16:creationId xmlns:a16="http://schemas.microsoft.com/office/drawing/2014/main" id="{CB887047-996D-5597-D62C-6D70CD17B5DF}"/>
              </a:ext>
            </a:extLst>
          </p:cNvPr>
          <p:cNvSpPr/>
          <p:nvPr/>
        </p:nvSpPr>
        <p:spPr>
          <a:xfrm>
            <a:off x="6990126" y="2228214"/>
            <a:ext cx="2063689" cy="226428"/>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Communities have up to date information to help themselves</a:t>
            </a:r>
          </a:p>
        </p:txBody>
      </p:sp>
      <p:sp>
        <p:nvSpPr>
          <p:cNvPr id="44" name="Arrow: Pentagon 43">
            <a:extLst>
              <a:ext uri="{FF2B5EF4-FFF2-40B4-BE49-F238E27FC236}">
                <a16:creationId xmlns:a16="http://schemas.microsoft.com/office/drawing/2014/main" id="{10EC30FF-9650-7E09-F3DA-AB267D6E4718}"/>
              </a:ext>
            </a:extLst>
          </p:cNvPr>
          <p:cNvSpPr/>
          <p:nvPr/>
        </p:nvSpPr>
        <p:spPr>
          <a:xfrm>
            <a:off x="6990122" y="3029729"/>
            <a:ext cx="2063689" cy="346250"/>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Reduce the need for crisis intervention as people access the support they need themselves or through first points of contact at an early stage through our skilled workforce.</a:t>
            </a:r>
          </a:p>
        </p:txBody>
      </p:sp>
      <p:sp>
        <p:nvSpPr>
          <p:cNvPr id="45" name="Arrow: Pentagon 44">
            <a:extLst>
              <a:ext uri="{FF2B5EF4-FFF2-40B4-BE49-F238E27FC236}">
                <a16:creationId xmlns:a16="http://schemas.microsoft.com/office/drawing/2014/main" id="{299E60F3-5AB9-16AA-FA60-8759FE9B39AD}"/>
              </a:ext>
            </a:extLst>
          </p:cNvPr>
          <p:cNvSpPr/>
          <p:nvPr/>
        </p:nvSpPr>
        <p:spPr>
          <a:xfrm>
            <a:off x="6990124" y="3405760"/>
            <a:ext cx="2063689" cy="504494"/>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Our collective resources are proportionately targeted to the people and communities that need them the most, building on existing community assets, resources and local insight </a:t>
            </a:r>
          </a:p>
        </p:txBody>
      </p:sp>
      <p:sp>
        <p:nvSpPr>
          <p:cNvPr id="46" name="Arrow: Pentagon 45">
            <a:extLst>
              <a:ext uri="{FF2B5EF4-FFF2-40B4-BE49-F238E27FC236}">
                <a16:creationId xmlns:a16="http://schemas.microsoft.com/office/drawing/2014/main" id="{17278E33-8A83-4F02-B4FD-C5290446BD38}"/>
              </a:ext>
            </a:extLst>
          </p:cNvPr>
          <p:cNvSpPr/>
          <p:nvPr/>
        </p:nvSpPr>
        <p:spPr>
          <a:xfrm>
            <a:off x="6990123" y="3983983"/>
            <a:ext cx="2063689" cy="504494"/>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Joint, longer term funding for the voluntary and community sector, aligned funding for VCS </a:t>
            </a:r>
          </a:p>
        </p:txBody>
      </p:sp>
      <p:sp>
        <p:nvSpPr>
          <p:cNvPr id="47" name="Arrow: Pentagon 46">
            <a:extLst>
              <a:ext uri="{FF2B5EF4-FFF2-40B4-BE49-F238E27FC236}">
                <a16:creationId xmlns:a16="http://schemas.microsoft.com/office/drawing/2014/main" id="{42AC14B0-AA3C-166E-6EFB-8D54AA1A0377}"/>
              </a:ext>
            </a:extLst>
          </p:cNvPr>
          <p:cNvSpPr/>
          <p:nvPr/>
        </p:nvSpPr>
        <p:spPr>
          <a:xfrm>
            <a:off x="6990123" y="4544117"/>
            <a:ext cx="2063689" cy="369332"/>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Pathways between communities, voluntary and community sector and public sector services to connect people to help and support people at the earliest opportunity to build resilience and self reliance . </a:t>
            </a:r>
          </a:p>
        </p:txBody>
      </p:sp>
      <p:sp>
        <p:nvSpPr>
          <p:cNvPr id="2" name="Rectangle: Rounded Corners 1">
            <a:extLst>
              <a:ext uri="{FF2B5EF4-FFF2-40B4-BE49-F238E27FC236}">
                <a16:creationId xmlns:a16="http://schemas.microsoft.com/office/drawing/2014/main" id="{989DE4D5-AE7E-F514-4DC2-B0271C13D46C}"/>
              </a:ext>
            </a:extLst>
          </p:cNvPr>
          <p:cNvSpPr/>
          <p:nvPr/>
        </p:nvSpPr>
        <p:spPr>
          <a:xfrm>
            <a:off x="26672" y="1012837"/>
            <a:ext cx="620830"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CDT Team</a:t>
            </a:r>
          </a:p>
        </p:txBody>
      </p:sp>
      <p:sp>
        <p:nvSpPr>
          <p:cNvPr id="3" name="Rectangle: Rounded Corners 2">
            <a:extLst>
              <a:ext uri="{FF2B5EF4-FFF2-40B4-BE49-F238E27FC236}">
                <a16:creationId xmlns:a16="http://schemas.microsoft.com/office/drawing/2014/main" id="{F2142C24-3E39-900C-9DCD-41415256A264}"/>
              </a:ext>
            </a:extLst>
          </p:cNvPr>
          <p:cNvSpPr/>
          <p:nvPr/>
        </p:nvSpPr>
        <p:spPr>
          <a:xfrm>
            <a:off x="26672" y="1455497"/>
            <a:ext cx="620830"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CDT Partners</a:t>
            </a:r>
          </a:p>
        </p:txBody>
      </p:sp>
      <p:sp>
        <p:nvSpPr>
          <p:cNvPr id="5" name="Rectangle: Rounded Corners 4">
            <a:extLst>
              <a:ext uri="{FF2B5EF4-FFF2-40B4-BE49-F238E27FC236}">
                <a16:creationId xmlns:a16="http://schemas.microsoft.com/office/drawing/2014/main" id="{B11281A5-7BA8-9C07-3843-57B7CE243E1E}"/>
              </a:ext>
            </a:extLst>
          </p:cNvPr>
          <p:cNvSpPr/>
          <p:nvPr/>
        </p:nvSpPr>
        <p:spPr>
          <a:xfrm>
            <a:off x="26670" y="1918967"/>
            <a:ext cx="643919"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Communities</a:t>
            </a:r>
          </a:p>
        </p:txBody>
      </p:sp>
      <p:sp>
        <p:nvSpPr>
          <p:cNvPr id="6" name="Rectangle 5">
            <a:extLst>
              <a:ext uri="{FF2B5EF4-FFF2-40B4-BE49-F238E27FC236}">
                <a16:creationId xmlns:a16="http://schemas.microsoft.com/office/drawing/2014/main" id="{ADDA3EB8-F725-BFB5-A219-C85ABED286E9}"/>
              </a:ext>
            </a:extLst>
          </p:cNvPr>
          <p:cNvSpPr/>
          <p:nvPr/>
        </p:nvSpPr>
        <p:spPr>
          <a:xfrm>
            <a:off x="1903437" y="1053102"/>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Identify strategic assets in line with Health and Wellbeing Board Priorities</a:t>
            </a:r>
          </a:p>
        </p:txBody>
      </p:sp>
      <p:sp>
        <p:nvSpPr>
          <p:cNvPr id="8" name="Rectangle 7">
            <a:extLst>
              <a:ext uri="{FF2B5EF4-FFF2-40B4-BE49-F238E27FC236}">
                <a16:creationId xmlns:a16="http://schemas.microsoft.com/office/drawing/2014/main" id="{34FF0981-9BA8-4F32-45C0-7EF793BA6825}"/>
              </a:ext>
            </a:extLst>
          </p:cNvPr>
          <p:cNvSpPr/>
          <p:nvPr/>
        </p:nvSpPr>
        <p:spPr>
          <a:xfrm>
            <a:off x="2001064" y="1586824"/>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Identify current engagement activity from across partners</a:t>
            </a:r>
          </a:p>
        </p:txBody>
      </p:sp>
      <p:sp>
        <p:nvSpPr>
          <p:cNvPr id="9" name="Rectangle 8">
            <a:extLst>
              <a:ext uri="{FF2B5EF4-FFF2-40B4-BE49-F238E27FC236}">
                <a16:creationId xmlns:a16="http://schemas.microsoft.com/office/drawing/2014/main" id="{49D08F31-193C-48FF-6C70-42900F15630A}"/>
              </a:ext>
            </a:extLst>
          </p:cNvPr>
          <p:cNvSpPr/>
          <p:nvPr/>
        </p:nvSpPr>
        <p:spPr>
          <a:xfrm>
            <a:off x="3200490" y="1070983"/>
            <a:ext cx="1113530"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Develop partner data input into JSNAA including housing and health</a:t>
            </a:r>
          </a:p>
        </p:txBody>
      </p:sp>
      <p:sp>
        <p:nvSpPr>
          <p:cNvPr id="10" name="Rectangle 9">
            <a:extLst>
              <a:ext uri="{FF2B5EF4-FFF2-40B4-BE49-F238E27FC236}">
                <a16:creationId xmlns:a16="http://schemas.microsoft.com/office/drawing/2014/main" id="{B4463376-54D7-28BE-4F4B-6010E8F2E81E}"/>
              </a:ext>
            </a:extLst>
          </p:cNvPr>
          <p:cNvSpPr/>
          <p:nvPr/>
        </p:nvSpPr>
        <p:spPr>
          <a:xfrm>
            <a:off x="1739802" y="1908162"/>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Identify  areas where synergies in engagement could be achieved</a:t>
            </a:r>
          </a:p>
        </p:txBody>
      </p:sp>
      <p:sp>
        <p:nvSpPr>
          <p:cNvPr id="12" name="Rectangle 11">
            <a:extLst>
              <a:ext uri="{FF2B5EF4-FFF2-40B4-BE49-F238E27FC236}">
                <a16:creationId xmlns:a16="http://schemas.microsoft.com/office/drawing/2014/main" id="{BDB2F75F-A850-B2B2-2942-4AD569C60E98}"/>
              </a:ext>
            </a:extLst>
          </p:cNvPr>
          <p:cNvSpPr/>
          <p:nvPr/>
        </p:nvSpPr>
        <p:spPr>
          <a:xfrm>
            <a:off x="3431927" y="1589454"/>
            <a:ext cx="1244927" cy="4588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Obtain strategic level buy-in for moving towards coproduction for the development of service changes, policy &amp; strategy (link with HDRC)</a:t>
            </a:r>
          </a:p>
        </p:txBody>
      </p:sp>
      <p:sp>
        <p:nvSpPr>
          <p:cNvPr id="13" name="Arrow: Pentagon 12">
            <a:extLst>
              <a:ext uri="{FF2B5EF4-FFF2-40B4-BE49-F238E27FC236}">
                <a16:creationId xmlns:a16="http://schemas.microsoft.com/office/drawing/2014/main" id="{551D7E43-2528-A044-4669-7D7910C64481}"/>
              </a:ext>
            </a:extLst>
          </p:cNvPr>
          <p:cNvSpPr/>
          <p:nvPr/>
        </p:nvSpPr>
        <p:spPr>
          <a:xfrm>
            <a:off x="6990122" y="2777534"/>
            <a:ext cx="2063689" cy="225387"/>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Communities have up to date information to </a:t>
            </a:r>
            <a:r>
              <a:rPr lang="en-GB" sz="600">
                <a:solidFill>
                  <a:schemeClr val="tx1"/>
                </a:solidFill>
              </a:rPr>
              <a:t>help each </a:t>
            </a:r>
            <a:r>
              <a:rPr lang="en-GB" sz="600" dirty="0">
                <a:solidFill>
                  <a:schemeClr val="tx1"/>
                </a:solidFill>
              </a:rPr>
              <a:t>other </a:t>
            </a:r>
          </a:p>
        </p:txBody>
      </p:sp>
      <p:sp>
        <p:nvSpPr>
          <p:cNvPr id="15" name="Rectangle 14">
            <a:extLst>
              <a:ext uri="{FF2B5EF4-FFF2-40B4-BE49-F238E27FC236}">
                <a16:creationId xmlns:a16="http://schemas.microsoft.com/office/drawing/2014/main" id="{95D5E992-FE11-AA4B-2737-713A1BB14470}"/>
              </a:ext>
            </a:extLst>
          </p:cNvPr>
          <p:cNvSpPr/>
          <p:nvPr/>
        </p:nvSpPr>
        <p:spPr>
          <a:xfrm>
            <a:off x="1684840" y="1333328"/>
            <a:ext cx="1761355" cy="2524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Develop a process for including community insights into the JSNAA process</a:t>
            </a:r>
          </a:p>
        </p:txBody>
      </p:sp>
      <p:sp>
        <p:nvSpPr>
          <p:cNvPr id="16" name="Rectangle: Rounded Corners 15">
            <a:extLst>
              <a:ext uri="{FF2B5EF4-FFF2-40B4-BE49-F238E27FC236}">
                <a16:creationId xmlns:a16="http://schemas.microsoft.com/office/drawing/2014/main" id="{2E18D15C-65EC-1B12-A7BE-1AB331DC8C7F}"/>
              </a:ext>
            </a:extLst>
          </p:cNvPr>
          <p:cNvSpPr/>
          <p:nvPr/>
        </p:nvSpPr>
        <p:spPr>
          <a:xfrm>
            <a:off x="35884" y="2388356"/>
            <a:ext cx="697590"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Community Development</a:t>
            </a:r>
          </a:p>
        </p:txBody>
      </p:sp>
      <p:sp>
        <p:nvSpPr>
          <p:cNvPr id="18" name="Rectangle 17">
            <a:extLst>
              <a:ext uri="{FF2B5EF4-FFF2-40B4-BE49-F238E27FC236}">
                <a16:creationId xmlns:a16="http://schemas.microsoft.com/office/drawing/2014/main" id="{EDDCD397-50FD-0A3B-0C1C-63B582802B54}"/>
              </a:ext>
            </a:extLst>
          </p:cNvPr>
          <p:cNvSpPr/>
          <p:nvPr/>
        </p:nvSpPr>
        <p:spPr>
          <a:xfrm>
            <a:off x="4484503" y="1103923"/>
            <a:ext cx="1113530" cy="1848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Pooling of resources</a:t>
            </a:r>
          </a:p>
        </p:txBody>
      </p:sp>
      <p:sp>
        <p:nvSpPr>
          <p:cNvPr id="19" name="Rectangle 18">
            <a:extLst>
              <a:ext uri="{FF2B5EF4-FFF2-40B4-BE49-F238E27FC236}">
                <a16:creationId xmlns:a16="http://schemas.microsoft.com/office/drawing/2014/main" id="{A23F08CD-4AC7-2F96-9A18-4F626F966EED}"/>
              </a:ext>
            </a:extLst>
          </p:cNvPr>
          <p:cNvSpPr/>
          <p:nvPr/>
        </p:nvSpPr>
        <p:spPr>
          <a:xfrm>
            <a:off x="5671697" y="1102728"/>
            <a:ext cx="1113530" cy="1848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Joint commissioning strategy</a:t>
            </a:r>
          </a:p>
        </p:txBody>
      </p:sp>
      <p:sp>
        <p:nvSpPr>
          <p:cNvPr id="20" name="Rectangle 19">
            <a:extLst>
              <a:ext uri="{FF2B5EF4-FFF2-40B4-BE49-F238E27FC236}">
                <a16:creationId xmlns:a16="http://schemas.microsoft.com/office/drawing/2014/main" id="{C1AC81CF-561D-8469-02BB-44CBCDF06CB2}"/>
              </a:ext>
            </a:extLst>
          </p:cNvPr>
          <p:cNvSpPr/>
          <p:nvPr/>
        </p:nvSpPr>
        <p:spPr>
          <a:xfrm>
            <a:off x="5075684" y="1342360"/>
            <a:ext cx="1113530" cy="1848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Assets systemically included as part of JSNAA</a:t>
            </a:r>
          </a:p>
        </p:txBody>
      </p:sp>
      <p:sp>
        <p:nvSpPr>
          <p:cNvPr id="21" name="Rectangle: Rounded Corners 20">
            <a:extLst>
              <a:ext uri="{FF2B5EF4-FFF2-40B4-BE49-F238E27FC236}">
                <a16:creationId xmlns:a16="http://schemas.microsoft.com/office/drawing/2014/main" id="{903BBD94-26CA-60E0-2BB9-A88194FD398B}"/>
              </a:ext>
            </a:extLst>
          </p:cNvPr>
          <p:cNvSpPr/>
          <p:nvPr/>
        </p:nvSpPr>
        <p:spPr>
          <a:xfrm>
            <a:off x="35882" y="2851275"/>
            <a:ext cx="697589"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PH Intelligence</a:t>
            </a:r>
          </a:p>
        </p:txBody>
      </p:sp>
      <p:sp>
        <p:nvSpPr>
          <p:cNvPr id="25" name="Rectangle: Rounded Corners 24">
            <a:extLst>
              <a:ext uri="{FF2B5EF4-FFF2-40B4-BE49-F238E27FC236}">
                <a16:creationId xmlns:a16="http://schemas.microsoft.com/office/drawing/2014/main" id="{1347D5AC-4364-91B8-9DAD-145275440455}"/>
              </a:ext>
            </a:extLst>
          </p:cNvPr>
          <p:cNvSpPr/>
          <p:nvPr/>
        </p:nvSpPr>
        <p:spPr>
          <a:xfrm>
            <a:off x="41109" y="3350421"/>
            <a:ext cx="620830"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Locate/FIS </a:t>
            </a:r>
          </a:p>
        </p:txBody>
      </p:sp>
      <p:sp>
        <p:nvSpPr>
          <p:cNvPr id="48" name="Rectangle: Rounded Corners 47">
            <a:extLst>
              <a:ext uri="{FF2B5EF4-FFF2-40B4-BE49-F238E27FC236}">
                <a16:creationId xmlns:a16="http://schemas.microsoft.com/office/drawing/2014/main" id="{7FC2FA73-8DB8-1B2F-3A48-46BA982195FD}"/>
              </a:ext>
            </a:extLst>
          </p:cNvPr>
          <p:cNvSpPr/>
          <p:nvPr/>
        </p:nvSpPr>
        <p:spPr>
          <a:xfrm>
            <a:off x="41109" y="3802798"/>
            <a:ext cx="620830"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VCSE </a:t>
            </a:r>
          </a:p>
        </p:txBody>
      </p:sp>
      <p:sp>
        <p:nvSpPr>
          <p:cNvPr id="49" name="Rectangle 48">
            <a:extLst>
              <a:ext uri="{FF2B5EF4-FFF2-40B4-BE49-F238E27FC236}">
                <a16:creationId xmlns:a16="http://schemas.microsoft.com/office/drawing/2014/main" id="{B71B0D56-94C6-111B-6730-8628B09EFA0B}"/>
              </a:ext>
            </a:extLst>
          </p:cNvPr>
          <p:cNvSpPr/>
          <p:nvPr/>
        </p:nvSpPr>
        <p:spPr>
          <a:xfrm>
            <a:off x="4587509" y="1620772"/>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Strategic plan for joint community engagement</a:t>
            </a:r>
          </a:p>
        </p:txBody>
      </p:sp>
      <p:sp>
        <p:nvSpPr>
          <p:cNvPr id="50" name="Rectangle 49">
            <a:extLst>
              <a:ext uri="{FF2B5EF4-FFF2-40B4-BE49-F238E27FC236}">
                <a16:creationId xmlns:a16="http://schemas.microsoft.com/office/drawing/2014/main" id="{2DF1153F-8CA5-51CA-32E7-0E40EAE26261}"/>
              </a:ext>
            </a:extLst>
          </p:cNvPr>
          <p:cNvSpPr/>
          <p:nvPr/>
        </p:nvSpPr>
        <p:spPr>
          <a:xfrm>
            <a:off x="4379718" y="1999228"/>
            <a:ext cx="1583289" cy="19891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Co-production toolkit and training cascaded</a:t>
            </a:r>
          </a:p>
        </p:txBody>
      </p:sp>
      <p:sp>
        <p:nvSpPr>
          <p:cNvPr id="51" name="Rectangle 50">
            <a:extLst>
              <a:ext uri="{FF2B5EF4-FFF2-40B4-BE49-F238E27FC236}">
                <a16:creationId xmlns:a16="http://schemas.microsoft.com/office/drawing/2014/main" id="{D55E15D8-385B-C2FD-5F13-9A8E87A7F007}"/>
              </a:ext>
            </a:extLst>
          </p:cNvPr>
          <p:cNvSpPr/>
          <p:nvPr/>
        </p:nvSpPr>
        <p:spPr>
          <a:xfrm>
            <a:off x="5951357" y="1600246"/>
            <a:ext cx="1038765" cy="3642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Mechanism for communities involvement in strategic decision making</a:t>
            </a:r>
          </a:p>
        </p:txBody>
      </p:sp>
      <p:sp>
        <p:nvSpPr>
          <p:cNvPr id="52" name="Rectangle 51">
            <a:extLst>
              <a:ext uri="{FF2B5EF4-FFF2-40B4-BE49-F238E27FC236}">
                <a16:creationId xmlns:a16="http://schemas.microsoft.com/office/drawing/2014/main" id="{05730943-6680-1194-9F37-F8F42525F548}"/>
              </a:ext>
            </a:extLst>
          </p:cNvPr>
          <p:cNvSpPr/>
          <p:nvPr/>
        </p:nvSpPr>
        <p:spPr>
          <a:xfrm>
            <a:off x="1697709" y="2283680"/>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Scope digital work already underway across all partners</a:t>
            </a:r>
          </a:p>
        </p:txBody>
      </p:sp>
      <p:sp>
        <p:nvSpPr>
          <p:cNvPr id="53" name="Rectangle 52">
            <a:extLst>
              <a:ext uri="{FF2B5EF4-FFF2-40B4-BE49-F238E27FC236}">
                <a16:creationId xmlns:a16="http://schemas.microsoft.com/office/drawing/2014/main" id="{7EBF9912-0555-C9DE-4DB6-EB17EE8F3B75}"/>
              </a:ext>
            </a:extLst>
          </p:cNvPr>
          <p:cNvSpPr/>
          <p:nvPr/>
        </p:nvSpPr>
        <p:spPr>
          <a:xfrm>
            <a:off x="2983961" y="2275625"/>
            <a:ext cx="1244927" cy="2264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Identify communities digital inclusion needs</a:t>
            </a:r>
          </a:p>
        </p:txBody>
      </p:sp>
      <p:sp>
        <p:nvSpPr>
          <p:cNvPr id="54" name="Rectangle 53">
            <a:extLst>
              <a:ext uri="{FF2B5EF4-FFF2-40B4-BE49-F238E27FC236}">
                <a16:creationId xmlns:a16="http://schemas.microsoft.com/office/drawing/2014/main" id="{65D5CC29-EEC6-9EE3-8CA0-D8DDC57E1DA1}"/>
              </a:ext>
            </a:extLst>
          </p:cNvPr>
          <p:cNvSpPr/>
          <p:nvPr/>
        </p:nvSpPr>
        <p:spPr>
          <a:xfrm>
            <a:off x="3208011" y="2541505"/>
            <a:ext cx="1244927" cy="2264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Involve communities in developing solutions for digital inclusion needs</a:t>
            </a:r>
          </a:p>
        </p:txBody>
      </p:sp>
      <p:sp>
        <p:nvSpPr>
          <p:cNvPr id="55" name="Rectangle 54">
            <a:extLst>
              <a:ext uri="{FF2B5EF4-FFF2-40B4-BE49-F238E27FC236}">
                <a16:creationId xmlns:a16="http://schemas.microsoft.com/office/drawing/2014/main" id="{07356F2E-44D7-EB10-66B4-DB1372F5381D}"/>
              </a:ext>
            </a:extLst>
          </p:cNvPr>
          <p:cNvSpPr/>
          <p:nvPr/>
        </p:nvSpPr>
        <p:spPr>
          <a:xfrm>
            <a:off x="4621936" y="2275625"/>
            <a:ext cx="1244927" cy="2264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Co-produced action plan on digital inclusion </a:t>
            </a:r>
          </a:p>
        </p:txBody>
      </p:sp>
      <p:sp>
        <p:nvSpPr>
          <p:cNvPr id="56" name="Arrow: Pentagon 55">
            <a:extLst>
              <a:ext uri="{FF2B5EF4-FFF2-40B4-BE49-F238E27FC236}">
                <a16:creationId xmlns:a16="http://schemas.microsoft.com/office/drawing/2014/main" id="{6F50F38D-CE37-2C73-105B-86BE3BC49FBF}"/>
              </a:ext>
            </a:extLst>
          </p:cNvPr>
          <p:cNvSpPr/>
          <p:nvPr/>
        </p:nvSpPr>
        <p:spPr>
          <a:xfrm>
            <a:off x="6986535" y="2494094"/>
            <a:ext cx="2063689" cy="226428"/>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dirty="0">
                <a:solidFill>
                  <a:schemeClr val="tx1"/>
                </a:solidFill>
              </a:rPr>
              <a:t>Accessible and easy to understand information across digital platforms</a:t>
            </a:r>
          </a:p>
        </p:txBody>
      </p:sp>
      <p:sp>
        <p:nvSpPr>
          <p:cNvPr id="7" name="Rectangle 6">
            <a:extLst>
              <a:ext uri="{FF2B5EF4-FFF2-40B4-BE49-F238E27FC236}">
                <a16:creationId xmlns:a16="http://schemas.microsoft.com/office/drawing/2014/main" id="{334E5CC2-B30F-4381-95BC-1ED6BB983B32}"/>
              </a:ext>
            </a:extLst>
          </p:cNvPr>
          <p:cNvSpPr/>
          <p:nvPr/>
        </p:nvSpPr>
        <p:spPr>
          <a:xfrm>
            <a:off x="4956340" y="2535185"/>
            <a:ext cx="1244927" cy="2264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A digital resource for local communities, activities and assets</a:t>
            </a:r>
          </a:p>
        </p:txBody>
      </p:sp>
      <p:sp>
        <p:nvSpPr>
          <p:cNvPr id="57" name="Rectangle 56">
            <a:extLst>
              <a:ext uri="{FF2B5EF4-FFF2-40B4-BE49-F238E27FC236}">
                <a16:creationId xmlns:a16="http://schemas.microsoft.com/office/drawing/2014/main" id="{6CC821E6-2804-643C-E6EB-320C374D3C0B}"/>
              </a:ext>
            </a:extLst>
          </p:cNvPr>
          <p:cNvSpPr/>
          <p:nvPr/>
        </p:nvSpPr>
        <p:spPr>
          <a:xfrm>
            <a:off x="1760625" y="2767932"/>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Use national evidence to identify skills and competencies for community connector roles</a:t>
            </a:r>
          </a:p>
        </p:txBody>
      </p:sp>
      <p:sp>
        <p:nvSpPr>
          <p:cNvPr id="58" name="Rectangle 57">
            <a:extLst>
              <a:ext uri="{FF2B5EF4-FFF2-40B4-BE49-F238E27FC236}">
                <a16:creationId xmlns:a16="http://schemas.microsoft.com/office/drawing/2014/main" id="{3AC1CCC7-3D5C-2A60-56F7-DF15EB31FB1E}"/>
              </a:ext>
            </a:extLst>
          </p:cNvPr>
          <p:cNvSpPr/>
          <p:nvPr/>
        </p:nvSpPr>
        <p:spPr>
          <a:xfrm>
            <a:off x="3093343" y="2784657"/>
            <a:ext cx="1244927" cy="3816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Develop training package to upskill connector workforce – including MECC, Connect 5, holistic conversations</a:t>
            </a:r>
          </a:p>
        </p:txBody>
      </p:sp>
      <p:sp>
        <p:nvSpPr>
          <p:cNvPr id="59" name="Rectangle 58">
            <a:extLst>
              <a:ext uri="{FF2B5EF4-FFF2-40B4-BE49-F238E27FC236}">
                <a16:creationId xmlns:a16="http://schemas.microsoft.com/office/drawing/2014/main" id="{78D56ED9-4CF4-A43D-8860-CB2069A17487}"/>
              </a:ext>
            </a:extLst>
          </p:cNvPr>
          <p:cNvSpPr/>
          <p:nvPr/>
        </p:nvSpPr>
        <p:spPr>
          <a:xfrm>
            <a:off x="4500268" y="2805351"/>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Skills and competency framework for connector roles</a:t>
            </a:r>
          </a:p>
        </p:txBody>
      </p:sp>
      <p:sp>
        <p:nvSpPr>
          <p:cNvPr id="60" name="Rectangle 59">
            <a:extLst>
              <a:ext uri="{FF2B5EF4-FFF2-40B4-BE49-F238E27FC236}">
                <a16:creationId xmlns:a16="http://schemas.microsoft.com/office/drawing/2014/main" id="{231059A3-8814-6CBB-89CA-B584EF884EE1}"/>
              </a:ext>
            </a:extLst>
          </p:cNvPr>
          <p:cNvSpPr/>
          <p:nvPr/>
        </p:nvSpPr>
        <p:spPr>
          <a:xfrm>
            <a:off x="5832436" y="3097575"/>
            <a:ext cx="1104341" cy="277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Package of training and development</a:t>
            </a:r>
          </a:p>
        </p:txBody>
      </p:sp>
      <p:sp>
        <p:nvSpPr>
          <p:cNvPr id="61" name="Rectangle 60">
            <a:extLst>
              <a:ext uri="{FF2B5EF4-FFF2-40B4-BE49-F238E27FC236}">
                <a16:creationId xmlns:a16="http://schemas.microsoft.com/office/drawing/2014/main" id="{5ED2E768-364C-F309-95E6-1891DA2F27CF}"/>
              </a:ext>
            </a:extLst>
          </p:cNvPr>
          <p:cNvSpPr/>
          <p:nvPr/>
        </p:nvSpPr>
        <p:spPr>
          <a:xfrm>
            <a:off x="1752633" y="3456232"/>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Link with community engagement review to influence the look of any future developments </a:t>
            </a:r>
          </a:p>
        </p:txBody>
      </p:sp>
      <p:sp>
        <p:nvSpPr>
          <p:cNvPr id="62" name="Rectangle 61">
            <a:extLst>
              <a:ext uri="{FF2B5EF4-FFF2-40B4-BE49-F238E27FC236}">
                <a16:creationId xmlns:a16="http://schemas.microsoft.com/office/drawing/2014/main" id="{BDBA9FB5-4A0B-112B-0EA2-42D8CD125D8C}"/>
              </a:ext>
            </a:extLst>
          </p:cNvPr>
          <p:cNvSpPr/>
          <p:nvPr/>
        </p:nvSpPr>
        <p:spPr>
          <a:xfrm>
            <a:off x="3081446" y="3345243"/>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Collate learning from place based activity to  identify where system change can be implemented</a:t>
            </a:r>
          </a:p>
        </p:txBody>
      </p:sp>
      <p:sp>
        <p:nvSpPr>
          <p:cNvPr id="63" name="Rectangle 62">
            <a:extLst>
              <a:ext uri="{FF2B5EF4-FFF2-40B4-BE49-F238E27FC236}">
                <a16:creationId xmlns:a16="http://schemas.microsoft.com/office/drawing/2014/main" id="{0531B116-A182-EE15-130C-39C9AE8CEE3B}"/>
              </a:ext>
            </a:extLst>
          </p:cNvPr>
          <p:cNvSpPr/>
          <p:nvPr/>
        </p:nvSpPr>
        <p:spPr>
          <a:xfrm>
            <a:off x="5985788" y="2009935"/>
            <a:ext cx="1038765"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Purchase of a portal to store engagement results</a:t>
            </a:r>
          </a:p>
        </p:txBody>
      </p:sp>
      <p:sp>
        <p:nvSpPr>
          <p:cNvPr id="64" name="Rectangle 63">
            <a:extLst>
              <a:ext uri="{FF2B5EF4-FFF2-40B4-BE49-F238E27FC236}">
                <a16:creationId xmlns:a16="http://schemas.microsoft.com/office/drawing/2014/main" id="{CF21EB1D-1464-9D56-98A0-B162EE7F4C96}"/>
              </a:ext>
            </a:extLst>
          </p:cNvPr>
          <p:cNvSpPr/>
          <p:nvPr/>
        </p:nvSpPr>
        <p:spPr>
          <a:xfrm>
            <a:off x="3200490" y="3690852"/>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Work with Karbon Homes to implement CDT principles</a:t>
            </a:r>
          </a:p>
        </p:txBody>
      </p:sp>
      <p:sp>
        <p:nvSpPr>
          <p:cNvPr id="65" name="Arrow: Pentagon 64">
            <a:extLst>
              <a:ext uri="{FF2B5EF4-FFF2-40B4-BE49-F238E27FC236}">
                <a16:creationId xmlns:a16="http://schemas.microsoft.com/office/drawing/2014/main" id="{005A1B92-EBAC-FB8E-9E79-2323B07FCE33}"/>
              </a:ext>
            </a:extLst>
          </p:cNvPr>
          <p:cNvSpPr/>
          <p:nvPr/>
        </p:nvSpPr>
        <p:spPr>
          <a:xfrm>
            <a:off x="6996973" y="4935132"/>
            <a:ext cx="2063689" cy="226428"/>
          </a:xfrm>
          <a:prstGeom prst="homePlate">
            <a:avLst/>
          </a:prstGeom>
          <a:solidFill>
            <a:srgbClr val="6EE1B3"/>
          </a:solidFill>
          <a:ln>
            <a:solidFill>
              <a:srgbClr val="6EE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a:solidFill>
                  <a:schemeClr val="tx1"/>
                </a:solidFill>
              </a:rPr>
              <a:t>Communities are empowered to be involved in decisions that matter to them</a:t>
            </a:r>
          </a:p>
        </p:txBody>
      </p:sp>
      <p:sp>
        <p:nvSpPr>
          <p:cNvPr id="66" name="Rectangle 65">
            <a:extLst>
              <a:ext uri="{FF2B5EF4-FFF2-40B4-BE49-F238E27FC236}">
                <a16:creationId xmlns:a16="http://schemas.microsoft.com/office/drawing/2014/main" id="{FD5ACD16-DD92-7985-09EC-FB645371F11E}"/>
              </a:ext>
            </a:extLst>
          </p:cNvPr>
          <p:cNvSpPr/>
          <p:nvPr/>
        </p:nvSpPr>
        <p:spPr>
          <a:xfrm>
            <a:off x="4983535" y="3466229"/>
            <a:ext cx="1244927" cy="39541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Coordination of partners at neighbourhood level to reconfigure service delivery to be more community centred  </a:t>
            </a:r>
          </a:p>
        </p:txBody>
      </p:sp>
      <p:sp>
        <p:nvSpPr>
          <p:cNvPr id="67" name="Rectangle 66">
            <a:extLst>
              <a:ext uri="{FF2B5EF4-FFF2-40B4-BE49-F238E27FC236}">
                <a16:creationId xmlns:a16="http://schemas.microsoft.com/office/drawing/2014/main" id="{678CC06E-D718-691C-CAAB-CFF7092B10F1}"/>
              </a:ext>
            </a:extLst>
          </p:cNvPr>
          <p:cNvSpPr/>
          <p:nvPr/>
        </p:nvSpPr>
        <p:spPr>
          <a:xfrm>
            <a:off x="1754388" y="4061950"/>
            <a:ext cx="1338955"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Set up a strategic funders group for VCS Infrastructure and as conduit for alignment of VCS funding </a:t>
            </a:r>
          </a:p>
        </p:txBody>
      </p:sp>
      <p:sp>
        <p:nvSpPr>
          <p:cNvPr id="68" name="Rectangle 67">
            <a:extLst>
              <a:ext uri="{FF2B5EF4-FFF2-40B4-BE49-F238E27FC236}">
                <a16:creationId xmlns:a16="http://schemas.microsoft.com/office/drawing/2014/main" id="{B548A006-A956-40A3-2736-42FBA7FD0BB6}"/>
              </a:ext>
            </a:extLst>
          </p:cNvPr>
          <p:cNvSpPr/>
          <p:nvPr/>
        </p:nvSpPr>
        <p:spPr>
          <a:xfrm>
            <a:off x="1739034" y="4518339"/>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Pilot Community Connectors in Durham Dales re: community support once home from hospital</a:t>
            </a:r>
          </a:p>
        </p:txBody>
      </p:sp>
      <p:sp>
        <p:nvSpPr>
          <p:cNvPr id="69" name="Rectangle 68">
            <a:extLst>
              <a:ext uri="{FF2B5EF4-FFF2-40B4-BE49-F238E27FC236}">
                <a16:creationId xmlns:a16="http://schemas.microsoft.com/office/drawing/2014/main" id="{0C4DDCBB-530F-C07F-5AD6-0BBC4940D78C}"/>
              </a:ext>
            </a:extLst>
          </p:cNvPr>
          <p:cNvSpPr/>
          <p:nvPr/>
        </p:nvSpPr>
        <p:spPr>
          <a:xfrm>
            <a:off x="5815488" y="2769815"/>
            <a:ext cx="1104341" cy="277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A network(s) for connector type roles </a:t>
            </a:r>
          </a:p>
        </p:txBody>
      </p:sp>
      <p:sp>
        <p:nvSpPr>
          <p:cNvPr id="70" name="Rectangle 69">
            <a:extLst>
              <a:ext uri="{FF2B5EF4-FFF2-40B4-BE49-F238E27FC236}">
                <a16:creationId xmlns:a16="http://schemas.microsoft.com/office/drawing/2014/main" id="{0693C4BB-2AAF-C36D-6C51-B476ED62532D}"/>
              </a:ext>
            </a:extLst>
          </p:cNvPr>
          <p:cNvSpPr/>
          <p:nvPr/>
        </p:nvSpPr>
        <p:spPr>
          <a:xfrm>
            <a:off x="3034577" y="4728783"/>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Gather community insights on relevant topics</a:t>
            </a:r>
          </a:p>
        </p:txBody>
      </p:sp>
      <p:sp>
        <p:nvSpPr>
          <p:cNvPr id="71" name="Rectangle 70">
            <a:extLst>
              <a:ext uri="{FF2B5EF4-FFF2-40B4-BE49-F238E27FC236}">
                <a16:creationId xmlns:a16="http://schemas.microsoft.com/office/drawing/2014/main" id="{FBDEDA0F-FB18-6BE4-DE93-29DCAAEC645F}"/>
              </a:ext>
            </a:extLst>
          </p:cNvPr>
          <p:cNvSpPr/>
          <p:nvPr/>
        </p:nvSpPr>
        <p:spPr>
          <a:xfrm>
            <a:off x="4693028" y="4609747"/>
            <a:ext cx="1269979" cy="4078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Evaluation of pilot Community Connectors in Durham Dales re: community support once home from hospital</a:t>
            </a:r>
          </a:p>
        </p:txBody>
      </p:sp>
      <p:sp>
        <p:nvSpPr>
          <p:cNvPr id="72" name="Rectangle 71">
            <a:extLst>
              <a:ext uri="{FF2B5EF4-FFF2-40B4-BE49-F238E27FC236}">
                <a16:creationId xmlns:a16="http://schemas.microsoft.com/office/drawing/2014/main" id="{C742C47B-4092-7002-F5C1-5CF5690DC154}"/>
              </a:ext>
            </a:extLst>
          </p:cNvPr>
          <p:cNvSpPr/>
          <p:nvPr/>
        </p:nvSpPr>
        <p:spPr>
          <a:xfrm>
            <a:off x="3070725" y="1893616"/>
            <a:ext cx="1244927"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Agree common definitions of engagement, consultation, participation etc. </a:t>
            </a:r>
          </a:p>
        </p:txBody>
      </p:sp>
      <p:sp>
        <p:nvSpPr>
          <p:cNvPr id="73" name="Rectangle 72">
            <a:extLst>
              <a:ext uri="{FF2B5EF4-FFF2-40B4-BE49-F238E27FC236}">
                <a16:creationId xmlns:a16="http://schemas.microsoft.com/office/drawing/2014/main" id="{6E0F7CA5-72F2-9C02-8764-59C66DA7C24B}"/>
              </a:ext>
            </a:extLst>
          </p:cNvPr>
          <p:cNvSpPr/>
          <p:nvPr/>
        </p:nvSpPr>
        <p:spPr>
          <a:xfrm>
            <a:off x="1739034" y="3109060"/>
            <a:ext cx="1335561" cy="3127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Continuously develop the Community Health Champions Programme including Young Health Champions</a:t>
            </a:r>
          </a:p>
        </p:txBody>
      </p:sp>
      <p:sp>
        <p:nvSpPr>
          <p:cNvPr id="74" name="Rectangle 73">
            <a:extLst>
              <a:ext uri="{FF2B5EF4-FFF2-40B4-BE49-F238E27FC236}">
                <a16:creationId xmlns:a16="http://schemas.microsoft.com/office/drawing/2014/main" id="{BDD10615-9348-A039-A232-E34304571892}"/>
              </a:ext>
            </a:extLst>
          </p:cNvPr>
          <p:cNvSpPr/>
          <p:nvPr/>
        </p:nvSpPr>
        <p:spPr>
          <a:xfrm>
            <a:off x="4511145" y="4075056"/>
            <a:ext cx="1113530" cy="1848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Alignment of resources</a:t>
            </a:r>
          </a:p>
        </p:txBody>
      </p:sp>
      <p:sp>
        <p:nvSpPr>
          <p:cNvPr id="75" name="Rectangle 74">
            <a:extLst>
              <a:ext uri="{FF2B5EF4-FFF2-40B4-BE49-F238E27FC236}">
                <a16:creationId xmlns:a16="http://schemas.microsoft.com/office/drawing/2014/main" id="{BDFE198C-EF97-860C-DC2D-75DF95211098}"/>
              </a:ext>
            </a:extLst>
          </p:cNvPr>
          <p:cNvSpPr/>
          <p:nvPr/>
        </p:nvSpPr>
        <p:spPr>
          <a:xfrm>
            <a:off x="4568761" y="3140492"/>
            <a:ext cx="1244927" cy="2479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00" dirty="0"/>
              <a:t>Clear pathways into support further developed </a:t>
            </a:r>
          </a:p>
        </p:txBody>
      </p:sp>
      <p:sp>
        <p:nvSpPr>
          <p:cNvPr id="76" name="Rectangle: Rounded Corners 75">
            <a:extLst>
              <a:ext uri="{FF2B5EF4-FFF2-40B4-BE49-F238E27FC236}">
                <a16:creationId xmlns:a16="http://schemas.microsoft.com/office/drawing/2014/main" id="{0572ADC2-5BD5-DD51-D914-FDE631F3F2F1}"/>
              </a:ext>
            </a:extLst>
          </p:cNvPr>
          <p:cNvSpPr/>
          <p:nvPr/>
        </p:nvSpPr>
        <p:spPr>
          <a:xfrm>
            <a:off x="41109" y="4273908"/>
            <a:ext cx="620830" cy="389179"/>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Culture Change</a:t>
            </a:r>
          </a:p>
        </p:txBody>
      </p:sp>
    </p:spTree>
    <p:extLst>
      <p:ext uri="{BB962C8B-B14F-4D97-AF65-F5344CB8AC3E}">
        <p14:creationId xmlns:p14="http://schemas.microsoft.com/office/powerpoint/2010/main" val="67397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5A18-97F9-619C-4D0F-FD92856A4A10}"/>
              </a:ext>
            </a:extLst>
          </p:cNvPr>
          <p:cNvSpPr>
            <a:spLocks noGrp="1"/>
          </p:cNvSpPr>
          <p:nvPr>
            <p:ph type="title"/>
          </p:nvPr>
        </p:nvSpPr>
        <p:spPr>
          <a:xfrm>
            <a:off x="3817620" y="38112"/>
            <a:ext cx="5234940" cy="994172"/>
          </a:xfrm>
        </p:spPr>
        <p:txBody>
          <a:bodyPr/>
          <a:lstStyle/>
          <a:p>
            <a:r>
              <a:rPr lang="en-GB" dirty="0"/>
              <a:t>How do we measure success? </a:t>
            </a:r>
          </a:p>
        </p:txBody>
      </p:sp>
      <p:sp>
        <p:nvSpPr>
          <p:cNvPr id="3" name="Content Placeholder 2">
            <a:extLst>
              <a:ext uri="{FF2B5EF4-FFF2-40B4-BE49-F238E27FC236}">
                <a16:creationId xmlns:a16="http://schemas.microsoft.com/office/drawing/2014/main" id="{6E2C09DC-9AEF-1807-CFC4-00A1B6109C21}"/>
              </a:ext>
            </a:extLst>
          </p:cNvPr>
          <p:cNvSpPr>
            <a:spLocks noGrp="1"/>
          </p:cNvSpPr>
          <p:nvPr>
            <p:ph sz="half" idx="1"/>
          </p:nvPr>
        </p:nvSpPr>
        <p:spPr>
          <a:xfrm>
            <a:off x="628650" y="559619"/>
            <a:ext cx="3886200" cy="4121946"/>
          </a:xfrm>
        </p:spPr>
        <p:txBody>
          <a:bodyPr>
            <a:normAutofit fontScale="70000" lnSpcReduction="20000"/>
          </a:bodyPr>
          <a:lstStyle/>
          <a:p>
            <a:pPr marL="0" indent="0">
              <a:buNone/>
            </a:pPr>
            <a:r>
              <a:rPr lang="en-GB" dirty="0"/>
              <a:t>	Social interactions</a:t>
            </a:r>
          </a:p>
          <a:p>
            <a:pPr marL="0" indent="0">
              <a:buNone/>
            </a:pPr>
            <a:r>
              <a:rPr lang="en-GB" dirty="0"/>
              <a:t>	Support networks</a:t>
            </a:r>
          </a:p>
          <a:p>
            <a:pPr marL="0" indent="0">
              <a:buNone/>
            </a:pPr>
            <a:r>
              <a:rPr lang="en-GB" dirty="0"/>
              <a:t>	Diversity of friendship groups</a:t>
            </a:r>
          </a:p>
          <a:p>
            <a:pPr marL="0" indent="0">
              <a:buNone/>
            </a:pPr>
            <a:r>
              <a:rPr lang="en-GB" dirty="0"/>
              <a:t>	Loneliness</a:t>
            </a:r>
          </a:p>
          <a:p>
            <a:pPr marL="0" indent="0">
              <a:buNone/>
            </a:pPr>
            <a:r>
              <a:rPr lang="en-GB" dirty="0"/>
              <a:t>	Community Cohesion</a:t>
            </a:r>
          </a:p>
          <a:p>
            <a:pPr marL="0" indent="0">
              <a:buNone/>
            </a:pPr>
            <a:r>
              <a:rPr lang="en-GB" dirty="0"/>
              <a:t>	Neighbourhood satisfaction</a:t>
            </a:r>
          </a:p>
          <a:p>
            <a:pPr marL="0" indent="0">
              <a:buNone/>
            </a:pPr>
            <a:r>
              <a:rPr lang="en-GB" dirty="0"/>
              <a:t>	Feeling of belonging to neighbourhood</a:t>
            </a:r>
          </a:p>
          <a:p>
            <a:pPr marL="0" indent="0">
              <a:buNone/>
            </a:pPr>
            <a:r>
              <a:rPr lang="en-GB" dirty="0"/>
              <a:t>	Civic consultation</a:t>
            </a:r>
          </a:p>
          <a:p>
            <a:pPr marL="0" indent="0">
              <a:buNone/>
            </a:pPr>
            <a:r>
              <a:rPr lang="en-GB" dirty="0"/>
              <a:t>	Civic activism</a:t>
            </a:r>
          </a:p>
          <a:p>
            <a:pPr marL="0" indent="0">
              <a:buNone/>
            </a:pPr>
            <a:r>
              <a:rPr lang="en-GB" dirty="0"/>
              <a:t>	Influencing local decisions</a:t>
            </a:r>
          </a:p>
          <a:p>
            <a:pPr marL="0" indent="0">
              <a:buNone/>
            </a:pPr>
            <a:r>
              <a:rPr lang="en-GB" dirty="0"/>
              <a:t>	Enabling decision making</a:t>
            </a:r>
          </a:p>
          <a:p>
            <a:pPr marL="0" indent="0">
              <a:buNone/>
            </a:pPr>
            <a:r>
              <a:rPr lang="en-GB" dirty="0"/>
              <a:t>	Social action</a:t>
            </a:r>
          </a:p>
          <a:p>
            <a:pPr marL="0" indent="0">
              <a:buNone/>
            </a:pPr>
            <a:r>
              <a:rPr lang="en-GB" dirty="0"/>
              <a:t>	Formal volunteering</a:t>
            </a:r>
          </a:p>
          <a:p>
            <a:pPr marL="0" indent="0">
              <a:buNone/>
            </a:pPr>
            <a:r>
              <a:rPr lang="en-GB" dirty="0"/>
              <a:t>	Informal volunteering</a:t>
            </a:r>
          </a:p>
          <a:p>
            <a:pPr marL="0" indent="0">
              <a:buNone/>
            </a:pPr>
            <a:r>
              <a:rPr lang="en-GB" dirty="0"/>
              <a:t>	</a:t>
            </a:r>
          </a:p>
        </p:txBody>
      </p:sp>
      <p:sp>
        <p:nvSpPr>
          <p:cNvPr id="20" name="Content Placeholder 19">
            <a:extLst>
              <a:ext uri="{FF2B5EF4-FFF2-40B4-BE49-F238E27FC236}">
                <a16:creationId xmlns:a16="http://schemas.microsoft.com/office/drawing/2014/main" id="{A4971125-EB8F-1CF5-2FD5-0D651B5DCFD0}"/>
              </a:ext>
            </a:extLst>
          </p:cNvPr>
          <p:cNvSpPr>
            <a:spLocks noGrp="1"/>
          </p:cNvSpPr>
          <p:nvPr>
            <p:ph sz="half" idx="2"/>
          </p:nvPr>
        </p:nvSpPr>
        <p:spPr>
          <a:xfrm>
            <a:off x="5669274" y="1369219"/>
            <a:ext cx="2846076" cy="3263504"/>
          </a:xfrm>
        </p:spPr>
        <p:txBody>
          <a:bodyPr>
            <a:normAutofit fontScale="70000" lnSpcReduction="20000"/>
          </a:bodyPr>
          <a:lstStyle/>
          <a:p>
            <a:pPr marL="0" indent="0">
              <a:buNone/>
            </a:pPr>
            <a:r>
              <a:rPr lang="en-GB" sz="3600" dirty="0"/>
              <a:t>Wellbeing</a:t>
            </a:r>
          </a:p>
          <a:p>
            <a:pPr marL="0" indent="0">
              <a:buNone/>
            </a:pPr>
            <a:endParaRPr lang="en-GB" sz="3600" dirty="0"/>
          </a:p>
          <a:p>
            <a:pPr marL="0" indent="0">
              <a:buNone/>
            </a:pPr>
            <a:r>
              <a:rPr lang="en-GB" sz="3600" dirty="0"/>
              <a:t>Inequalities</a:t>
            </a:r>
          </a:p>
          <a:p>
            <a:pPr marL="0" indent="0" algn="ctr">
              <a:buNone/>
            </a:pPr>
            <a:endParaRPr lang="en-GB" sz="3600" dirty="0"/>
          </a:p>
          <a:p>
            <a:pPr marL="0" indent="0">
              <a:buNone/>
            </a:pPr>
            <a:r>
              <a:rPr lang="en-GB" sz="3600" dirty="0"/>
              <a:t>Demand on statutory services</a:t>
            </a:r>
          </a:p>
        </p:txBody>
      </p:sp>
      <p:sp>
        <p:nvSpPr>
          <p:cNvPr id="4" name="Arrow: Up 3">
            <a:extLst>
              <a:ext uri="{FF2B5EF4-FFF2-40B4-BE49-F238E27FC236}">
                <a16:creationId xmlns:a16="http://schemas.microsoft.com/office/drawing/2014/main" id="{B7095672-6650-CA1E-1EA6-A83E2F5A4FE5}"/>
              </a:ext>
            </a:extLst>
          </p:cNvPr>
          <p:cNvSpPr/>
          <p:nvPr/>
        </p:nvSpPr>
        <p:spPr>
          <a:xfrm>
            <a:off x="906780" y="510777"/>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Up 4">
            <a:extLst>
              <a:ext uri="{FF2B5EF4-FFF2-40B4-BE49-F238E27FC236}">
                <a16:creationId xmlns:a16="http://schemas.microsoft.com/office/drawing/2014/main" id="{BB0EB3B0-18B0-CA66-3AED-8A1F6C257E99}"/>
              </a:ext>
            </a:extLst>
          </p:cNvPr>
          <p:cNvSpPr/>
          <p:nvPr/>
        </p:nvSpPr>
        <p:spPr>
          <a:xfrm>
            <a:off x="906780" y="763547"/>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4306A10F-8DBB-E206-FAEA-F6C80AC50B0B}"/>
              </a:ext>
            </a:extLst>
          </p:cNvPr>
          <p:cNvSpPr/>
          <p:nvPr/>
        </p:nvSpPr>
        <p:spPr>
          <a:xfrm>
            <a:off x="906780" y="1016317"/>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4691F8C1-DCDC-BEB6-225A-943B875A7600}"/>
              </a:ext>
            </a:extLst>
          </p:cNvPr>
          <p:cNvSpPr/>
          <p:nvPr/>
        </p:nvSpPr>
        <p:spPr>
          <a:xfrm>
            <a:off x="7319010" y="1073980"/>
            <a:ext cx="411480" cy="81590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A1E70902-5C54-6118-4B80-0017F3F439A7}"/>
              </a:ext>
            </a:extLst>
          </p:cNvPr>
          <p:cNvSpPr/>
          <p:nvPr/>
        </p:nvSpPr>
        <p:spPr>
          <a:xfrm rot="10800000">
            <a:off x="906780" y="1316773"/>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65B0CEAE-79C3-EC35-C200-A0134A8D698F}"/>
              </a:ext>
            </a:extLst>
          </p:cNvPr>
          <p:cNvSpPr/>
          <p:nvPr/>
        </p:nvSpPr>
        <p:spPr>
          <a:xfrm>
            <a:off x="906780" y="1571811"/>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47D1FFA8-1816-91E6-0BC2-C93FD0DBD96B}"/>
              </a:ext>
            </a:extLst>
          </p:cNvPr>
          <p:cNvSpPr/>
          <p:nvPr/>
        </p:nvSpPr>
        <p:spPr>
          <a:xfrm>
            <a:off x="906779" y="1832222"/>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98B7B63B-45BC-AC7C-3430-EB2E15342D2C}"/>
              </a:ext>
            </a:extLst>
          </p:cNvPr>
          <p:cNvSpPr/>
          <p:nvPr/>
        </p:nvSpPr>
        <p:spPr>
          <a:xfrm>
            <a:off x="891538" y="2087259"/>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4F403506-253A-94FC-A19A-6EE7091758DD}"/>
              </a:ext>
            </a:extLst>
          </p:cNvPr>
          <p:cNvSpPr/>
          <p:nvPr/>
        </p:nvSpPr>
        <p:spPr>
          <a:xfrm>
            <a:off x="906780" y="2344452"/>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09C8DC7A-7F6E-F710-8979-29CB1ACEA829}"/>
              </a:ext>
            </a:extLst>
          </p:cNvPr>
          <p:cNvSpPr/>
          <p:nvPr/>
        </p:nvSpPr>
        <p:spPr>
          <a:xfrm>
            <a:off x="891538" y="2620592"/>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 13">
            <a:extLst>
              <a:ext uri="{FF2B5EF4-FFF2-40B4-BE49-F238E27FC236}">
                <a16:creationId xmlns:a16="http://schemas.microsoft.com/office/drawing/2014/main" id="{E1134CEB-746A-B809-43E4-63D6B9AE8738}"/>
              </a:ext>
            </a:extLst>
          </p:cNvPr>
          <p:cNvSpPr/>
          <p:nvPr/>
        </p:nvSpPr>
        <p:spPr>
          <a:xfrm>
            <a:off x="891538" y="2882428"/>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16911CFE-3D18-00DF-321B-4D00B838A26D}"/>
              </a:ext>
            </a:extLst>
          </p:cNvPr>
          <p:cNvSpPr/>
          <p:nvPr/>
        </p:nvSpPr>
        <p:spPr>
          <a:xfrm>
            <a:off x="899157" y="3152010"/>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58C3F34F-83C8-35D5-9ECF-917AA3B64053}"/>
              </a:ext>
            </a:extLst>
          </p:cNvPr>
          <p:cNvSpPr/>
          <p:nvPr/>
        </p:nvSpPr>
        <p:spPr>
          <a:xfrm>
            <a:off x="891538" y="3419617"/>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9C0160BD-C8C6-D5E8-D421-0F98EB8245D5}"/>
              </a:ext>
            </a:extLst>
          </p:cNvPr>
          <p:cNvSpPr/>
          <p:nvPr/>
        </p:nvSpPr>
        <p:spPr>
          <a:xfrm>
            <a:off x="906779" y="3689986"/>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14E496DC-F8EF-64C0-2216-2821C004AD20}"/>
              </a:ext>
            </a:extLst>
          </p:cNvPr>
          <p:cNvSpPr/>
          <p:nvPr/>
        </p:nvSpPr>
        <p:spPr>
          <a:xfrm>
            <a:off x="906780" y="3966126"/>
            <a:ext cx="411480" cy="217825"/>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76FC62E3-6A54-4F30-9547-77232FDBEBA1}"/>
              </a:ext>
            </a:extLst>
          </p:cNvPr>
          <p:cNvSpPr/>
          <p:nvPr/>
        </p:nvSpPr>
        <p:spPr>
          <a:xfrm rot="10800000">
            <a:off x="7692390" y="2014870"/>
            <a:ext cx="411480" cy="830956"/>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D5E19910-868A-5617-7C41-AA2E911F4940}"/>
              </a:ext>
            </a:extLst>
          </p:cNvPr>
          <p:cNvSpPr/>
          <p:nvPr/>
        </p:nvSpPr>
        <p:spPr>
          <a:xfrm rot="10800000">
            <a:off x="8252462" y="2642365"/>
            <a:ext cx="411480" cy="830956"/>
          </a:xfrm>
          <a:prstGeom prst="upArrow">
            <a:avLst/>
          </a:prstGeom>
          <a:solidFill>
            <a:srgbClr val="8CFF29"/>
          </a:solidFill>
          <a:ln>
            <a:solidFill>
              <a:srgbClr val="8CF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Tree>
    <p:extLst>
      <p:ext uri="{BB962C8B-B14F-4D97-AF65-F5344CB8AC3E}">
        <p14:creationId xmlns:p14="http://schemas.microsoft.com/office/powerpoint/2010/main" val="53691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24C4-FABE-25D3-A38D-F3D3AD0627FC}"/>
              </a:ext>
            </a:extLst>
          </p:cNvPr>
          <p:cNvSpPr>
            <a:spLocks noGrp="1"/>
          </p:cNvSpPr>
          <p:nvPr>
            <p:ph type="title"/>
          </p:nvPr>
        </p:nvSpPr>
        <p:spPr/>
        <p:txBody>
          <a:bodyPr/>
          <a:lstStyle/>
          <a:p>
            <a:r>
              <a:rPr lang="en-GB" dirty="0"/>
              <a:t>Next steps</a:t>
            </a:r>
          </a:p>
        </p:txBody>
      </p:sp>
      <p:sp>
        <p:nvSpPr>
          <p:cNvPr id="6" name="TextBox 5">
            <a:extLst>
              <a:ext uri="{FF2B5EF4-FFF2-40B4-BE49-F238E27FC236}">
                <a16:creationId xmlns:a16="http://schemas.microsoft.com/office/drawing/2014/main" id="{764F6487-E4E6-7599-7A41-1FB4F3911B2C}"/>
              </a:ext>
            </a:extLst>
          </p:cNvPr>
          <p:cNvSpPr txBox="1"/>
          <p:nvPr/>
        </p:nvSpPr>
        <p:spPr>
          <a:xfrm>
            <a:off x="628650" y="1278166"/>
            <a:ext cx="7886700" cy="2308324"/>
          </a:xfrm>
          <a:prstGeom prst="rect">
            <a:avLst/>
          </a:prstGeom>
          <a:noFill/>
        </p:spPr>
        <p:txBody>
          <a:bodyPr wrap="square">
            <a:spAutoFit/>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Establish a multi-agency steering group, below County Durham Together partnership board level, to drive forward the delivery of CDT outside of the Board meetings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Re-establish the workstream groups ensuring they have clear direction, linked to the ambitions, and develop action plans</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To reconsider the operational delivery of County Durham Together at Place once the developments stemming from the community engagement review are determined</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71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74A4DA-0049-A513-3689-C304ADF118C8}"/>
              </a:ext>
            </a:extLst>
          </p:cNvPr>
          <p:cNvSpPr txBox="1"/>
          <p:nvPr/>
        </p:nvSpPr>
        <p:spPr>
          <a:xfrm>
            <a:off x="1897380" y="1203960"/>
            <a:ext cx="5585460" cy="646331"/>
          </a:xfrm>
          <a:prstGeom prst="rect">
            <a:avLst/>
          </a:prstGeom>
          <a:noFill/>
        </p:spPr>
        <p:txBody>
          <a:bodyPr wrap="square" rtlCol="0">
            <a:spAutoFit/>
          </a:bodyPr>
          <a:lstStyle/>
          <a:p>
            <a:pPr algn="ctr"/>
            <a:r>
              <a:rPr lang="en-GB" sz="3600" dirty="0"/>
              <a:t>Questions/Comments?</a:t>
            </a:r>
          </a:p>
        </p:txBody>
      </p:sp>
    </p:spTree>
    <p:extLst>
      <p:ext uri="{BB962C8B-B14F-4D97-AF65-F5344CB8AC3E}">
        <p14:creationId xmlns:p14="http://schemas.microsoft.com/office/powerpoint/2010/main" val="25405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4C0A144-43E4-4024-9CCD-627ABA9E1B2C}"/>
              </a:ext>
            </a:extLst>
          </p:cNvPr>
          <p:cNvGraphicFramePr/>
          <p:nvPr>
            <p:extLst>
              <p:ext uri="{D42A27DB-BD31-4B8C-83A1-F6EECF244321}">
                <p14:modId xmlns:p14="http://schemas.microsoft.com/office/powerpoint/2010/main" val="3583054079"/>
              </p:ext>
            </p:extLst>
          </p:nvPr>
        </p:nvGraphicFramePr>
        <p:xfrm>
          <a:off x="379982" y="0"/>
          <a:ext cx="8384035" cy="5218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93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8324-631A-101A-4C63-7B2DAD12EEAA}"/>
              </a:ext>
            </a:extLst>
          </p:cNvPr>
          <p:cNvSpPr>
            <a:spLocks noGrp="1"/>
          </p:cNvSpPr>
          <p:nvPr>
            <p:ph type="title"/>
          </p:nvPr>
        </p:nvSpPr>
        <p:spPr>
          <a:xfrm>
            <a:off x="356645" y="24988"/>
            <a:ext cx="7886700" cy="994172"/>
          </a:xfrm>
        </p:spPr>
        <p:txBody>
          <a:bodyPr/>
          <a:lstStyle/>
          <a:p>
            <a:r>
              <a:rPr lang="en-GB" dirty="0"/>
              <a:t>What have we achieved?</a:t>
            </a:r>
          </a:p>
        </p:txBody>
      </p:sp>
      <p:sp>
        <p:nvSpPr>
          <p:cNvPr id="3" name="Content Placeholder 2">
            <a:extLst>
              <a:ext uri="{FF2B5EF4-FFF2-40B4-BE49-F238E27FC236}">
                <a16:creationId xmlns:a16="http://schemas.microsoft.com/office/drawing/2014/main" id="{E5D8F178-A998-553C-EA74-3025D7E5E017}"/>
              </a:ext>
            </a:extLst>
          </p:cNvPr>
          <p:cNvSpPr>
            <a:spLocks noGrp="1"/>
          </p:cNvSpPr>
          <p:nvPr>
            <p:ph idx="1"/>
          </p:nvPr>
        </p:nvSpPr>
        <p:spPr>
          <a:xfrm>
            <a:off x="356645" y="871508"/>
            <a:ext cx="7886700" cy="3263504"/>
          </a:xfrm>
        </p:spPr>
        <p:txBody>
          <a:bodyPr>
            <a:normAutofit lnSpcReduction="10000"/>
          </a:bodyPr>
          <a:lstStyle/>
          <a:p>
            <a:r>
              <a:rPr lang="en-GB" dirty="0"/>
              <a:t>“Assets” in Joint Strategic Needs and Asset Assessment </a:t>
            </a:r>
          </a:p>
          <a:p>
            <a:r>
              <a:rPr lang="en-GB" dirty="0"/>
              <a:t>Implementation of approach to wellbeing</a:t>
            </a:r>
          </a:p>
          <a:p>
            <a:r>
              <a:rPr lang="en-GB" dirty="0"/>
              <a:t>Co-production training and toolkit (working with SCIE)</a:t>
            </a:r>
          </a:p>
          <a:p>
            <a:r>
              <a:rPr lang="en-GB" dirty="0"/>
              <a:t>Feasibility of an Employer Supported Volunteering Scheme</a:t>
            </a:r>
          </a:p>
          <a:p>
            <a:r>
              <a:rPr lang="en-GB" dirty="0"/>
              <a:t>Horden Together developments</a:t>
            </a:r>
          </a:p>
          <a:p>
            <a:r>
              <a:rPr lang="en-GB" dirty="0"/>
              <a:t>Community Champions</a:t>
            </a:r>
          </a:p>
          <a:p>
            <a:r>
              <a:rPr lang="en-GB" dirty="0"/>
              <a:t>Social Value – Belmont School/Shotley Bridge Hospital</a:t>
            </a:r>
          </a:p>
          <a:p>
            <a:r>
              <a:rPr lang="en-GB" dirty="0"/>
              <a:t>Guided development of Growing Up in County Durham Strategy, Integrated Commissioning Engagement, CDCP Quality Strategy</a:t>
            </a:r>
          </a:p>
        </p:txBody>
      </p:sp>
    </p:spTree>
    <p:extLst>
      <p:ext uri="{BB962C8B-B14F-4D97-AF65-F5344CB8AC3E}">
        <p14:creationId xmlns:p14="http://schemas.microsoft.com/office/powerpoint/2010/main" val="265761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A6D0-0546-2473-8DFE-36B4D757DC31}"/>
              </a:ext>
            </a:extLst>
          </p:cNvPr>
          <p:cNvSpPr>
            <a:spLocks noGrp="1"/>
          </p:cNvSpPr>
          <p:nvPr>
            <p:ph type="title"/>
          </p:nvPr>
        </p:nvSpPr>
        <p:spPr>
          <a:xfrm>
            <a:off x="628650" y="30451"/>
            <a:ext cx="7886700" cy="994172"/>
          </a:xfrm>
        </p:spPr>
        <p:txBody>
          <a:bodyPr/>
          <a:lstStyle/>
          <a:p>
            <a:r>
              <a:rPr lang="en-GB" dirty="0"/>
              <a:t>Challenges</a:t>
            </a:r>
          </a:p>
        </p:txBody>
      </p:sp>
      <p:sp>
        <p:nvSpPr>
          <p:cNvPr id="6" name="TextBox 5">
            <a:extLst>
              <a:ext uri="{FF2B5EF4-FFF2-40B4-BE49-F238E27FC236}">
                <a16:creationId xmlns:a16="http://schemas.microsoft.com/office/drawing/2014/main" id="{EDB7ECBA-A4F2-CE82-B088-52A9B337F825}"/>
              </a:ext>
            </a:extLst>
          </p:cNvPr>
          <p:cNvSpPr txBox="1"/>
          <p:nvPr/>
        </p:nvSpPr>
        <p:spPr>
          <a:xfrm>
            <a:off x="922020" y="2176940"/>
            <a:ext cx="998220" cy="369332"/>
          </a:xfrm>
          <a:prstGeom prst="rect">
            <a:avLst/>
          </a:prstGeom>
          <a:noFill/>
        </p:spPr>
        <p:txBody>
          <a:bodyPr wrap="square" rtlCol="0">
            <a:spAutoFit/>
          </a:bodyPr>
          <a:lstStyle/>
          <a:p>
            <a:r>
              <a:rPr lang="en-GB" dirty="0"/>
              <a:t>Demand</a:t>
            </a:r>
          </a:p>
        </p:txBody>
      </p:sp>
      <p:pic>
        <p:nvPicPr>
          <p:cNvPr id="8" name="Graphic 7" descr="Piggy Bank with solid fill">
            <a:extLst>
              <a:ext uri="{FF2B5EF4-FFF2-40B4-BE49-F238E27FC236}">
                <a16:creationId xmlns:a16="http://schemas.microsoft.com/office/drawing/2014/main" id="{F83D44FC-E455-6A93-7B79-9609021B1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0825" y="795576"/>
            <a:ext cx="1318260" cy="1318260"/>
          </a:xfrm>
          <a:prstGeom prst="rect">
            <a:avLst/>
          </a:prstGeom>
        </p:spPr>
      </p:pic>
      <p:sp>
        <p:nvSpPr>
          <p:cNvPr id="9" name="TextBox 8">
            <a:extLst>
              <a:ext uri="{FF2B5EF4-FFF2-40B4-BE49-F238E27FC236}">
                <a16:creationId xmlns:a16="http://schemas.microsoft.com/office/drawing/2014/main" id="{0DAA7191-1136-9009-3892-73C96A72F057}"/>
              </a:ext>
            </a:extLst>
          </p:cNvPr>
          <p:cNvSpPr txBox="1"/>
          <p:nvPr/>
        </p:nvSpPr>
        <p:spPr>
          <a:xfrm>
            <a:off x="2849880" y="2202418"/>
            <a:ext cx="1158240" cy="369332"/>
          </a:xfrm>
          <a:prstGeom prst="rect">
            <a:avLst/>
          </a:prstGeom>
          <a:noFill/>
        </p:spPr>
        <p:txBody>
          <a:bodyPr wrap="square" rtlCol="0">
            <a:spAutoFit/>
          </a:bodyPr>
          <a:lstStyle/>
          <a:p>
            <a:r>
              <a:rPr lang="en-GB" dirty="0"/>
              <a:t>Resources</a:t>
            </a:r>
          </a:p>
        </p:txBody>
      </p:sp>
      <p:pic>
        <p:nvPicPr>
          <p:cNvPr id="11" name="Graphic 10" descr="Hourglass 90% with solid fill">
            <a:extLst>
              <a:ext uri="{FF2B5EF4-FFF2-40B4-BE49-F238E27FC236}">
                <a16:creationId xmlns:a16="http://schemas.microsoft.com/office/drawing/2014/main" id="{035073B8-4B2B-8C53-CB80-2E209E01D9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6320" y="902256"/>
            <a:ext cx="1211580" cy="1211580"/>
          </a:xfrm>
          <a:prstGeom prst="rect">
            <a:avLst/>
          </a:prstGeom>
        </p:spPr>
      </p:pic>
      <p:sp>
        <p:nvSpPr>
          <p:cNvPr id="12" name="TextBox 11">
            <a:extLst>
              <a:ext uri="{FF2B5EF4-FFF2-40B4-BE49-F238E27FC236}">
                <a16:creationId xmlns:a16="http://schemas.microsoft.com/office/drawing/2014/main" id="{74B2D5A9-406B-7B66-A9D9-FBB87D720E3F}"/>
              </a:ext>
            </a:extLst>
          </p:cNvPr>
          <p:cNvSpPr txBox="1"/>
          <p:nvPr/>
        </p:nvSpPr>
        <p:spPr>
          <a:xfrm>
            <a:off x="5006340" y="2202418"/>
            <a:ext cx="998220" cy="369332"/>
          </a:xfrm>
          <a:prstGeom prst="rect">
            <a:avLst/>
          </a:prstGeom>
          <a:noFill/>
        </p:spPr>
        <p:txBody>
          <a:bodyPr wrap="square" rtlCol="0">
            <a:spAutoFit/>
          </a:bodyPr>
          <a:lstStyle/>
          <a:p>
            <a:r>
              <a:rPr lang="en-GB" dirty="0"/>
              <a:t>Reactive</a:t>
            </a:r>
          </a:p>
        </p:txBody>
      </p:sp>
      <p:sp>
        <p:nvSpPr>
          <p:cNvPr id="15" name="TextBox 14">
            <a:extLst>
              <a:ext uri="{FF2B5EF4-FFF2-40B4-BE49-F238E27FC236}">
                <a16:creationId xmlns:a16="http://schemas.microsoft.com/office/drawing/2014/main" id="{BF50A055-42D6-3AD0-DB6E-83BD135756AA}"/>
              </a:ext>
            </a:extLst>
          </p:cNvPr>
          <p:cNvSpPr txBox="1"/>
          <p:nvPr/>
        </p:nvSpPr>
        <p:spPr>
          <a:xfrm>
            <a:off x="6867882" y="2113836"/>
            <a:ext cx="1158240" cy="646331"/>
          </a:xfrm>
          <a:prstGeom prst="rect">
            <a:avLst/>
          </a:prstGeom>
          <a:noFill/>
        </p:spPr>
        <p:txBody>
          <a:bodyPr wrap="square" rtlCol="0">
            <a:spAutoFit/>
          </a:bodyPr>
          <a:lstStyle/>
          <a:p>
            <a:pPr algn="ctr"/>
            <a:r>
              <a:rPr lang="en-GB" dirty="0"/>
              <a:t>Short term fix</a:t>
            </a:r>
          </a:p>
        </p:txBody>
      </p:sp>
      <p:pic>
        <p:nvPicPr>
          <p:cNvPr id="17" name="Graphic 16" descr="Adhesive Bandage outline">
            <a:extLst>
              <a:ext uri="{FF2B5EF4-FFF2-40B4-BE49-F238E27FC236}">
                <a16:creationId xmlns:a16="http://schemas.microsoft.com/office/drawing/2014/main" id="{DD752A9A-B8C1-C806-71BA-B2A9E84B8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7882" y="791052"/>
            <a:ext cx="1193244" cy="1193244"/>
          </a:xfrm>
          <a:prstGeom prst="rect">
            <a:avLst/>
          </a:prstGeom>
        </p:spPr>
      </p:pic>
      <p:pic>
        <p:nvPicPr>
          <p:cNvPr id="19" name="Graphic 18" descr="Bar graph with upward trend with solid fill">
            <a:extLst>
              <a:ext uri="{FF2B5EF4-FFF2-40B4-BE49-F238E27FC236}">
                <a16:creationId xmlns:a16="http://schemas.microsoft.com/office/drawing/2014/main" id="{B6D68440-A2EC-F34B-C7CB-950F0E3D39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900" y="887016"/>
            <a:ext cx="1315998" cy="1315998"/>
          </a:xfrm>
          <a:prstGeom prst="rect">
            <a:avLst/>
          </a:prstGeom>
        </p:spPr>
      </p:pic>
      <p:sp>
        <p:nvSpPr>
          <p:cNvPr id="23" name="TextBox 22">
            <a:extLst>
              <a:ext uri="{FF2B5EF4-FFF2-40B4-BE49-F238E27FC236}">
                <a16:creationId xmlns:a16="http://schemas.microsoft.com/office/drawing/2014/main" id="{CE0EFD9B-1CB9-9958-36B5-81FAD3E0FF2A}"/>
              </a:ext>
            </a:extLst>
          </p:cNvPr>
          <p:cNvSpPr txBox="1"/>
          <p:nvPr/>
        </p:nvSpPr>
        <p:spPr>
          <a:xfrm>
            <a:off x="807720" y="2652148"/>
            <a:ext cx="1112520" cy="1569660"/>
          </a:xfrm>
          <a:prstGeom prst="rect">
            <a:avLst/>
          </a:prstGeom>
          <a:noFill/>
        </p:spPr>
        <p:txBody>
          <a:bodyPr wrap="square" rtlCol="0">
            <a:spAutoFit/>
          </a:bodyPr>
          <a:lstStyle/>
          <a:p>
            <a:pPr algn="ctr"/>
            <a:r>
              <a:rPr lang="en-GB" sz="9600" dirty="0">
                <a:solidFill>
                  <a:srgbClr val="CCCCFF"/>
                </a:solidFill>
              </a:rPr>
              <a:t>&lt;</a:t>
            </a:r>
          </a:p>
        </p:txBody>
      </p:sp>
      <p:sp>
        <p:nvSpPr>
          <p:cNvPr id="24" name="TextBox 23">
            <a:extLst>
              <a:ext uri="{FF2B5EF4-FFF2-40B4-BE49-F238E27FC236}">
                <a16:creationId xmlns:a16="http://schemas.microsoft.com/office/drawing/2014/main" id="{FE210761-9A58-E1D7-2A3B-AE6078F98E9A}"/>
              </a:ext>
            </a:extLst>
          </p:cNvPr>
          <p:cNvSpPr txBox="1"/>
          <p:nvPr/>
        </p:nvSpPr>
        <p:spPr>
          <a:xfrm>
            <a:off x="829597" y="4004518"/>
            <a:ext cx="1315998" cy="646331"/>
          </a:xfrm>
          <a:prstGeom prst="rect">
            <a:avLst/>
          </a:prstGeom>
          <a:noFill/>
        </p:spPr>
        <p:txBody>
          <a:bodyPr wrap="square" rtlCol="0">
            <a:spAutoFit/>
          </a:bodyPr>
          <a:lstStyle/>
          <a:p>
            <a:pPr algn="ctr"/>
            <a:r>
              <a:rPr lang="en-GB" dirty="0"/>
              <a:t>Widening inequalities</a:t>
            </a:r>
          </a:p>
        </p:txBody>
      </p:sp>
      <p:pic>
        <p:nvPicPr>
          <p:cNvPr id="26" name="Graphic 25" descr="Blockchain with solid fill">
            <a:extLst>
              <a:ext uri="{FF2B5EF4-FFF2-40B4-BE49-F238E27FC236}">
                <a16:creationId xmlns:a16="http://schemas.microsoft.com/office/drawing/2014/main" id="{4AAA08EF-92EB-DEB1-7B1F-B3D249671F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1395" y="2818418"/>
            <a:ext cx="1237119" cy="1237119"/>
          </a:xfrm>
          <a:prstGeom prst="rect">
            <a:avLst/>
          </a:prstGeom>
        </p:spPr>
      </p:pic>
      <p:sp>
        <p:nvSpPr>
          <p:cNvPr id="27" name="TextBox 26">
            <a:extLst>
              <a:ext uri="{FF2B5EF4-FFF2-40B4-BE49-F238E27FC236}">
                <a16:creationId xmlns:a16="http://schemas.microsoft.com/office/drawing/2014/main" id="{D46F6CFB-90D6-6809-ADCE-752EC41F5251}"/>
              </a:ext>
            </a:extLst>
          </p:cNvPr>
          <p:cNvSpPr txBox="1"/>
          <p:nvPr/>
        </p:nvSpPr>
        <p:spPr>
          <a:xfrm>
            <a:off x="2644140" y="4054198"/>
            <a:ext cx="1584960" cy="646331"/>
          </a:xfrm>
          <a:prstGeom prst="rect">
            <a:avLst/>
          </a:prstGeom>
          <a:noFill/>
        </p:spPr>
        <p:txBody>
          <a:bodyPr wrap="square" rtlCol="0">
            <a:spAutoFit/>
          </a:bodyPr>
          <a:lstStyle/>
          <a:p>
            <a:pPr algn="ctr"/>
            <a:r>
              <a:rPr lang="en-GB" dirty="0"/>
              <a:t>Fit people into services</a:t>
            </a:r>
          </a:p>
        </p:txBody>
      </p:sp>
      <p:pic>
        <p:nvPicPr>
          <p:cNvPr id="29" name="Graphic 28" descr="Germ with solid fill">
            <a:extLst>
              <a:ext uri="{FF2B5EF4-FFF2-40B4-BE49-F238E27FC236}">
                <a16:creationId xmlns:a16="http://schemas.microsoft.com/office/drawing/2014/main" id="{E4F4072C-14ED-752D-0756-4CB06882E6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72049" y="2907030"/>
            <a:ext cx="1097488" cy="1097488"/>
          </a:xfrm>
          <a:prstGeom prst="rect">
            <a:avLst/>
          </a:prstGeom>
        </p:spPr>
      </p:pic>
      <p:sp>
        <p:nvSpPr>
          <p:cNvPr id="30" name="TextBox 29">
            <a:extLst>
              <a:ext uri="{FF2B5EF4-FFF2-40B4-BE49-F238E27FC236}">
                <a16:creationId xmlns:a16="http://schemas.microsoft.com/office/drawing/2014/main" id="{3D19A3FB-EDB3-7830-4D9E-5388A4486992}"/>
              </a:ext>
            </a:extLst>
          </p:cNvPr>
          <p:cNvSpPr txBox="1"/>
          <p:nvPr/>
        </p:nvSpPr>
        <p:spPr>
          <a:xfrm>
            <a:off x="4728313" y="4063515"/>
            <a:ext cx="1584960" cy="369332"/>
          </a:xfrm>
          <a:prstGeom prst="rect">
            <a:avLst/>
          </a:prstGeom>
          <a:noFill/>
        </p:spPr>
        <p:txBody>
          <a:bodyPr wrap="square" rtlCol="0">
            <a:spAutoFit/>
          </a:bodyPr>
          <a:lstStyle/>
          <a:p>
            <a:pPr algn="ctr"/>
            <a:r>
              <a:rPr lang="en-GB" dirty="0"/>
              <a:t>Duplication</a:t>
            </a:r>
          </a:p>
        </p:txBody>
      </p:sp>
      <p:pic>
        <p:nvPicPr>
          <p:cNvPr id="4" name="Graphic 3" descr="Silo with solid fill">
            <a:extLst>
              <a:ext uri="{FF2B5EF4-FFF2-40B4-BE49-F238E27FC236}">
                <a16:creationId xmlns:a16="http://schemas.microsoft.com/office/drawing/2014/main" id="{5D0665DA-A427-0DBE-1A4C-6E857809E28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83958" y="2870271"/>
            <a:ext cx="1193244" cy="1193244"/>
          </a:xfrm>
          <a:prstGeom prst="rect">
            <a:avLst/>
          </a:prstGeom>
        </p:spPr>
      </p:pic>
      <p:sp>
        <p:nvSpPr>
          <p:cNvPr id="5" name="TextBox 4">
            <a:extLst>
              <a:ext uri="{FF2B5EF4-FFF2-40B4-BE49-F238E27FC236}">
                <a16:creationId xmlns:a16="http://schemas.microsoft.com/office/drawing/2014/main" id="{11EF9113-17B5-7610-4138-C9F6375B132A}"/>
              </a:ext>
            </a:extLst>
          </p:cNvPr>
          <p:cNvSpPr txBox="1"/>
          <p:nvPr/>
        </p:nvSpPr>
        <p:spPr>
          <a:xfrm>
            <a:off x="6540222" y="3983116"/>
            <a:ext cx="1584960" cy="646331"/>
          </a:xfrm>
          <a:prstGeom prst="rect">
            <a:avLst/>
          </a:prstGeom>
          <a:noFill/>
        </p:spPr>
        <p:txBody>
          <a:bodyPr wrap="square" rtlCol="0">
            <a:spAutoFit/>
          </a:bodyPr>
          <a:lstStyle/>
          <a:p>
            <a:pPr algn="ctr"/>
            <a:r>
              <a:rPr lang="en-GB" dirty="0"/>
              <a:t>Silo </a:t>
            </a:r>
          </a:p>
          <a:p>
            <a:pPr algn="ctr"/>
            <a:r>
              <a:rPr lang="en-GB" dirty="0"/>
              <a:t>working </a:t>
            </a:r>
          </a:p>
        </p:txBody>
      </p:sp>
    </p:spTree>
    <p:extLst>
      <p:ext uri="{BB962C8B-B14F-4D97-AF65-F5344CB8AC3E}">
        <p14:creationId xmlns:p14="http://schemas.microsoft.com/office/powerpoint/2010/main" val="179012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12E202-EB28-4A60-A8B2-72BA1D512008}"/>
              </a:ext>
            </a:extLst>
          </p:cNvPr>
          <p:cNvSpPr>
            <a:spLocks noGrp="1"/>
          </p:cNvSpPr>
          <p:nvPr>
            <p:ph type="title"/>
          </p:nvPr>
        </p:nvSpPr>
        <p:spPr/>
        <p:txBody>
          <a:bodyPr/>
          <a:lstStyle/>
          <a:p>
            <a:r>
              <a:rPr lang="en-GB" b="1" dirty="0"/>
              <a:t>Vision</a:t>
            </a:r>
          </a:p>
        </p:txBody>
      </p:sp>
      <p:sp>
        <p:nvSpPr>
          <p:cNvPr id="7" name="Content Placeholder 6">
            <a:extLst>
              <a:ext uri="{FF2B5EF4-FFF2-40B4-BE49-F238E27FC236}">
                <a16:creationId xmlns:a16="http://schemas.microsoft.com/office/drawing/2014/main" id="{7C3148E9-E7C0-46C8-B9CD-FF115948F290}"/>
              </a:ext>
            </a:extLst>
          </p:cNvPr>
          <p:cNvSpPr>
            <a:spLocks noGrp="1"/>
          </p:cNvSpPr>
          <p:nvPr>
            <p:ph idx="1"/>
          </p:nvPr>
        </p:nvSpPr>
        <p:spPr>
          <a:xfrm>
            <a:off x="229323" y="1484966"/>
            <a:ext cx="7886700" cy="3263504"/>
          </a:xfrm>
        </p:spPr>
        <p:txBody>
          <a:bodyPr/>
          <a:lstStyle/>
          <a:p>
            <a:pPr marL="0" indent="0" algn="ctr">
              <a:buNone/>
            </a:pPr>
            <a:r>
              <a:rPr lang="en-GB" dirty="0"/>
              <a:t>County Durham Together is about working with communities, especially those most in need, making sure they are at the heart of decision making, building on their existing skills, knowledge, experience and resources to support everyone to thrive and to live happy, healthy and connected lives. </a:t>
            </a:r>
          </a:p>
          <a:p>
            <a:endParaRPr lang="en-GB" dirty="0"/>
          </a:p>
        </p:txBody>
      </p:sp>
      <p:pic>
        <p:nvPicPr>
          <p:cNvPr id="1026" name="Picture 2" descr="The Heart of a Community">
            <a:extLst>
              <a:ext uri="{FF2B5EF4-FFF2-40B4-BE49-F238E27FC236}">
                <a16:creationId xmlns:a16="http://schemas.microsoft.com/office/drawing/2014/main" id="{23FC7473-5E13-AF34-D405-778E579FB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3" y="3116718"/>
            <a:ext cx="2033587" cy="152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6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6C0049-4D32-4F8B-9ADA-ADB9E8579B3C}"/>
              </a:ext>
            </a:extLst>
          </p:cNvPr>
          <p:cNvPicPr>
            <a:picLocks noGrp="1" noChangeAspect="1"/>
          </p:cNvPicPr>
          <p:nvPr>
            <p:ph idx="1"/>
          </p:nvPr>
        </p:nvPicPr>
        <p:blipFill rotWithShape="1">
          <a:blip r:embed="rId3"/>
          <a:srcRect r="8767" b="7684"/>
          <a:stretch/>
        </p:blipFill>
        <p:spPr>
          <a:xfrm>
            <a:off x="141003" y="195201"/>
            <a:ext cx="4058858" cy="4413053"/>
          </a:xfrm>
          <a:prstGeom prst="rect">
            <a:avLst/>
          </a:prstGeom>
        </p:spPr>
      </p:pic>
      <p:sp>
        <p:nvSpPr>
          <p:cNvPr id="6" name="TextBox 5">
            <a:extLst>
              <a:ext uri="{FF2B5EF4-FFF2-40B4-BE49-F238E27FC236}">
                <a16:creationId xmlns:a16="http://schemas.microsoft.com/office/drawing/2014/main" id="{551C2554-F1E9-47D3-9AC8-334F235DEB59}"/>
              </a:ext>
            </a:extLst>
          </p:cNvPr>
          <p:cNvSpPr txBox="1"/>
          <p:nvPr/>
        </p:nvSpPr>
        <p:spPr>
          <a:xfrm>
            <a:off x="4316817" y="117158"/>
            <a:ext cx="405885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The County Durham Wellbeing Principles: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Empowering communities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Being asset focused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Building resilience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Working better together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Sharing decision making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Doing with, not to</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Using what works - supported by evidence informed by local conversations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3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F038-ADB8-4083-810B-D613A5286E38}"/>
              </a:ext>
            </a:extLst>
          </p:cNvPr>
          <p:cNvSpPr>
            <a:spLocks noGrp="1"/>
          </p:cNvSpPr>
          <p:nvPr>
            <p:ph type="title"/>
          </p:nvPr>
        </p:nvSpPr>
        <p:spPr>
          <a:xfrm>
            <a:off x="628650" y="70247"/>
            <a:ext cx="7886700" cy="994172"/>
          </a:xfrm>
        </p:spPr>
        <p:txBody>
          <a:bodyPr>
            <a:normAutofit/>
          </a:bodyPr>
          <a:lstStyle/>
          <a:p>
            <a:r>
              <a:rPr lang="en-GB" dirty="0"/>
              <a:t>Ambitions: </a:t>
            </a:r>
          </a:p>
        </p:txBody>
      </p:sp>
      <p:sp>
        <p:nvSpPr>
          <p:cNvPr id="3" name="Content Placeholder 2">
            <a:extLst>
              <a:ext uri="{FF2B5EF4-FFF2-40B4-BE49-F238E27FC236}">
                <a16:creationId xmlns:a16="http://schemas.microsoft.com/office/drawing/2014/main" id="{B685B087-F2C6-4B58-97E3-72FA63299081}"/>
              </a:ext>
            </a:extLst>
          </p:cNvPr>
          <p:cNvSpPr>
            <a:spLocks noGrp="1"/>
          </p:cNvSpPr>
          <p:nvPr>
            <p:ph idx="1"/>
          </p:nvPr>
        </p:nvSpPr>
        <p:spPr>
          <a:xfrm>
            <a:off x="628650" y="914400"/>
            <a:ext cx="7886700" cy="3413523"/>
          </a:xfrm>
        </p:spPr>
        <p:txBody>
          <a:bodyPr>
            <a:normAutofit/>
          </a:bodyPr>
          <a:lstStyle/>
          <a:p>
            <a:pPr marL="0" indent="0">
              <a:buNone/>
            </a:pPr>
            <a:r>
              <a:rPr lang="en-GB" sz="1800" b="1" dirty="0">
                <a:latin typeface="+mj-lt"/>
              </a:rPr>
              <a:t>Working better together </a:t>
            </a:r>
          </a:p>
          <a:p>
            <a:pPr marL="0" indent="0">
              <a:buNone/>
            </a:pPr>
            <a:r>
              <a:rPr lang="en-GB" sz="1800" dirty="0">
                <a:latin typeface="+mj-lt"/>
              </a:rPr>
              <a:t>To understand opportunities for:</a:t>
            </a:r>
          </a:p>
          <a:p>
            <a:r>
              <a:rPr lang="en-GB" sz="1800" dirty="0">
                <a:latin typeface="+mj-lt"/>
              </a:rPr>
              <a:t>joining up data and intelligence to better understand and respond to local needs </a:t>
            </a:r>
          </a:p>
          <a:p>
            <a:r>
              <a:rPr lang="en-GB" sz="1800" dirty="0">
                <a:latin typeface="+mj-lt"/>
              </a:rPr>
              <a:t>pooling resources and joint commissioning </a:t>
            </a:r>
          </a:p>
          <a:p>
            <a:r>
              <a:rPr lang="en-GB" sz="1800" dirty="0">
                <a:latin typeface="+mj-lt"/>
              </a:rPr>
              <a:t>identifying and maximising the impact of existing assets and resources while reducing duplication </a:t>
            </a:r>
          </a:p>
          <a:p>
            <a:r>
              <a:rPr lang="en-GB" sz="1800" dirty="0">
                <a:latin typeface="+mj-lt"/>
              </a:rPr>
              <a:t>streamlining pathways “step up and step down” of support </a:t>
            </a:r>
            <a:endParaRPr lang="en-GB" sz="1800" dirty="0">
              <a:solidFill>
                <a:srgbClr val="FF0000"/>
              </a:solidFill>
              <a:latin typeface="+mj-lt"/>
            </a:endParaRPr>
          </a:p>
          <a:p>
            <a:r>
              <a:rPr lang="en-GB" sz="1800" dirty="0">
                <a:latin typeface="+mj-lt"/>
              </a:rPr>
              <a:t>streamlining community engagement, participation and involvement </a:t>
            </a:r>
          </a:p>
          <a:p>
            <a:r>
              <a:rPr lang="en-GB" sz="1800" dirty="0">
                <a:latin typeface="+mj-lt"/>
              </a:rPr>
              <a:t>securing a more sustainable voluntary and community sector</a:t>
            </a:r>
          </a:p>
        </p:txBody>
      </p:sp>
    </p:spTree>
    <p:extLst>
      <p:ext uri="{BB962C8B-B14F-4D97-AF65-F5344CB8AC3E}">
        <p14:creationId xmlns:p14="http://schemas.microsoft.com/office/powerpoint/2010/main" val="148492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F038-ADB8-4083-810B-D613A5286E38}"/>
              </a:ext>
            </a:extLst>
          </p:cNvPr>
          <p:cNvSpPr>
            <a:spLocks noGrp="1"/>
          </p:cNvSpPr>
          <p:nvPr>
            <p:ph type="title"/>
          </p:nvPr>
        </p:nvSpPr>
        <p:spPr>
          <a:xfrm>
            <a:off x="256116" y="0"/>
            <a:ext cx="7886700" cy="994172"/>
          </a:xfrm>
        </p:spPr>
        <p:txBody>
          <a:bodyPr>
            <a:normAutofit/>
          </a:bodyPr>
          <a:lstStyle/>
          <a:p>
            <a:r>
              <a:rPr lang="en-GB" dirty="0"/>
              <a:t>Ambitions:</a:t>
            </a:r>
            <a:endParaRPr lang="en-GB" dirty="0">
              <a:solidFill>
                <a:srgbClr val="FF0000"/>
              </a:solidFill>
            </a:endParaRPr>
          </a:p>
        </p:txBody>
      </p:sp>
      <p:sp>
        <p:nvSpPr>
          <p:cNvPr id="3" name="Content Placeholder 2">
            <a:extLst>
              <a:ext uri="{FF2B5EF4-FFF2-40B4-BE49-F238E27FC236}">
                <a16:creationId xmlns:a16="http://schemas.microsoft.com/office/drawing/2014/main" id="{B685B087-F2C6-4B58-97E3-72FA63299081}"/>
              </a:ext>
            </a:extLst>
          </p:cNvPr>
          <p:cNvSpPr>
            <a:spLocks noGrp="1"/>
          </p:cNvSpPr>
          <p:nvPr>
            <p:ph idx="1"/>
          </p:nvPr>
        </p:nvSpPr>
        <p:spPr>
          <a:xfrm>
            <a:off x="256116" y="864842"/>
            <a:ext cx="7886700" cy="3263504"/>
          </a:xfrm>
        </p:spPr>
        <p:txBody>
          <a:bodyPr>
            <a:noAutofit/>
          </a:bodyPr>
          <a:lstStyle/>
          <a:p>
            <a:pPr marL="0" indent="0">
              <a:buNone/>
            </a:pPr>
            <a:r>
              <a:rPr lang="en-GB" sz="1800" b="1" dirty="0">
                <a:latin typeface="+mj-lt"/>
              </a:rPr>
              <a:t>Doing with not to/Sharing Decision Making</a:t>
            </a:r>
          </a:p>
          <a:p>
            <a:r>
              <a:rPr lang="en-GB" sz="1800" dirty="0">
                <a:latin typeface="+mj-lt"/>
              </a:rPr>
              <a:t>Changing our relationship with communities to ensure they have a more equal voice in decisions that affect them and greater say over the design of policies, services and initiatives </a:t>
            </a:r>
          </a:p>
          <a:p>
            <a:pPr marL="0" indent="0">
              <a:buNone/>
            </a:pPr>
            <a:r>
              <a:rPr lang="en-GB" sz="1800" b="1" dirty="0">
                <a:latin typeface="+mj-lt"/>
              </a:rPr>
              <a:t>Being Asset Focussed </a:t>
            </a:r>
          </a:p>
          <a:p>
            <a:r>
              <a:rPr lang="en-GB" sz="1800" dirty="0">
                <a:latin typeface="+mj-lt"/>
              </a:rPr>
              <a:t>Proportionately targeting our collective resources to the people and communities that need them the most, building on existing community assets and resources </a:t>
            </a:r>
          </a:p>
          <a:p>
            <a:r>
              <a:rPr lang="en-GB" sz="1800" dirty="0">
                <a:latin typeface="+mj-lt"/>
              </a:rPr>
              <a:t>Considering the economic, environmental, and social aspects of our impact on communities to boost social value and build community wealth</a:t>
            </a:r>
            <a:endParaRPr lang="en-GB" sz="1800" dirty="0">
              <a:solidFill>
                <a:srgbClr val="FF0000"/>
              </a:solidFill>
              <a:latin typeface="+mj-lt"/>
            </a:endParaRPr>
          </a:p>
          <a:p>
            <a:r>
              <a:rPr lang="en-GB" sz="1800" dirty="0">
                <a:latin typeface="+mj-lt"/>
              </a:rPr>
              <a:t>Working with statutory services to develop strength and asset-based approaches to working with communities</a:t>
            </a:r>
          </a:p>
          <a:p>
            <a:endParaRPr lang="en-GB" sz="1800" dirty="0">
              <a:solidFill>
                <a:srgbClr val="FF0000"/>
              </a:solidFill>
              <a:latin typeface="+mj-lt"/>
            </a:endParaRPr>
          </a:p>
        </p:txBody>
      </p:sp>
    </p:spTree>
    <p:extLst>
      <p:ext uri="{BB962C8B-B14F-4D97-AF65-F5344CB8AC3E}">
        <p14:creationId xmlns:p14="http://schemas.microsoft.com/office/powerpoint/2010/main" val="403087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B4A958-5708-4837-B2A8-E323A6BCF1ED}"/>
              </a:ext>
            </a:extLst>
          </p:cNvPr>
          <p:cNvSpPr>
            <a:spLocks noGrp="1"/>
          </p:cNvSpPr>
          <p:nvPr>
            <p:ph idx="1"/>
          </p:nvPr>
        </p:nvSpPr>
        <p:spPr>
          <a:xfrm>
            <a:off x="628650" y="1169353"/>
            <a:ext cx="7886700" cy="3497343"/>
          </a:xfrm>
        </p:spPr>
        <p:txBody>
          <a:bodyPr>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mj-lt"/>
                <a:ea typeface="+mn-ea"/>
                <a:cs typeface="+mn-cs"/>
              </a:rPr>
              <a:t>Empowering our communities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j-lt"/>
                <a:ea typeface="+mn-ea"/>
                <a:cs typeface="+mn-cs"/>
              </a:rPr>
              <a:t>Ensuring that they have up to date information to help themselves and each other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j-lt"/>
                <a:ea typeface="+mn-ea"/>
                <a:cs typeface="+mn-cs"/>
              </a:rPr>
              <a:t>Ensuring that the voice of County Durham is heard in regional forums including new and emerging forums such as the Integrated Care Board</a:t>
            </a:r>
          </a:p>
          <a:p>
            <a:r>
              <a:rPr lang="en-GB" sz="1800" dirty="0">
                <a:latin typeface="+mj-lt"/>
              </a:rPr>
              <a:t>Ensure that people living in vulnerable circumstances are protected</a:t>
            </a:r>
            <a:endParaRPr lang="en-GB" sz="1800" dirty="0">
              <a:solidFill>
                <a:srgbClr val="FF0000"/>
              </a:solidFill>
              <a:latin typeface="+mj-lt"/>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1800" dirty="0">
              <a:latin typeface="+mj-lt"/>
            </a:endParaRPr>
          </a:p>
        </p:txBody>
      </p:sp>
      <p:sp>
        <p:nvSpPr>
          <p:cNvPr id="4" name="Title 1">
            <a:extLst>
              <a:ext uri="{FF2B5EF4-FFF2-40B4-BE49-F238E27FC236}">
                <a16:creationId xmlns:a16="http://schemas.microsoft.com/office/drawing/2014/main" id="{203B0B1A-E6DC-4556-8315-8616BFC86CFC}"/>
              </a:ext>
            </a:extLst>
          </p:cNvPr>
          <p:cNvSpPr>
            <a:spLocks noGrp="1"/>
          </p:cNvSpPr>
          <p:nvPr>
            <p:ph type="title"/>
          </p:nvPr>
        </p:nvSpPr>
        <p:spPr>
          <a:xfrm>
            <a:off x="628650" y="175578"/>
            <a:ext cx="7886700" cy="993775"/>
          </a:xfrm>
        </p:spPr>
        <p:txBody>
          <a:bodyPr>
            <a:normAutofit/>
          </a:bodyPr>
          <a:lstStyle/>
          <a:p>
            <a:r>
              <a:rPr lang="en-GB" dirty="0"/>
              <a:t>Ambitions:</a:t>
            </a:r>
            <a:endParaRPr lang="en-GB" dirty="0">
              <a:solidFill>
                <a:srgbClr val="FF0000"/>
              </a:solidFill>
            </a:endParaRPr>
          </a:p>
        </p:txBody>
      </p:sp>
    </p:spTree>
    <p:extLst>
      <p:ext uri="{BB962C8B-B14F-4D97-AF65-F5344CB8AC3E}">
        <p14:creationId xmlns:p14="http://schemas.microsoft.com/office/powerpoint/2010/main" val="3671402130"/>
      </p:ext>
    </p:extLst>
  </p:cSld>
  <p:clrMapOvr>
    <a:masterClrMapping/>
  </p:clrMapOvr>
</p:sld>
</file>

<file path=ppt/theme/theme1.xml><?xml version="1.0" encoding="utf-8"?>
<a:theme xmlns:a="http://schemas.openxmlformats.org/drawingml/2006/main" name="STANDAR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F46A02D9600143A2EEF5084C678BFA" ma:contentTypeVersion="14" ma:contentTypeDescription="Create a new document." ma:contentTypeScope="" ma:versionID="739ed5ae5738c5368e263272486239cd">
  <xsd:schema xmlns:xsd="http://www.w3.org/2001/XMLSchema" xmlns:xs="http://www.w3.org/2001/XMLSchema" xmlns:p="http://schemas.microsoft.com/office/2006/metadata/properties" xmlns:ns3="c7171e14-eda9-4611-b3be-0445ce54bb72" xmlns:ns4="40a3f367-25e2-4443-9f0a-fe800ae58512" targetNamespace="http://schemas.microsoft.com/office/2006/metadata/properties" ma:root="true" ma:fieldsID="1c741edc60bc106a45f45af4098e0235" ns3:_="" ns4:_="">
    <xsd:import namespace="c7171e14-eda9-4611-b3be-0445ce54bb72"/>
    <xsd:import namespace="40a3f367-25e2-4443-9f0a-fe800ae5851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71e14-eda9-4611-b3be-0445ce54bb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a3f367-25e2-4443-9f0a-fe800ae585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46EA6-6474-4CB1-954E-79A26B98EB92}">
  <ds:schemaRefs>
    <ds:schemaRef ds:uri="http://schemas.microsoft.com/office/infopath/2007/PartnerControls"/>
    <ds:schemaRef ds:uri="http://purl.org/dc/terms/"/>
    <ds:schemaRef ds:uri="http://www.w3.org/XML/1998/namespace"/>
    <ds:schemaRef ds:uri="40a3f367-25e2-4443-9f0a-fe800ae58512"/>
    <ds:schemaRef ds:uri="http://schemas.openxmlformats.org/package/2006/metadata/core-properties"/>
    <ds:schemaRef ds:uri="http://purl.org/dc/elements/1.1/"/>
    <ds:schemaRef ds:uri="http://schemas.microsoft.com/office/2006/documentManagement/types"/>
    <ds:schemaRef ds:uri="c7171e14-eda9-4611-b3be-0445ce54bb7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40032DB-84F6-4D4C-ABA3-BE215309F50F}">
  <ds:schemaRefs>
    <ds:schemaRef ds:uri="http://schemas.microsoft.com/sharepoint/v3/contenttype/forms"/>
  </ds:schemaRefs>
</ds:datastoreItem>
</file>

<file path=customXml/itemProps3.xml><?xml version="1.0" encoding="utf-8"?>
<ds:datastoreItem xmlns:ds="http://schemas.openxmlformats.org/officeDocument/2006/customXml" ds:itemID="{5B5120D2-B657-4115-BB44-F1BB0429D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71e14-eda9-4611-b3be-0445ce54bb72"/>
    <ds:schemaRef ds:uri="40a3f367-25e2-4443-9f0a-fe800ae58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{2E9CEDA0-1276-E248-A62C-EA11E5543785}tf10001121</Template>
  <TotalTime>2094</TotalTime>
  <Words>2129</Words>
  <Application>Microsoft Office PowerPoint</Application>
  <PresentationFormat>On-screen Show (16:9)</PresentationFormat>
  <Paragraphs>243</Paragraphs>
  <Slides>15</Slides>
  <Notes>15</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MT Condensed</vt:lpstr>
      <vt:lpstr>Calibri</vt:lpstr>
      <vt:lpstr>Calibri Light</vt:lpstr>
      <vt:lpstr>Symbol</vt:lpstr>
      <vt:lpstr>Times New Roman</vt:lpstr>
      <vt:lpstr>STANDARD SLIDE</vt:lpstr>
      <vt:lpstr>COVER SLIDE</vt:lpstr>
      <vt:lpstr>   BETTER TOGETHER FORUM</vt:lpstr>
      <vt:lpstr>PowerPoint Presentation</vt:lpstr>
      <vt:lpstr>What have we achieved?</vt:lpstr>
      <vt:lpstr>Challenges</vt:lpstr>
      <vt:lpstr>Vision</vt:lpstr>
      <vt:lpstr>PowerPoint Presentation</vt:lpstr>
      <vt:lpstr>Ambitions: </vt:lpstr>
      <vt:lpstr>Ambitions:</vt:lpstr>
      <vt:lpstr>Ambitions:</vt:lpstr>
      <vt:lpstr>Ambitions: </vt:lpstr>
      <vt:lpstr>PowerPoint Presentation</vt:lpstr>
      <vt:lpstr>PowerPoint Presentation</vt:lpstr>
      <vt:lpstr>How do we measure success? </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FOR A BETTER COUNTY DURHAM</dc:title>
  <dc:creator>Louise Fenwick</dc:creator>
  <cp:lastModifiedBy>Kirsty Gail Wilkinson</cp:lastModifiedBy>
  <cp:revision>41</cp:revision>
  <cp:lastPrinted>2023-05-03T08:11:31Z</cp:lastPrinted>
  <dcterms:created xsi:type="dcterms:W3CDTF">2020-10-01T09:37:24Z</dcterms:created>
  <dcterms:modified xsi:type="dcterms:W3CDTF">2023-06-12T08:24:00Z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0x010100F3F46A02D9600143A2EEF5084C678BFA</vt:lpwstr>
  </property>
</Properties>
</file>