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078244-ACCD-4AAB-BCD2-91E49EE1CE73}" v="119" dt="2022-06-09T10:04:11.745"/>
    <p1510:client id="{FE661228-CC1E-4F31-9DCD-8DB85E13FF6C}" v="671" dt="2022-06-09T09:23:58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F6F9F-30E5-4B41-9542-BA475B43DAE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F4BFC-5592-4D0D-BF7B-EB5FFC8164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87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Mid Dec – one year- 3 days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6F4BFC-5592-4D0D-BF7B-EB5FFC8164D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266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According to the government “</a:t>
            </a:r>
            <a:r>
              <a:rPr lang="en-GB" i="1" dirty="0"/>
              <a:t>However data collection is undertaken, at the conclusion, all commissioners should be able to answer 4 questions: ▪ What do individuals who are part of the local community identify as their needs? ▪ What needs are not being met? ▪ Does the identified need fit with your existing strategy? ▪ Do commissioners have the knowledge, skills and experience to consult with service users affected by violence and abuse?” </a:t>
            </a:r>
            <a:r>
              <a:rPr lang="en-GB" dirty="0"/>
              <a:t>I hope to contribute to this process.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6F4BFC-5592-4D0D-BF7B-EB5FFC8164D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85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Lived experience and service user feedback data which has been collected by services directly working with DA victims and survivors, and systems used by them, will also be utilised.   </a:t>
            </a:r>
          </a:p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6F4BFC-5592-4D0D-BF7B-EB5FFC8164D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469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6F4BFC-5592-4D0D-BF7B-EB5FFC8164D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002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Have visited Durham Refuge – accident at station- </a:t>
            </a:r>
            <a:r>
              <a:rPr lang="en-GB" dirty="0" err="1"/>
              <a:t>rearrangeg</a:t>
            </a:r>
            <a:r>
              <a:rPr lang="en-GB" dirty="0"/>
              <a:t> group to introduce myself. Need to engage with Darlington ref. 2 ladies in dispersed </a:t>
            </a:r>
            <a:r>
              <a:rPr lang="en-GB" dirty="0" err="1"/>
              <a:t>accom</a:t>
            </a:r>
            <a:r>
              <a:rPr lang="en-GB" dirty="0"/>
              <a:t> from  Durham ref have agreed to talk to me.</a:t>
            </a:r>
          </a:p>
          <a:p>
            <a:r>
              <a:rPr lang="en-GB" dirty="0"/>
              <a:t>A range of ethnic minorities have been represented in the cohort of women I have spoken to, and also a range of age groups. I have spoken with a physically disabled young mother – not in </a:t>
            </a:r>
            <a:r>
              <a:rPr lang="en-GB" dirty="0" err="1"/>
              <a:t>accom</a:t>
            </a:r>
            <a:r>
              <a:rPr lang="en-GB" dirty="0"/>
              <a:t> which met her needs. Many ( if not all ) of the women have emotional/ mental health needs. </a:t>
            </a:r>
          </a:p>
          <a:p>
            <a:r>
              <a:rPr lang="en-GB" dirty="0"/>
              <a:t>The community groups are kindly engaging wholeheartedly with my task – and are generally more settled and keen to make a difference for others who sadly are experiencing DA.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6F4BFC-5592-4D0D-BF7B-EB5FFC8164D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007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 with any progress report – this is out of date  even sine prepared on Friday.</a:t>
            </a:r>
          </a:p>
          <a:p>
            <a:r>
              <a:rPr lang="en-GB" dirty="0"/>
              <a:t>Also follow up with residents in Peterlee.  </a:t>
            </a:r>
          </a:p>
          <a:p>
            <a:r>
              <a:rPr lang="en-GB" dirty="0"/>
              <a:t>IDVAs are distributing letters </a:t>
            </a:r>
          </a:p>
          <a:p>
            <a:r>
              <a:rPr lang="en-GB" dirty="0"/>
              <a:t>Finalising with ISVAs and DAIOs.</a:t>
            </a:r>
          </a:p>
          <a:p>
            <a:r>
              <a:rPr lang="en-GB" dirty="0"/>
              <a:t>When groups have covered first topics I am moving on to consider next topics….</a:t>
            </a:r>
          </a:p>
          <a:p>
            <a:r>
              <a:rPr lang="en-GB" dirty="0"/>
              <a:t>Without fiercely protecting time essential recording and analysis won’t happen – will be most of my time </a:t>
            </a:r>
            <a:r>
              <a:rPr lang="en-GB"/>
              <a:t>over next few weeks.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6F4BFC-5592-4D0D-BF7B-EB5FFC8164D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239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All of these organisations and others need to be engaged with either to explain their role for the CJS pathway work,  or so that I can gain access to users of their services.</a:t>
            </a:r>
          </a:p>
          <a:p>
            <a:r>
              <a:rPr lang="en-GB" dirty="0"/>
              <a:t>A number of women are keen to be involved in training of profs in orgs they have dealt with – largely to improve knowledge/ insight and thereby hopefully empathy. Discussed with Helen – restorative, healing exercise.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6F4BFC-5592-4D0D-BF7B-EB5FFC8164D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300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again is not an exhaustive list of what is not included in my work plan at the moment.</a:t>
            </a:r>
          </a:p>
          <a:p>
            <a:r>
              <a:rPr lang="en-GB" dirty="0"/>
              <a:t>Massive ever expanding agenda. I am trying to retain a realistic focus and not to be tempted to loom right or left – or there will be no outcomes to present to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6F4BFC-5592-4D0D-BF7B-EB5FFC8164D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76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3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70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8258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413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763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0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666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60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49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50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28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4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49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6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78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457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6F8CF-A3A1-442E-9A63-46A18D6C34F0}" type="datetimeFigureOut">
              <a:rPr lang="en-GB" smtClean="0"/>
              <a:t>09/06/2022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01B7F58-3BC6-42F9-8015-A06D88EFD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43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DBAF-41CE-1DA1-4037-2B35D1B25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299"/>
          </a:xfrm>
        </p:spPr>
        <p:txBody>
          <a:bodyPr/>
          <a:lstStyle/>
          <a:p>
            <a:r>
              <a:rPr lang="en-US" dirty="0"/>
              <a:t>DA Victims’/Survivor Champion –</a:t>
            </a:r>
            <a:br>
              <a:rPr lang="en-US" dirty="0"/>
            </a:br>
            <a:r>
              <a:rPr lang="en-US" dirty="0"/>
              <a:t> Role and purpose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47E304-E756-7F42-9974-FE73529FC8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830791"/>
            <a:ext cx="5661485" cy="1259457"/>
          </a:xfrm>
        </p:spPr>
        <p:txBody>
          <a:bodyPr>
            <a:normAutofit/>
          </a:bodyPr>
          <a:lstStyle/>
          <a:p>
            <a:r>
              <a:rPr lang="en-GB" dirty="0"/>
              <a:t>Employed by police     </a:t>
            </a:r>
          </a:p>
          <a:p>
            <a:r>
              <a:rPr lang="en-GB" dirty="0"/>
              <a:t>Based with OPCC</a:t>
            </a:r>
          </a:p>
          <a:p>
            <a:r>
              <a:rPr lang="en-GB" dirty="0"/>
              <a:t>Funded via DCC</a:t>
            </a:r>
          </a:p>
        </p:txBody>
      </p:sp>
    </p:spTree>
    <p:extLst>
      <p:ext uri="{BB962C8B-B14F-4D97-AF65-F5344CB8AC3E}">
        <p14:creationId xmlns:p14="http://schemas.microsoft.com/office/powerpoint/2010/main" val="426293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5D16B-27E9-2D15-456E-DB7A25939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F0371-B5F9-A232-2CB5-997B23E47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604" y="1930400"/>
            <a:ext cx="8596668" cy="4200454"/>
          </a:xfrm>
        </p:spPr>
        <p:txBody>
          <a:bodyPr>
            <a:normAutofit/>
          </a:bodyPr>
          <a:lstStyle/>
          <a:p>
            <a:r>
              <a:rPr lang="en-GB" dirty="0"/>
              <a:t>Primarily report to the DASVEG and the PCC. </a:t>
            </a:r>
          </a:p>
          <a:p>
            <a:r>
              <a:rPr lang="en-GB" b="1" dirty="0"/>
              <a:t>Challenge</a:t>
            </a:r>
            <a:r>
              <a:rPr lang="en-GB" dirty="0"/>
              <a:t> on behalf of the victims’/survivor voices</a:t>
            </a:r>
          </a:p>
          <a:p>
            <a:r>
              <a:rPr lang="en-GB" dirty="0"/>
              <a:t>The </a:t>
            </a:r>
            <a:r>
              <a:rPr lang="en-GB" b="1" dirty="0"/>
              <a:t>range of services</a:t>
            </a:r>
            <a:r>
              <a:rPr lang="en-GB" dirty="0"/>
              <a:t>, agencies, organisations, systems, issues, demographic groups, and individual task groups, which role should inform is </a:t>
            </a:r>
            <a:r>
              <a:rPr lang="en-GB" b="1" dirty="0"/>
              <a:t>extensive</a:t>
            </a:r>
            <a:r>
              <a:rPr lang="en-GB" dirty="0"/>
              <a:t>. </a:t>
            </a:r>
          </a:p>
          <a:p>
            <a:r>
              <a:rPr lang="en-GB" dirty="0"/>
              <a:t>Prime purpose -  to positively impact the strategic direction, planning, and ultimately the </a:t>
            </a:r>
            <a:r>
              <a:rPr lang="en-GB" b="1" dirty="0"/>
              <a:t>commissioning</a:t>
            </a:r>
            <a:r>
              <a:rPr lang="en-GB" dirty="0"/>
              <a:t> of DA (Domestic Abuse) services in Durham and Darlington. </a:t>
            </a:r>
          </a:p>
          <a:p>
            <a:r>
              <a:rPr lang="en-GB" dirty="0"/>
              <a:t>Achieved by - ensuring that the </a:t>
            </a:r>
            <a:r>
              <a:rPr lang="en-GB" b="1" dirty="0"/>
              <a:t>views and lived experience </a:t>
            </a:r>
            <a:r>
              <a:rPr lang="en-GB" dirty="0"/>
              <a:t>of victims and survivors of DA are a </a:t>
            </a:r>
            <a:r>
              <a:rPr lang="en-GB" b="1" dirty="0"/>
              <a:t>central influence </a:t>
            </a:r>
            <a:r>
              <a:rPr lang="en-GB" dirty="0"/>
              <a:t>in the commissioning of relevant services. </a:t>
            </a:r>
          </a:p>
          <a:p>
            <a:r>
              <a:rPr lang="en-GB" dirty="0"/>
              <a:t>Positively impact the ease with which </a:t>
            </a:r>
            <a:r>
              <a:rPr lang="en-GB" b="1" dirty="0"/>
              <a:t>systems</a:t>
            </a:r>
            <a:r>
              <a:rPr lang="en-GB" dirty="0"/>
              <a:t> can be navigated by people who need to use them.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9640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96BCE-C568-B085-716C-E06F4B28F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24069"/>
            <a:ext cx="8596668" cy="1320800"/>
          </a:xfrm>
        </p:spPr>
        <p:txBody>
          <a:bodyPr/>
          <a:lstStyle/>
          <a:p>
            <a:r>
              <a:rPr lang="en-GB" dirty="0"/>
              <a:t>                        HOW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7DDD8-EE93-B97E-24D0-F14342088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5216987"/>
          </a:xfrm>
        </p:spPr>
        <p:txBody>
          <a:bodyPr>
            <a:normAutofit/>
          </a:bodyPr>
          <a:lstStyle/>
          <a:p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interview, lived experience and discussion group sessions, video interviews/ conversations, and any combination of these and other methods.</a:t>
            </a:r>
          </a:p>
          <a:p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already known ?</a:t>
            </a:r>
          </a:p>
          <a:p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Recording and analysis of data – identify themes and specifics. </a:t>
            </a:r>
          </a:p>
          <a:p>
            <a:endParaRPr lang="en-GB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Report findings – formal and operational links – regional and national</a:t>
            </a:r>
          </a:p>
          <a:p>
            <a:endParaRPr lang="en-GB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Feedback responses of organisations and agencies to victim/survivors</a:t>
            </a:r>
          </a:p>
          <a:p>
            <a:endParaRPr lang="en-GB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REPEAT…….REVIEW</a:t>
            </a:r>
            <a:r>
              <a:rPr lang="en-GB">
                <a:latin typeface="Calibri" panose="020F0502020204030204" pitchFamily="34" charset="0"/>
                <a:cs typeface="Times New Roman" panose="02020603050405020304" pitchFamily="18" charset="0"/>
              </a:rPr>
              <a:t>…….CONTINUE……</a:t>
            </a:r>
            <a:endParaRPr lang="en-GB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26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30C9E-3E0A-0C1C-DF3E-6D5007F9C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61557" cy="796507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APPROACH     </a:t>
            </a:r>
            <a:br>
              <a:rPr lang="en-US" dirty="0"/>
            </a:b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B22E0-89B0-0435-6B84-9D42C4ECF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368" y="1657006"/>
            <a:ext cx="8660073" cy="4735168"/>
          </a:xfrm>
        </p:spPr>
        <p:txBody>
          <a:bodyPr>
            <a:noAutofit/>
          </a:bodyPr>
          <a:lstStyle/>
          <a:p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and contact victim/survivors</a:t>
            </a:r>
          </a:p>
          <a:p>
            <a:endParaRPr lang="en-GB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 and use of qualitative</a:t>
            </a: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</a:t>
            </a: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</a:t>
            </a: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Trauma –aware</a:t>
            </a: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Feed-back</a:t>
            </a: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Concurrent  data collection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662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FD07B-C249-1C46-7EB0-52C2F9159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work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4A8F-3576-DCD6-2F26-882E3FCE1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360" y="1930400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DCC and DBC Safe Accommodation Strategy, including Additional Burdens Fund measures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Support the implementation of the PCC Police and Crime Plan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DA victims/survivor pathway through the CJS and their views of support available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Services commissioned by L.A. and OPCC.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Supported and Non-commissioned services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Additional projects.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Work areas I am alert to. For inclusion in later version of work plan. - not an exhaustive list.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8659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12A34-6B61-B0C1-326E-AB108B945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 to date / ongoing and planned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B0593-2DEC-D60C-BAAB-D3C881076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4487"/>
            <a:ext cx="8596668" cy="4583623"/>
          </a:xfrm>
        </p:spPr>
        <p:txBody>
          <a:bodyPr>
            <a:normAutofit fontScale="62500" lnSpcReduction="20000"/>
          </a:bodyPr>
          <a:lstStyle/>
          <a:p>
            <a:r>
              <a:rPr lang="en-US" sz="2400" dirty="0"/>
              <a:t>Group and individual sessions with residents of Durham and Darlington refuges and dispersed accommodation.</a:t>
            </a:r>
          </a:p>
          <a:p>
            <a:endParaRPr lang="en-US" sz="2400" dirty="0"/>
          </a:p>
          <a:p>
            <a:r>
              <a:rPr lang="en-US" sz="2400" dirty="0"/>
              <a:t>Group and individual sessions with users of some community- based services -PCC contacts</a:t>
            </a:r>
          </a:p>
          <a:p>
            <a:endParaRPr lang="en-US" sz="2400" dirty="0"/>
          </a:p>
          <a:p>
            <a:r>
              <a:rPr lang="en-US" sz="2400" dirty="0"/>
              <a:t>Letters of invitation to interviews delivered via IDVAs, ISVAs, DAIOs, CAB Witness Support</a:t>
            </a:r>
          </a:p>
          <a:p>
            <a:pPr marL="0" indent="0">
              <a:buNone/>
            </a:pPr>
            <a:r>
              <a:rPr lang="en-US" sz="2400" dirty="0"/>
              <a:t>  </a:t>
            </a:r>
          </a:p>
          <a:p>
            <a:r>
              <a:rPr lang="en-US" sz="2400" dirty="0"/>
              <a:t>Response to date – representation, projects.</a:t>
            </a:r>
          </a:p>
          <a:p>
            <a:endParaRPr lang="en-US" sz="2400" dirty="0"/>
          </a:p>
          <a:p>
            <a:r>
              <a:rPr lang="en-US" sz="2400" dirty="0"/>
              <a:t>Topics- Police, CJS, </a:t>
            </a:r>
            <a:r>
              <a:rPr lang="en-US" sz="2400"/>
              <a:t>Safe Accommodation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Next Topics- Children’s and other key services e.g., Housing and support, Mental Health, Benefits, and Local Supports (groups and charities).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Recording and analysis of data achieved to date throughout May/ June.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0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C0DBA-895C-3981-7057-8681DB29C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also….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22A81-5ADA-16A3-CF17-1232BF17B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369" y="1488613"/>
            <a:ext cx="8596668" cy="4885683"/>
          </a:xfrm>
        </p:spPr>
        <p:txBody>
          <a:bodyPr>
            <a:normAutofit/>
          </a:bodyPr>
          <a:lstStyle/>
          <a:p>
            <a:r>
              <a:rPr lang="en-US" sz="2400" dirty="0"/>
              <a:t>Housing providers  </a:t>
            </a:r>
          </a:p>
          <a:p>
            <a:r>
              <a:rPr lang="en-US" sz="2400" dirty="0"/>
              <a:t>MASH</a:t>
            </a:r>
          </a:p>
          <a:p>
            <a:r>
              <a:rPr lang="en-US" sz="2400" dirty="0"/>
              <a:t>Police DA worker in Coms </a:t>
            </a:r>
          </a:p>
          <a:p>
            <a:r>
              <a:rPr lang="en-US" sz="2400" dirty="0"/>
              <a:t>PRIDE</a:t>
            </a:r>
          </a:p>
          <a:p>
            <a:r>
              <a:rPr lang="en-US" sz="2400" dirty="0"/>
              <a:t>HALO </a:t>
            </a:r>
          </a:p>
          <a:p>
            <a:r>
              <a:rPr lang="en-US" sz="2400" dirty="0"/>
              <a:t>AAP identified local support providers </a:t>
            </a:r>
          </a:p>
          <a:p>
            <a:r>
              <a:rPr lang="en-US" sz="2400" dirty="0"/>
              <a:t>users of VCAS and Peer Mentor Scheme</a:t>
            </a:r>
          </a:p>
          <a:p>
            <a:r>
              <a:rPr lang="en-US" sz="2400" dirty="0" err="1"/>
              <a:t>finalise</a:t>
            </a:r>
            <a:r>
              <a:rPr lang="en-US" sz="2400" dirty="0"/>
              <a:t> and distribute SNAP survey </a:t>
            </a:r>
          </a:p>
          <a:p>
            <a:r>
              <a:rPr lang="en-US" sz="2400" dirty="0"/>
              <a:t>engage victim/survivors with training of professionals. ETC.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6057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18749-0CD4-B24C-04CF-259F28DDE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 areas to which I am alert- for inclusion in later version of work plan.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58235-ED26-C6F4-75A9-2E27CE05E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1963"/>
            <a:ext cx="9129275" cy="51413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Male victims/survivors</a:t>
            </a:r>
          </a:p>
          <a:p>
            <a:r>
              <a:rPr lang="en-US" sz="2400" dirty="0"/>
              <a:t>Children and young people as victims in their own right</a:t>
            </a:r>
          </a:p>
          <a:p>
            <a:r>
              <a:rPr lang="en-US" sz="2400" dirty="0"/>
              <a:t>Perpetrator services</a:t>
            </a:r>
          </a:p>
          <a:p>
            <a:r>
              <a:rPr lang="en-US" sz="2400" dirty="0"/>
              <a:t>Disabled</a:t>
            </a:r>
          </a:p>
          <a:p>
            <a:r>
              <a:rPr lang="en-US" sz="2400" dirty="0"/>
              <a:t>Deaf community</a:t>
            </a:r>
          </a:p>
          <a:p>
            <a:r>
              <a:rPr lang="en-US" sz="2400" dirty="0"/>
              <a:t>Older people</a:t>
            </a:r>
          </a:p>
          <a:p>
            <a:r>
              <a:rPr lang="en-US" sz="2400" dirty="0"/>
              <a:t>Rural communities</a:t>
            </a:r>
          </a:p>
          <a:p>
            <a:r>
              <a:rPr lang="en-US" sz="2400" dirty="0" err="1"/>
              <a:t>Marginalised</a:t>
            </a:r>
            <a:r>
              <a:rPr lang="en-US" sz="2400" dirty="0"/>
              <a:t> ethnic groups.</a:t>
            </a:r>
          </a:p>
          <a:p>
            <a:r>
              <a:rPr lang="en-US" sz="2400" dirty="0"/>
              <a:t>VAWG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882834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322</TotalTime>
  <Words>972</Words>
  <Application>Microsoft Office PowerPoint</Application>
  <PresentationFormat>Widescreen</PresentationFormat>
  <Paragraphs>106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DA Victims’/Survivor Champion –  Role and purpose </vt:lpstr>
      <vt:lpstr>                     Introduction</vt:lpstr>
      <vt:lpstr>                        HOW ?</vt:lpstr>
      <vt:lpstr>                     APPROACH       </vt:lpstr>
      <vt:lpstr>                      work plan</vt:lpstr>
      <vt:lpstr>Work to date / ongoing and planned</vt:lpstr>
      <vt:lpstr>And also….</vt:lpstr>
      <vt:lpstr>Work areas to which I am alert- for inclusion in later version of work plan.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Victims/Survivor Champion Workplan. March-September 2022</dc:title>
  <dc:creator>Miss Mackay (SHHS)</dc:creator>
  <cp:lastModifiedBy>Ian Hunter Smart</cp:lastModifiedBy>
  <cp:revision>4</cp:revision>
  <dcterms:created xsi:type="dcterms:W3CDTF">2022-05-05T19:53:51Z</dcterms:created>
  <dcterms:modified xsi:type="dcterms:W3CDTF">2022-06-09T10:39:00Z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eaa0aa9-7845-4268-8f65-90cf4ea80712_Enabled">
    <vt:lpwstr>True</vt:lpwstr>
  </property>
  <property fmtid="{D5CDD505-2E9C-101B-9397-08002B2CF9AE}" pid="3" name="MSIP_Label_8eaa0aa9-7845-4268-8f65-90cf4ea80712_SiteId">
    <vt:lpwstr>4bed7fe3-f410-4076-9052-b7b894eafffe</vt:lpwstr>
  </property>
  <property fmtid="{D5CDD505-2E9C-101B-9397-08002B2CF9AE}" pid="4" name="MSIP_Label_8eaa0aa9-7845-4268-8f65-90cf4ea80712_Owner">
    <vt:lpwstr>Chris.Mackay@durham-pcc.gov.uk</vt:lpwstr>
  </property>
  <property fmtid="{D5CDD505-2E9C-101B-9397-08002B2CF9AE}" pid="5" name="MSIP_Label_8eaa0aa9-7845-4268-8f65-90cf4ea80712_SetDate">
    <vt:lpwstr>2022-05-05T20:37:00.2085517Z</vt:lpwstr>
  </property>
  <property fmtid="{D5CDD505-2E9C-101B-9397-08002B2CF9AE}" pid="6" name="MSIP_Label_8eaa0aa9-7845-4268-8f65-90cf4ea80712_Name">
    <vt:lpwstr>OFFICIAL</vt:lpwstr>
  </property>
  <property fmtid="{D5CDD505-2E9C-101B-9397-08002B2CF9AE}" pid="7" name="MSIP_Label_8eaa0aa9-7845-4268-8f65-90cf4ea80712_Application">
    <vt:lpwstr>Microsoft Azure Information Protection</vt:lpwstr>
  </property>
  <property fmtid="{D5CDD505-2E9C-101B-9397-08002B2CF9AE}" pid="8" name="MSIP_Label_8eaa0aa9-7845-4268-8f65-90cf4ea80712_ActionId">
    <vt:lpwstr>dfa6931d-7539-4808-8e66-79f56ab65826</vt:lpwstr>
  </property>
  <property fmtid="{D5CDD505-2E9C-101B-9397-08002B2CF9AE}" pid="9" name="MSIP_Label_8eaa0aa9-7845-4268-8f65-90cf4ea80712_Extended_MSFT_Method">
    <vt:lpwstr>Automatic</vt:lpwstr>
  </property>
  <property fmtid="{D5CDD505-2E9C-101B-9397-08002B2CF9AE}" pid="10" name="Sensitivity">
    <vt:lpwstr>OFFICIAL</vt:lpwstr>
  </property>
</Properties>
</file>