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4.xml" ContentType="application/vnd.openxmlformats-officedocument.drawingml.diagramLayout+xml"/>
  <Override PartName="/ppt/diagrams/drawing1.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3.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3.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layout3.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4"/>
  </p:notesMasterIdLst>
  <p:sldIdLst>
    <p:sldId id="257" r:id="rId2"/>
    <p:sldId id="290" r:id="rId3"/>
    <p:sldId id="291" r:id="rId4"/>
    <p:sldId id="292" r:id="rId5"/>
    <p:sldId id="318" r:id="rId6"/>
    <p:sldId id="315" r:id="rId7"/>
    <p:sldId id="317" r:id="rId8"/>
    <p:sldId id="256" r:id="rId9"/>
    <p:sldId id="287" r:id="rId10"/>
    <p:sldId id="261" r:id="rId11"/>
    <p:sldId id="319" r:id="rId12"/>
    <p:sldId id="265" r:id="rId13"/>
    <p:sldId id="266" r:id="rId14"/>
    <p:sldId id="263" r:id="rId15"/>
    <p:sldId id="282" r:id="rId16"/>
    <p:sldId id="268" r:id="rId17"/>
    <p:sldId id="270" r:id="rId18"/>
    <p:sldId id="277" r:id="rId19"/>
    <p:sldId id="284" r:id="rId20"/>
    <p:sldId id="278" r:id="rId21"/>
    <p:sldId id="264"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3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6357" autoAdjust="0"/>
  </p:normalViewPr>
  <p:slideViewPr>
    <p:cSldViewPr>
      <p:cViewPr varScale="1">
        <p:scale>
          <a:sx n="90" d="100"/>
          <a:sy n="90" d="100"/>
        </p:scale>
        <p:origin x="100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8C265-0CBC-4434-AA2C-15C293347ADE}"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GB"/>
        </a:p>
      </dgm:t>
    </dgm:pt>
    <dgm:pt modelId="{3F9E20FD-938D-49E7-B60E-A34261FE4347}">
      <dgm:prSet phldrT="[Text]" custT="1"/>
      <dgm:spPr/>
      <dgm:t>
        <a:bodyPr/>
        <a:lstStyle/>
        <a:p>
          <a:r>
            <a:rPr lang="en-GB" sz="1200" b="1" dirty="0"/>
            <a:t>Month One Phase One </a:t>
          </a:r>
          <a:r>
            <a:rPr lang="en-GB" sz="1200" dirty="0"/>
            <a:t>– </a:t>
          </a:r>
          <a:r>
            <a:rPr lang="en-GB" sz="1200" i="1" dirty="0"/>
            <a:t>Practice Learning Group </a:t>
          </a:r>
          <a:r>
            <a:rPr lang="en-GB" sz="1200" dirty="0"/>
            <a:t>scoping of theme and key lines of enquiry, agreeing the Improvement Delivery Group</a:t>
          </a:r>
        </a:p>
      </dgm:t>
    </dgm:pt>
    <dgm:pt modelId="{8276658D-2F6A-4260-9CA5-4BB5BCC40391}" type="parTrans" cxnId="{3E4223CC-DF0E-40E6-882B-B8881611691C}">
      <dgm:prSet/>
      <dgm:spPr/>
      <dgm:t>
        <a:bodyPr/>
        <a:lstStyle/>
        <a:p>
          <a:endParaRPr lang="en-GB"/>
        </a:p>
      </dgm:t>
    </dgm:pt>
    <dgm:pt modelId="{87B5CD52-9C4F-4E21-BB10-B1CA1E6D14EC}" type="sibTrans" cxnId="{3E4223CC-DF0E-40E6-882B-B8881611691C}">
      <dgm:prSet/>
      <dgm:spPr/>
      <dgm:t>
        <a:bodyPr/>
        <a:lstStyle/>
        <a:p>
          <a:endParaRPr lang="en-GB"/>
        </a:p>
      </dgm:t>
    </dgm:pt>
    <dgm:pt modelId="{6E3292C1-6DFE-4BD0-BB1F-7D4094886317}">
      <dgm:prSet phldrT="[Text]" custT="1"/>
      <dgm:spPr/>
      <dgm:t>
        <a:bodyPr/>
        <a:lstStyle/>
        <a:p>
          <a:r>
            <a:rPr lang="en-GB" sz="1200" b="1" dirty="0"/>
            <a:t>Month One Phase Two</a:t>
          </a:r>
          <a:r>
            <a:rPr lang="en-GB" sz="1200" dirty="0"/>
            <a:t>– </a:t>
          </a:r>
          <a:r>
            <a:rPr lang="en-GB" sz="1200" i="1" dirty="0"/>
            <a:t>Improvement Delivery Group </a:t>
          </a:r>
          <a:r>
            <a:rPr lang="en-GB" sz="1200" i="0" dirty="0"/>
            <a:t>Planning and agreeing Methodology and TOR </a:t>
          </a:r>
          <a:endParaRPr lang="en-GB" sz="1200" i="1" dirty="0"/>
        </a:p>
      </dgm:t>
    </dgm:pt>
    <dgm:pt modelId="{08D8AFCC-0015-44DA-8C83-F2CF707FA545}" type="parTrans" cxnId="{D0419B69-969E-4F2B-AF2B-EBD1937D542F}">
      <dgm:prSet/>
      <dgm:spPr/>
      <dgm:t>
        <a:bodyPr/>
        <a:lstStyle/>
        <a:p>
          <a:endParaRPr lang="en-GB"/>
        </a:p>
      </dgm:t>
    </dgm:pt>
    <dgm:pt modelId="{D7516E8F-2B45-47AB-BF60-3469EE837BC7}" type="sibTrans" cxnId="{D0419B69-969E-4F2B-AF2B-EBD1937D542F}">
      <dgm:prSet/>
      <dgm:spPr/>
      <dgm:t>
        <a:bodyPr/>
        <a:lstStyle/>
        <a:p>
          <a:endParaRPr lang="en-GB"/>
        </a:p>
      </dgm:t>
    </dgm:pt>
    <dgm:pt modelId="{854C97B4-1F85-4FE1-B584-90DFC90F1E54}">
      <dgm:prSet phldrT="[Text]" custT="1"/>
      <dgm:spPr/>
      <dgm:t>
        <a:bodyPr/>
        <a:lstStyle/>
        <a:p>
          <a:r>
            <a:rPr lang="en-GB" sz="1200" b="1" dirty="0"/>
            <a:t>Month Two – Phase Three </a:t>
          </a:r>
          <a:r>
            <a:rPr lang="en-GB" sz="1200" i="1" dirty="0"/>
            <a:t>Improvement Delivery Group </a:t>
          </a:r>
          <a:r>
            <a:rPr lang="en-GB" sz="1200" i="0" dirty="0"/>
            <a:t>Doing, mechanism of work  </a:t>
          </a:r>
          <a:endParaRPr lang="en-GB" sz="1200" dirty="0"/>
        </a:p>
      </dgm:t>
    </dgm:pt>
    <dgm:pt modelId="{D57D8558-EB6E-4A6E-93A4-EE758A9A368D}" type="parTrans" cxnId="{7E764D34-7460-4D72-B4D2-0395F8869D42}">
      <dgm:prSet/>
      <dgm:spPr/>
      <dgm:t>
        <a:bodyPr/>
        <a:lstStyle/>
        <a:p>
          <a:endParaRPr lang="en-GB"/>
        </a:p>
      </dgm:t>
    </dgm:pt>
    <dgm:pt modelId="{D73C3C53-7056-476F-BE17-A0B20C684284}" type="sibTrans" cxnId="{7E764D34-7460-4D72-B4D2-0395F8869D42}">
      <dgm:prSet/>
      <dgm:spPr/>
      <dgm:t>
        <a:bodyPr/>
        <a:lstStyle/>
        <a:p>
          <a:endParaRPr lang="en-GB"/>
        </a:p>
      </dgm:t>
    </dgm:pt>
    <dgm:pt modelId="{256B5B54-FA43-4F18-A99D-FBF4573B6518}">
      <dgm:prSet phldrT="[Text]" custT="1"/>
      <dgm:spPr/>
      <dgm:t>
        <a:bodyPr/>
        <a:lstStyle/>
        <a:p>
          <a:r>
            <a:rPr lang="en-GB" sz="1200" dirty="0"/>
            <a:t>12 Months – Phase Six</a:t>
          </a:r>
        </a:p>
        <a:p>
          <a:r>
            <a:rPr lang="en-GB" sz="1200" dirty="0"/>
            <a:t>Review, Reflection and Assurance  </a:t>
          </a:r>
        </a:p>
      </dgm:t>
    </dgm:pt>
    <dgm:pt modelId="{445E0F4D-D25A-4329-BEFB-D8C1C250B905}" type="parTrans" cxnId="{764AB7EF-F368-47AA-B04B-1A7744BDDFB9}">
      <dgm:prSet/>
      <dgm:spPr/>
      <dgm:t>
        <a:bodyPr/>
        <a:lstStyle/>
        <a:p>
          <a:endParaRPr lang="en-GB"/>
        </a:p>
      </dgm:t>
    </dgm:pt>
    <dgm:pt modelId="{B8D5791D-4C84-41F3-A5E1-30A999358E74}" type="sibTrans" cxnId="{764AB7EF-F368-47AA-B04B-1A7744BDDFB9}">
      <dgm:prSet/>
      <dgm:spPr/>
      <dgm:t>
        <a:bodyPr/>
        <a:lstStyle/>
        <a:p>
          <a:endParaRPr lang="en-GB"/>
        </a:p>
      </dgm:t>
    </dgm:pt>
    <dgm:pt modelId="{66731EB7-94D2-42EF-922D-031D97F0647F}">
      <dgm:prSet custT="1"/>
      <dgm:spPr/>
      <dgm:t>
        <a:bodyPr/>
        <a:lstStyle/>
        <a:p>
          <a:r>
            <a:rPr lang="en-GB" sz="1200" b="1" dirty="0"/>
            <a:t>Month Four – Phase Five </a:t>
          </a:r>
          <a:r>
            <a:rPr lang="en-GB" sz="1200" i="1" dirty="0"/>
            <a:t>Improvement Delivery Group</a:t>
          </a:r>
          <a:r>
            <a:rPr lang="en-GB" sz="1200" dirty="0"/>
            <a:t> </a:t>
          </a:r>
          <a:endParaRPr lang="en-GB" sz="1200" b="1" dirty="0"/>
        </a:p>
        <a:p>
          <a:r>
            <a:rPr lang="en-GB" sz="1200" dirty="0"/>
            <a:t>Reflection and Action Plan </a:t>
          </a:r>
        </a:p>
      </dgm:t>
    </dgm:pt>
    <dgm:pt modelId="{F6622231-E144-4CF2-9B42-4DE0A06F41DE}" type="parTrans" cxnId="{A26BB38C-E536-4AAB-AF4F-D413CD33A50D}">
      <dgm:prSet/>
      <dgm:spPr/>
      <dgm:t>
        <a:bodyPr/>
        <a:lstStyle/>
        <a:p>
          <a:endParaRPr lang="en-GB"/>
        </a:p>
      </dgm:t>
    </dgm:pt>
    <dgm:pt modelId="{466AD9B5-0CCC-40EB-BBAC-E55FA63680DD}" type="sibTrans" cxnId="{A26BB38C-E536-4AAB-AF4F-D413CD33A50D}">
      <dgm:prSet/>
      <dgm:spPr/>
      <dgm:t>
        <a:bodyPr/>
        <a:lstStyle/>
        <a:p>
          <a:endParaRPr lang="en-GB"/>
        </a:p>
      </dgm:t>
    </dgm:pt>
    <dgm:pt modelId="{921DC56D-5494-4EC4-93D7-AD7E87F13CBB}">
      <dgm:prSet phldrT="[Text]" custT="1"/>
      <dgm:spPr/>
      <dgm:t>
        <a:bodyPr/>
        <a:lstStyle/>
        <a:p>
          <a:r>
            <a:rPr lang="en-GB" sz="1200" b="1" dirty="0"/>
            <a:t>Month Three – Phase Four </a:t>
          </a:r>
          <a:r>
            <a:rPr lang="en-GB" sz="1200" i="1" dirty="0"/>
            <a:t>Improvement Delivery Group</a:t>
          </a:r>
          <a:r>
            <a:rPr lang="en-GB" sz="1200" dirty="0"/>
            <a:t> Sharing Learning and collecting feedback from professionals, family and children</a:t>
          </a:r>
        </a:p>
      </dgm:t>
    </dgm:pt>
    <dgm:pt modelId="{7CD4A9E5-649B-486D-891A-91A45D656D0B}" type="parTrans" cxnId="{1F0811C1-5699-4553-9689-4D9F81EFBB8A}">
      <dgm:prSet/>
      <dgm:spPr/>
      <dgm:t>
        <a:bodyPr/>
        <a:lstStyle/>
        <a:p>
          <a:endParaRPr lang="en-GB"/>
        </a:p>
      </dgm:t>
    </dgm:pt>
    <dgm:pt modelId="{56453077-5AA3-4A06-A329-A18DF389EF4A}" type="sibTrans" cxnId="{1F0811C1-5699-4553-9689-4D9F81EFBB8A}">
      <dgm:prSet/>
      <dgm:spPr/>
      <dgm:t>
        <a:bodyPr/>
        <a:lstStyle/>
        <a:p>
          <a:endParaRPr lang="en-GB"/>
        </a:p>
      </dgm:t>
    </dgm:pt>
    <dgm:pt modelId="{58138593-06F6-45C6-8C3F-6CE6D40FA590}" type="pres">
      <dgm:prSet presAssocID="{68B8C265-0CBC-4434-AA2C-15C293347ADE}" presName="Name0" presStyleCnt="0">
        <dgm:presLayoutVars>
          <dgm:dir/>
          <dgm:resizeHandles val="exact"/>
        </dgm:presLayoutVars>
      </dgm:prSet>
      <dgm:spPr/>
    </dgm:pt>
    <dgm:pt modelId="{74567D36-C703-4169-9346-80AE3FF48CE0}" type="pres">
      <dgm:prSet presAssocID="{68B8C265-0CBC-4434-AA2C-15C293347ADE}" presName="cycle" presStyleCnt="0"/>
      <dgm:spPr/>
    </dgm:pt>
    <dgm:pt modelId="{A7CE23B9-AB20-4E1E-8EA1-6FE37FD6A6D4}" type="pres">
      <dgm:prSet presAssocID="{3F9E20FD-938D-49E7-B60E-A34261FE4347}" presName="nodeFirstNode" presStyleLbl="node1" presStyleIdx="0" presStyleCnt="6" custScaleY="124435">
        <dgm:presLayoutVars>
          <dgm:bulletEnabled val="1"/>
        </dgm:presLayoutVars>
      </dgm:prSet>
      <dgm:spPr/>
    </dgm:pt>
    <dgm:pt modelId="{DF46EE63-091E-465D-9AD9-171A844DFC68}" type="pres">
      <dgm:prSet presAssocID="{87B5CD52-9C4F-4E21-BB10-B1CA1E6D14EC}" presName="sibTransFirstNode" presStyleLbl="bgShp" presStyleIdx="0" presStyleCnt="1"/>
      <dgm:spPr/>
    </dgm:pt>
    <dgm:pt modelId="{AC67D22A-F692-4505-BA15-40BEB625FB49}" type="pres">
      <dgm:prSet presAssocID="{921DC56D-5494-4EC4-93D7-AD7E87F13CBB}" presName="nodeFollowingNodes" presStyleLbl="node1" presStyleIdx="1" presStyleCnt="6" custScaleY="115026" custRadScaleRad="97730" custRadScaleInc="228062">
        <dgm:presLayoutVars>
          <dgm:bulletEnabled val="1"/>
        </dgm:presLayoutVars>
      </dgm:prSet>
      <dgm:spPr/>
    </dgm:pt>
    <dgm:pt modelId="{84E3BC1A-B6D9-4E0D-BAA9-9940B46B3DF2}" type="pres">
      <dgm:prSet presAssocID="{6E3292C1-6DFE-4BD0-BB1F-7D4094886317}" presName="nodeFollowingNodes" presStyleLbl="node1" presStyleIdx="2" presStyleCnt="6" custRadScaleRad="105780" custRadScaleInc="-113947">
        <dgm:presLayoutVars>
          <dgm:bulletEnabled val="1"/>
        </dgm:presLayoutVars>
      </dgm:prSet>
      <dgm:spPr/>
    </dgm:pt>
    <dgm:pt modelId="{A47EE30B-D3DB-40F3-A71A-5F8759A7B434}" type="pres">
      <dgm:prSet presAssocID="{854C97B4-1F85-4FE1-B584-90DFC90F1E54}" presName="nodeFollowingNodes" presStyleLbl="node1" presStyleIdx="3" presStyleCnt="6" custRadScaleRad="106776" custRadScaleInc="-134896">
        <dgm:presLayoutVars>
          <dgm:bulletEnabled val="1"/>
        </dgm:presLayoutVars>
      </dgm:prSet>
      <dgm:spPr/>
    </dgm:pt>
    <dgm:pt modelId="{8C2CF25A-9CE4-4F60-8541-1BBDBC3E8DD2}" type="pres">
      <dgm:prSet presAssocID="{66731EB7-94D2-42EF-922D-031D97F0647F}" presName="nodeFollowingNodes" presStyleLbl="node1" presStyleIdx="4" presStyleCnt="6" custRadScaleRad="98177" custRadScaleInc="14533">
        <dgm:presLayoutVars>
          <dgm:bulletEnabled val="1"/>
        </dgm:presLayoutVars>
      </dgm:prSet>
      <dgm:spPr/>
    </dgm:pt>
    <dgm:pt modelId="{45E408B6-FB4A-4ECB-8388-07FA4E1F6940}" type="pres">
      <dgm:prSet presAssocID="{256B5B54-FA43-4F18-A99D-FBF4573B6518}" presName="nodeFollowingNodes" presStyleLbl="node1" presStyleIdx="5" presStyleCnt="6">
        <dgm:presLayoutVars>
          <dgm:bulletEnabled val="1"/>
        </dgm:presLayoutVars>
      </dgm:prSet>
      <dgm:spPr/>
    </dgm:pt>
  </dgm:ptLst>
  <dgm:cxnLst>
    <dgm:cxn modelId="{C8222E17-E768-4931-BACB-738BE2E0CFA8}" type="presOf" srcId="{68B8C265-0CBC-4434-AA2C-15C293347ADE}" destId="{58138593-06F6-45C6-8C3F-6CE6D40FA590}" srcOrd="0" destOrd="0" presId="urn:microsoft.com/office/officeart/2005/8/layout/cycle3"/>
    <dgm:cxn modelId="{24A2632E-5F36-4361-BA2E-88B2B9EF1D08}" type="presOf" srcId="{6E3292C1-6DFE-4BD0-BB1F-7D4094886317}" destId="{84E3BC1A-B6D9-4E0D-BAA9-9940B46B3DF2}" srcOrd="0" destOrd="0" presId="urn:microsoft.com/office/officeart/2005/8/layout/cycle3"/>
    <dgm:cxn modelId="{7E764D34-7460-4D72-B4D2-0395F8869D42}" srcId="{68B8C265-0CBC-4434-AA2C-15C293347ADE}" destId="{854C97B4-1F85-4FE1-B584-90DFC90F1E54}" srcOrd="3" destOrd="0" parTransId="{D57D8558-EB6E-4A6E-93A4-EE758A9A368D}" sibTransId="{D73C3C53-7056-476F-BE17-A0B20C684284}"/>
    <dgm:cxn modelId="{088E2142-C928-40AA-80DF-0FD4CC237B48}" type="presOf" srcId="{87B5CD52-9C4F-4E21-BB10-B1CA1E6D14EC}" destId="{DF46EE63-091E-465D-9AD9-171A844DFC68}" srcOrd="0" destOrd="0" presId="urn:microsoft.com/office/officeart/2005/8/layout/cycle3"/>
    <dgm:cxn modelId="{49B36449-D4B1-4B10-8CDB-5C13475A86CE}" type="presOf" srcId="{854C97B4-1F85-4FE1-B584-90DFC90F1E54}" destId="{A47EE30B-D3DB-40F3-A71A-5F8759A7B434}" srcOrd="0" destOrd="0" presId="urn:microsoft.com/office/officeart/2005/8/layout/cycle3"/>
    <dgm:cxn modelId="{D0419B69-969E-4F2B-AF2B-EBD1937D542F}" srcId="{68B8C265-0CBC-4434-AA2C-15C293347ADE}" destId="{6E3292C1-6DFE-4BD0-BB1F-7D4094886317}" srcOrd="2" destOrd="0" parTransId="{08D8AFCC-0015-44DA-8C83-F2CF707FA545}" sibTransId="{D7516E8F-2B45-47AB-BF60-3469EE837BC7}"/>
    <dgm:cxn modelId="{54C6074A-E5E2-44A1-8406-3BA7CA361B8F}" type="presOf" srcId="{3F9E20FD-938D-49E7-B60E-A34261FE4347}" destId="{A7CE23B9-AB20-4E1E-8EA1-6FE37FD6A6D4}" srcOrd="0" destOrd="0" presId="urn:microsoft.com/office/officeart/2005/8/layout/cycle3"/>
    <dgm:cxn modelId="{A26BB38C-E536-4AAB-AF4F-D413CD33A50D}" srcId="{68B8C265-0CBC-4434-AA2C-15C293347ADE}" destId="{66731EB7-94D2-42EF-922D-031D97F0647F}" srcOrd="4" destOrd="0" parTransId="{F6622231-E144-4CF2-9B42-4DE0A06F41DE}" sibTransId="{466AD9B5-0CCC-40EB-BBAC-E55FA63680DD}"/>
    <dgm:cxn modelId="{F8FEA1A9-2420-48CF-B0FB-002543D0F1B6}" type="presOf" srcId="{66731EB7-94D2-42EF-922D-031D97F0647F}" destId="{8C2CF25A-9CE4-4F60-8541-1BBDBC3E8DD2}" srcOrd="0" destOrd="0" presId="urn:microsoft.com/office/officeart/2005/8/layout/cycle3"/>
    <dgm:cxn modelId="{1F0811C1-5699-4553-9689-4D9F81EFBB8A}" srcId="{68B8C265-0CBC-4434-AA2C-15C293347ADE}" destId="{921DC56D-5494-4EC4-93D7-AD7E87F13CBB}" srcOrd="1" destOrd="0" parTransId="{7CD4A9E5-649B-486D-891A-91A45D656D0B}" sibTransId="{56453077-5AA3-4A06-A329-A18DF389EF4A}"/>
    <dgm:cxn modelId="{3E4223CC-DF0E-40E6-882B-B8881611691C}" srcId="{68B8C265-0CBC-4434-AA2C-15C293347ADE}" destId="{3F9E20FD-938D-49E7-B60E-A34261FE4347}" srcOrd="0" destOrd="0" parTransId="{8276658D-2F6A-4260-9CA5-4BB5BCC40391}" sibTransId="{87B5CD52-9C4F-4E21-BB10-B1CA1E6D14EC}"/>
    <dgm:cxn modelId="{C1AD27D3-E854-4AF2-A940-6BA9951EF720}" type="presOf" srcId="{921DC56D-5494-4EC4-93D7-AD7E87F13CBB}" destId="{AC67D22A-F692-4505-BA15-40BEB625FB49}" srcOrd="0" destOrd="0" presId="urn:microsoft.com/office/officeart/2005/8/layout/cycle3"/>
    <dgm:cxn modelId="{764AB7EF-F368-47AA-B04B-1A7744BDDFB9}" srcId="{68B8C265-0CBC-4434-AA2C-15C293347ADE}" destId="{256B5B54-FA43-4F18-A99D-FBF4573B6518}" srcOrd="5" destOrd="0" parTransId="{445E0F4D-D25A-4329-BEFB-D8C1C250B905}" sibTransId="{B8D5791D-4C84-41F3-A5E1-30A999358E74}"/>
    <dgm:cxn modelId="{516821F0-DEE2-4BB6-954B-4DD56AC4C460}" type="presOf" srcId="{256B5B54-FA43-4F18-A99D-FBF4573B6518}" destId="{45E408B6-FB4A-4ECB-8388-07FA4E1F6940}" srcOrd="0" destOrd="0" presId="urn:microsoft.com/office/officeart/2005/8/layout/cycle3"/>
    <dgm:cxn modelId="{92558093-A8CA-4C46-AAAD-2C8C4B3AC1EF}" type="presParOf" srcId="{58138593-06F6-45C6-8C3F-6CE6D40FA590}" destId="{74567D36-C703-4169-9346-80AE3FF48CE0}" srcOrd="0" destOrd="0" presId="urn:microsoft.com/office/officeart/2005/8/layout/cycle3"/>
    <dgm:cxn modelId="{B4DA87F1-82A8-4602-9B16-BB9A0C1F90CA}" type="presParOf" srcId="{74567D36-C703-4169-9346-80AE3FF48CE0}" destId="{A7CE23B9-AB20-4E1E-8EA1-6FE37FD6A6D4}" srcOrd="0" destOrd="0" presId="urn:microsoft.com/office/officeart/2005/8/layout/cycle3"/>
    <dgm:cxn modelId="{AC658BD5-7D55-40C2-9310-A77BB4835E13}" type="presParOf" srcId="{74567D36-C703-4169-9346-80AE3FF48CE0}" destId="{DF46EE63-091E-465D-9AD9-171A844DFC68}" srcOrd="1" destOrd="0" presId="urn:microsoft.com/office/officeart/2005/8/layout/cycle3"/>
    <dgm:cxn modelId="{B24B8FAE-B94D-4A84-BCF3-E9D0FEDCF752}" type="presParOf" srcId="{74567D36-C703-4169-9346-80AE3FF48CE0}" destId="{AC67D22A-F692-4505-BA15-40BEB625FB49}" srcOrd="2" destOrd="0" presId="urn:microsoft.com/office/officeart/2005/8/layout/cycle3"/>
    <dgm:cxn modelId="{11BE2B49-BB47-42D6-9DC3-FF0DD924B41D}" type="presParOf" srcId="{74567D36-C703-4169-9346-80AE3FF48CE0}" destId="{84E3BC1A-B6D9-4E0D-BAA9-9940B46B3DF2}" srcOrd="3" destOrd="0" presId="urn:microsoft.com/office/officeart/2005/8/layout/cycle3"/>
    <dgm:cxn modelId="{4EF70A0D-8EED-488F-8DDD-851FA534927F}" type="presParOf" srcId="{74567D36-C703-4169-9346-80AE3FF48CE0}" destId="{A47EE30B-D3DB-40F3-A71A-5F8759A7B434}" srcOrd="4" destOrd="0" presId="urn:microsoft.com/office/officeart/2005/8/layout/cycle3"/>
    <dgm:cxn modelId="{C3F03D52-587A-4234-BF62-22C192DF6F62}" type="presParOf" srcId="{74567D36-C703-4169-9346-80AE3FF48CE0}" destId="{8C2CF25A-9CE4-4F60-8541-1BBDBC3E8DD2}" srcOrd="5" destOrd="0" presId="urn:microsoft.com/office/officeart/2005/8/layout/cycle3"/>
    <dgm:cxn modelId="{E518644E-F27C-4632-9071-465E49F5F7CF}" type="presParOf" srcId="{74567D36-C703-4169-9346-80AE3FF48CE0}" destId="{45E408B6-FB4A-4ECB-8388-07FA4E1F6940}"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5531F-9D72-4976-BF2F-6DC1EFBE41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572F4BE-8CD3-4794-91AA-EA4AB72E8EB8}">
      <dgm:prSet phldrT="[Text]">
        <dgm:style>
          <a:lnRef idx="3">
            <a:schemeClr val="lt1"/>
          </a:lnRef>
          <a:fillRef idx="1">
            <a:schemeClr val="accent3"/>
          </a:fillRef>
          <a:effectRef idx="1">
            <a:schemeClr val="accent3"/>
          </a:effectRef>
          <a:fontRef idx="minor">
            <a:schemeClr val="lt1"/>
          </a:fontRef>
        </dgm:style>
      </dgm:prSet>
      <dgm:spPr>
        <a:scene3d>
          <a:camera prst="orthographicFront"/>
          <a:lightRig rig="threePt" dir="t"/>
        </a:scene3d>
        <a:sp3d>
          <a:bevelT/>
        </a:sp3d>
      </dgm:spPr>
      <dgm:t>
        <a:bodyPr/>
        <a:lstStyle/>
        <a:p>
          <a:r>
            <a:rPr lang="en-GB" b="1" dirty="0">
              <a:solidFill>
                <a:schemeClr val="bg1"/>
              </a:solidFill>
            </a:rPr>
            <a:t>6 Serious Incidents Since Dec 2021</a:t>
          </a:r>
        </a:p>
      </dgm:t>
    </dgm:pt>
    <dgm:pt modelId="{595BE7E2-FDEE-4E09-AF96-8C6214885ABB}" type="parTrans" cxnId="{D0EE9527-1A65-4305-9409-F851D44AD0F2}">
      <dgm:prSet/>
      <dgm:spPr/>
      <dgm:t>
        <a:bodyPr/>
        <a:lstStyle/>
        <a:p>
          <a:endParaRPr lang="en-GB"/>
        </a:p>
      </dgm:t>
    </dgm:pt>
    <dgm:pt modelId="{67FD094D-54B4-43F3-BE32-6469874F2283}" type="sibTrans" cxnId="{D0EE9527-1A65-4305-9409-F851D44AD0F2}">
      <dgm:prSet/>
      <dgm:spPr/>
      <dgm:t>
        <a:bodyPr/>
        <a:lstStyle/>
        <a:p>
          <a:endParaRPr lang="en-GB"/>
        </a:p>
      </dgm:t>
    </dgm:pt>
    <dgm:pt modelId="{43EBDCAE-B890-4BC5-9849-6368D90AA294}">
      <dgm:prSet phldrT="[Text]">
        <dgm:style>
          <a:lnRef idx="3">
            <a:schemeClr val="lt1"/>
          </a:lnRef>
          <a:fillRef idx="1">
            <a:schemeClr val="accent3"/>
          </a:fillRef>
          <a:effectRef idx="1">
            <a:schemeClr val="accent3"/>
          </a:effectRef>
          <a:fontRef idx="minor">
            <a:schemeClr val="lt1"/>
          </a:fontRef>
        </dgm:style>
      </dgm:prSet>
      <dgm:spPr>
        <a:scene3d>
          <a:camera prst="orthographicFront"/>
          <a:lightRig rig="threePt" dir="t"/>
        </a:scene3d>
        <a:sp3d>
          <a:bevelT/>
        </a:sp3d>
      </dgm:spPr>
      <dgm:t>
        <a:bodyPr/>
        <a:lstStyle/>
        <a:p>
          <a:r>
            <a:rPr lang="en-GB" dirty="0">
              <a:solidFill>
                <a:schemeClr val="bg1"/>
              </a:solidFill>
            </a:rPr>
            <a:t>3 Learning from Practice Revies 2023</a:t>
          </a:r>
        </a:p>
      </dgm:t>
    </dgm:pt>
    <dgm:pt modelId="{D71626E1-AB29-429A-AF0F-B2FF3B0C3761}" type="parTrans" cxnId="{5D650E3A-BDAC-4086-8F47-14BB15ED8EF0}">
      <dgm:prSet/>
      <dgm:spPr/>
      <dgm:t>
        <a:bodyPr/>
        <a:lstStyle/>
        <a:p>
          <a:endParaRPr lang="en-GB"/>
        </a:p>
      </dgm:t>
    </dgm:pt>
    <dgm:pt modelId="{18D91F58-401E-4BD3-BFB0-D6D426C8AAFC}" type="sibTrans" cxnId="{5D650E3A-BDAC-4086-8F47-14BB15ED8EF0}">
      <dgm:prSet/>
      <dgm:spPr/>
      <dgm:t>
        <a:bodyPr/>
        <a:lstStyle/>
        <a:p>
          <a:endParaRPr lang="en-GB"/>
        </a:p>
      </dgm:t>
    </dgm:pt>
    <dgm:pt modelId="{A712A1F7-0C6B-4E52-87A8-F5BC5B35D373}">
      <dgm:prSet phldrT="[Text]">
        <dgm:style>
          <a:lnRef idx="1">
            <a:schemeClr val="dk1"/>
          </a:lnRef>
          <a:fillRef idx="2">
            <a:schemeClr val="dk1"/>
          </a:fillRef>
          <a:effectRef idx="1">
            <a:schemeClr val="dk1"/>
          </a:effectRef>
          <a:fontRef idx="minor">
            <a:schemeClr val="dk1"/>
          </a:fontRef>
        </dgm:style>
      </dgm:prSet>
      <dgm:spPr>
        <a:solidFill>
          <a:schemeClr val="accent6"/>
        </a:solidFill>
        <a:scene3d>
          <a:camera prst="orthographicFront"/>
          <a:lightRig rig="threePt" dir="t"/>
        </a:scene3d>
        <a:sp3d>
          <a:bevelT/>
        </a:sp3d>
      </dgm:spPr>
      <dgm:t>
        <a:bodyPr/>
        <a:lstStyle/>
        <a:p>
          <a:r>
            <a:rPr lang="en-GB" b="1" dirty="0">
              <a:solidFill>
                <a:schemeClr val="bg1"/>
              </a:solidFill>
            </a:rPr>
            <a:t>3 Common Themes</a:t>
          </a:r>
        </a:p>
      </dgm:t>
    </dgm:pt>
    <dgm:pt modelId="{4BAF2B5A-25B1-409F-BCB1-2EA31AE8632E}" type="parTrans" cxnId="{6AB6EF7C-709D-4B98-8DEC-709F2EB5A778}">
      <dgm:prSet/>
      <dgm:spPr/>
      <dgm:t>
        <a:bodyPr/>
        <a:lstStyle/>
        <a:p>
          <a:endParaRPr lang="en-GB"/>
        </a:p>
      </dgm:t>
    </dgm:pt>
    <dgm:pt modelId="{5D44A98F-33A4-419E-A1D5-826F3C4FBAB7}" type="sibTrans" cxnId="{6AB6EF7C-709D-4B98-8DEC-709F2EB5A778}">
      <dgm:prSet/>
      <dgm:spPr/>
      <dgm:t>
        <a:bodyPr/>
        <a:lstStyle/>
        <a:p>
          <a:endParaRPr lang="en-GB"/>
        </a:p>
      </dgm:t>
    </dgm:pt>
    <dgm:pt modelId="{7AE6E462-CD21-45AB-A2E6-C02A4FA940EF}">
      <dgm:prSet phldrT="[Text]">
        <dgm:style>
          <a:lnRef idx="3">
            <a:schemeClr val="lt1"/>
          </a:lnRef>
          <a:fillRef idx="1">
            <a:schemeClr val="accent2"/>
          </a:fillRef>
          <a:effectRef idx="1">
            <a:schemeClr val="accent2"/>
          </a:effectRef>
          <a:fontRef idx="minor">
            <a:schemeClr val="lt1"/>
          </a:fontRef>
        </dgm:style>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GB" b="1" dirty="0"/>
            <a:t>Information Sharing </a:t>
          </a:r>
        </a:p>
      </dgm:t>
    </dgm:pt>
    <dgm:pt modelId="{880C02EB-9FA4-4E52-AD75-3679F52550EB}" type="parTrans" cxnId="{6974F45C-E8E7-4993-894E-FA0034F417DC}">
      <dgm:prSet/>
      <dgm:spPr/>
      <dgm:t>
        <a:bodyPr/>
        <a:lstStyle/>
        <a:p>
          <a:endParaRPr lang="en-GB"/>
        </a:p>
      </dgm:t>
    </dgm:pt>
    <dgm:pt modelId="{43F27851-494F-4CF0-8DAA-BD6A40D96314}" type="sibTrans" cxnId="{6974F45C-E8E7-4993-894E-FA0034F417DC}">
      <dgm:prSet/>
      <dgm:spPr/>
      <dgm:t>
        <a:bodyPr/>
        <a:lstStyle/>
        <a:p>
          <a:endParaRPr lang="en-GB"/>
        </a:p>
      </dgm:t>
    </dgm:pt>
    <dgm:pt modelId="{F329456B-932F-436A-A876-7543142ED02C}">
      <dgm:prSet phldrT="[Text]">
        <dgm:style>
          <a:lnRef idx="3">
            <a:schemeClr val="lt1"/>
          </a:lnRef>
          <a:fillRef idx="1">
            <a:schemeClr val="accent2"/>
          </a:fillRef>
          <a:effectRef idx="1">
            <a:schemeClr val="accent2"/>
          </a:effectRef>
          <a:fontRef idx="minor">
            <a:schemeClr val="lt1"/>
          </a:fontRef>
        </dgm:style>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GB" b="1" dirty="0"/>
            <a:t>Cross Boundaries</a:t>
          </a:r>
        </a:p>
      </dgm:t>
    </dgm:pt>
    <dgm:pt modelId="{62A32E06-41F6-4CD5-97D9-A1F9F2FEE88D}" type="parTrans" cxnId="{511ADDA7-5036-406F-8324-C2F4608E6923}">
      <dgm:prSet/>
      <dgm:spPr/>
      <dgm:t>
        <a:bodyPr/>
        <a:lstStyle/>
        <a:p>
          <a:endParaRPr lang="en-GB"/>
        </a:p>
      </dgm:t>
    </dgm:pt>
    <dgm:pt modelId="{3F60948C-9AA1-419D-A593-7145B4C51264}" type="sibTrans" cxnId="{511ADDA7-5036-406F-8324-C2F4608E6923}">
      <dgm:prSet/>
      <dgm:spPr/>
      <dgm:t>
        <a:bodyPr/>
        <a:lstStyle/>
        <a:p>
          <a:endParaRPr lang="en-GB"/>
        </a:p>
      </dgm:t>
    </dgm:pt>
    <dgm:pt modelId="{9C79DC06-0C60-4326-9591-985F07EA0A91}">
      <dgm:prSet phldrT="[Text]">
        <dgm:style>
          <a:lnRef idx="3">
            <a:schemeClr val="lt1"/>
          </a:lnRef>
          <a:fillRef idx="1">
            <a:schemeClr val="accent2"/>
          </a:fillRef>
          <a:effectRef idx="1">
            <a:schemeClr val="accent2"/>
          </a:effectRef>
          <a:fontRef idx="minor">
            <a:schemeClr val="lt1"/>
          </a:fontRef>
        </dgm:style>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GB" b="1" dirty="0"/>
            <a:t>Professional Curiosity </a:t>
          </a:r>
        </a:p>
      </dgm:t>
    </dgm:pt>
    <dgm:pt modelId="{B06DEDC4-0433-4BBE-9CA1-7DFFE5E44E34}" type="parTrans" cxnId="{725C9B76-507F-4096-9911-C44FE0F119E6}">
      <dgm:prSet/>
      <dgm:spPr/>
      <dgm:t>
        <a:bodyPr/>
        <a:lstStyle/>
        <a:p>
          <a:endParaRPr lang="en-GB"/>
        </a:p>
      </dgm:t>
    </dgm:pt>
    <dgm:pt modelId="{FEAA8B5E-D1B9-4091-9871-619EA1905D94}" type="sibTrans" cxnId="{725C9B76-507F-4096-9911-C44FE0F119E6}">
      <dgm:prSet/>
      <dgm:spPr/>
      <dgm:t>
        <a:bodyPr/>
        <a:lstStyle/>
        <a:p>
          <a:endParaRPr lang="en-GB"/>
        </a:p>
      </dgm:t>
    </dgm:pt>
    <dgm:pt modelId="{53F7CE19-DF66-4A5E-97B8-339E33BA53BB}" type="pres">
      <dgm:prSet presAssocID="{A1F5531F-9D72-4976-BF2F-6DC1EFBE4127}" presName="diagram" presStyleCnt="0">
        <dgm:presLayoutVars>
          <dgm:dir/>
          <dgm:resizeHandles val="exact"/>
        </dgm:presLayoutVars>
      </dgm:prSet>
      <dgm:spPr/>
    </dgm:pt>
    <dgm:pt modelId="{0367584C-C9BB-4204-95E3-F71B7D7140B2}" type="pres">
      <dgm:prSet presAssocID="{1572F4BE-8CD3-4794-91AA-EA4AB72E8EB8}" presName="node" presStyleLbl="node1" presStyleIdx="0" presStyleCnt="6" custLinFactNeighborX="-22934" custLinFactNeighborY="-14581">
        <dgm:presLayoutVars>
          <dgm:bulletEnabled val="1"/>
        </dgm:presLayoutVars>
      </dgm:prSet>
      <dgm:spPr/>
    </dgm:pt>
    <dgm:pt modelId="{6DB7F4D7-D015-49A8-9ECD-4215EF48F2F2}" type="pres">
      <dgm:prSet presAssocID="{67FD094D-54B4-43F3-BE32-6469874F2283}" presName="sibTrans" presStyleCnt="0"/>
      <dgm:spPr/>
    </dgm:pt>
    <dgm:pt modelId="{5AFE365B-4F62-40E4-95E7-FF6B7159BF02}" type="pres">
      <dgm:prSet presAssocID="{43EBDCAE-B890-4BC5-9849-6368D90AA294}" presName="node" presStyleLbl="node1" presStyleIdx="1" presStyleCnt="6" custScaleX="106462" custLinFactNeighborX="7409" custLinFactNeighborY="-9381">
        <dgm:presLayoutVars>
          <dgm:bulletEnabled val="1"/>
        </dgm:presLayoutVars>
      </dgm:prSet>
      <dgm:spPr/>
    </dgm:pt>
    <dgm:pt modelId="{F2DCA2B9-209A-48A1-A0C9-733E3B9FD2DC}" type="pres">
      <dgm:prSet presAssocID="{18D91F58-401E-4BD3-BFB0-D6D426C8AAFC}" presName="sibTrans" presStyleCnt="0"/>
      <dgm:spPr/>
    </dgm:pt>
    <dgm:pt modelId="{667A3159-26D8-4C42-917D-4ECCFB8AC904}" type="pres">
      <dgm:prSet presAssocID="{A712A1F7-0C6B-4E52-87A8-F5BC5B35D373}" presName="node" presStyleLbl="node1" presStyleIdx="2" presStyleCnt="6" custLinFactNeighborX="62875" custLinFactNeighborY="-775">
        <dgm:presLayoutVars>
          <dgm:bulletEnabled val="1"/>
        </dgm:presLayoutVars>
      </dgm:prSet>
      <dgm:spPr/>
    </dgm:pt>
    <dgm:pt modelId="{C84FF34F-4D4C-4310-8CBF-A389FFC96C97}" type="pres">
      <dgm:prSet presAssocID="{5D44A98F-33A4-419E-A1D5-826F3C4FBAB7}" presName="sibTrans" presStyleCnt="0"/>
      <dgm:spPr/>
    </dgm:pt>
    <dgm:pt modelId="{1556E4BA-F4A7-4A5F-8CF0-9510CE4034BE}" type="pres">
      <dgm:prSet presAssocID="{7AE6E462-CD21-45AB-A2E6-C02A4FA940EF}" presName="node" presStyleLbl="node1" presStyleIdx="3" presStyleCnt="6" custScaleX="55024" custScaleY="79622" custLinFactX="-6324" custLinFactY="6713" custLinFactNeighborX="-100000" custLinFactNeighborY="100000">
        <dgm:presLayoutVars>
          <dgm:bulletEnabled val="1"/>
        </dgm:presLayoutVars>
      </dgm:prSet>
      <dgm:spPr>
        <a:prstGeom prst="ellipse">
          <a:avLst/>
        </a:prstGeom>
      </dgm:spPr>
    </dgm:pt>
    <dgm:pt modelId="{A045A3C1-8CCF-4D44-A5F2-8BFFDDF6ED88}" type="pres">
      <dgm:prSet presAssocID="{43F27851-494F-4CF0-8DAA-BD6A40D96314}" presName="sibTrans" presStyleCnt="0"/>
      <dgm:spPr/>
    </dgm:pt>
    <dgm:pt modelId="{8F217AA8-431E-436D-AA69-ED98B5724E4C}" type="pres">
      <dgm:prSet presAssocID="{F329456B-932F-436A-A876-7543142ED02C}" presName="node" presStyleLbl="node1" presStyleIdx="4" presStyleCnt="6" custScaleX="55179" custScaleY="84792" custLinFactY="5739" custLinFactNeighborX="-83947" custLinFactNeighborY="100000">
        <dgm:presLayoutVars>
          <dgm:bulletEnabled val="1"/>
        </dgm:presLayoutVars>
      </dgm:prSet>
      <dgm:spPr>
        <a:prstGeom prst="ellipse">
          <a:avLst/>
        </a:prstGeom>
      </dgm:spPr>
    </dgm:pt>
    <dgm:pt modelId="{C2E52E97-FE93-47DC-B611-F759C981F227}" type="pres">
      <dgm:prSet presAssocID="{3F60948C-9AA1-419D-A593-7145B4C51264}" presName="sibTrans" presStyleCnt="0"/>
      <dgm:spPr/>
    </dgm:pt>
    <dgm:pt modelId="{59F53421-FBE1-43B8-A077-3332C4080448}" type="pres">
      <dgm:prSet presAssocID="{9C79DC06-0C60-4326-9591-985F07EA0A91}" presName="node" presStyleLbl="node1" presStyleIdx="5" presStyleCnt="6" custScaleX="55460" custScaleY="79602" custLinFactNeighborX="86502" custLinFactNeighborY="-839">
        <dgm:presLayoutVars>
          <dgm:bulletEnabled val="1"/>
        </dgm:presLayoutVars>
      </dgm:prSet>
      <dgm:spPr>
        <a:prstGeom prst="ellipse">
          <a:avLst/>
        </a:prstGeom>
      </dgm:spPr>
    </dgm:pt>
  </dgm:ptLst>
  <dgm:cxnLst>
    <dgm:cxn modelId="{D340D904-F7B4-44D4-BD17-E331DA565799}" type="presOf" srcId="{1572F4BE-8CD3-4794-91AA-EA4AB72E8EB8}" destId="{0367584C-C9BB-4204-95E3-F71B7D7140B2}" srcOrd="0" destOrd="0" presId="urn:microsoft.com/office/officeart/2005/8/layout/default"/>
    <dgm:cxn modelId="{B297B710-2178-4AE2-B716-B72BC15FCE99}" type="presOf" srcId="{7AE6E462-CD21-45AB-A2E6-C02A4FA940EF}" destId="{1556E4BA-F4A7-4A5F-8CF0-9510CE4034BE}" srcOrd="0" destOrd="0" presId="urn:microsoft.com/office/officeart/2005/8/layout/default"/>
    <dgm:cxn modelId="{D0EE9527-1A65-4305-9409-F851D44AD0F2}" srcId="{A1F5531F-9D72-4976-BF2F-6DC1EFBE4127}" destId="{1572F4BE-8CD3-4794-91AA-EA4AB72E8EB8}" srcOrd="0" destOrd="0" parTransId="{595BE7E2-FDEE-4E09-AF96-8C6214885ABB}" sibTransId="{67FD094D-54B4-43F3-BE32-6469874F2283}"/>
    <dgm:cxn modelId="{5D650E3A-BDAC-4086-8F47-14BB15ED8EF0}" srcId="{A1F5531F-9D72-4976-BF2F-6DC1EFBE4127}" destId="{43EBDCAE-B890-4BC5-9849-6368D90AA294}" srcOrd="1" destOrd="0" parTransId="{D71626E1-AB29-429A-AF0F-B2FF3B0C3761}" sibTransId="{18D91F58-401E-4BD3-BFB0-D6D426C8AAFC}"/>
    <dgm:cxn modelId="{6974F45C-E8E7-4993-894E-FA0034F417DC}" srcId="{A1F5531F-9D72-4976-BF2F-6DC1EFBE4127}" destId="{7AE6E462-CD21-45AB-A2E6-C02A4FA940EF}" srcOrd="3" destOrd="0" parTransId="{880C02EB-9FA4-4E52-AD75-3679F52550EB}" sibTransId="{43F27851-494F-4CF0-8DAA-BD6A40D96314}"/>
    <dgm:cxn modelId="{36798F67-7B2B-40C1-9242-D98E4E953D31}" type="presOf" srcId="{9C79DC06-0C60-4326-9591-985F07EA0A91}" destId="{59F53421-FBE1-43B8-A077-3332C4080448}" srcOrd="0" destOrd="0" presId="urn:microsoft.com/office/officeart/2005/8/layout/default"/>
    <dgm:cxn modelId="{725C9B76-507F-4096-9911-C44FE0F119E6}" srcId="{A1F5531F-9D72-4976-BF2F-6DC1EFBE4127}" destId="{9C79DC06-0C60-4326-9591-985F07EA0A91}" srcOrd="5" destOrd="0" parTransId="{B06DEDC4-0433-4BBE-9CA1-7DFFE5E44E34}" sibTransId="{FEAA8B5E-D1B9-4091-9871-619EA1905D94}"/>
    <dgm:cxn modelId="{31B2F759-8F22-4951-874F-69761ED10259}" type="presOf" srcId="{A1F5531F-9D72-4976-BF2F-6DC1EFBE4127}" destId="{53F7CE19-DF66-4A5E-97B8-339E33BA53BB}" srcOrd="0" destOrd="0" presId="urn:microsoft.com/office/officeart/2005/8/layout/default"/>
    <dgm:cxn modelId="{DFA45C5A-B464-4350-A555-0D2B45F13B08}" type="presOf" srcId="{A712A1F7-0C6B-4E52-87A8-F5BC5B35D373}" destId="{667A3159-26D8-4C42-917D-4ECCFB8AC904}" srcOrd="0" destOrd="0" presId="urn:microsoft.com/office/officeart/2005/8/layout/default"/>
    <dgm:cxn modelId="{6AB6EF7C-709D-4B98-8DEC-709F2EB5A778}" srcId="{A1F5531F-9D72-4976-BF2F-6DC1EFBE4127}" destId="{A712A1F7-0C6B-4E52-87A8-F5BC5B35D373}" srcOrd="2" destOrd="0" parTransId="{4BAF2B5A-25B1-409F-BCB1-2EA31AE8632E}" sibTransId="{5D44A98F-33A4-419E-A1D5-826F3C4FBAB7}"/>
    <dgm:cxn modelId="{D7C3CDA5-185B-468C-8B51-8CFDB4FB5BF7}" type="presOf" srcId="{43EBDCAE-B890-4BC5-9849-6368D90AA294}" destId="{5AFE365B-4F62-40E4-95E7-FF6B7159BF02}" srcOrd="0" destOrd="0" presId="urn:microsoft.com/office/officeart/2005/8/layout/default"/>
    <dgm:cxn modelId="{511ADDA7-5036-406F-8324-C2F4608E6923}" srcId="{A1F5531F-9D72-4976-BF2F-6DC1EFBE4127}" destId="{F329456B-932F-436A-A876-7543142ED02C}" srcOrd="4" destOrd="0" parTransId="{62A32E06-41F6-4CD5-97D9-A1F9F2FEE88D}" sibTransId="{3F60948C-9AA1-419D-A593-7145B4C51264}"/>
    <dgm:cxn modelId="{F78EEDF2-9383-41F6-AF03-0BA364261EA3}" type="presOf" srcId="{F329456B-932F-436A-A876-7543142ED02C}" destId="{8F217AA8-431E-436D-AA69-ED98B5724E4C}" srcOrd="0" destOrd="0" presId="urn:microsoft.com/office/officeart/2005/8/layout/default"/>
    <dgm:cxn modelId="{0F986556-0094-4CBF-B91A-2E26778C1DE6}" type="presParOf" srcId="{53F7CE19-DF66-4A5E-97B8-339E33BA53BB}" destId="{0367584C-C9BB-4204-95E3-F71B7D7140B2}" srcOrd="0" destOrd="0" presId="urn:microsoft.com/office/officeart/2005/8/layout/default"/>
    <dgm:cxn modelId="{EF6B775D-CCBB-4EA9-B5BE-88FA1C5CB696}" type="presParOf" srcId="{53F7CE19-DF66-4A5E-97B8-339E33BA53BB}" destId="{6DB7F4D7-D015-49A8-9ECD-4215EF48F2F2}" srcOrd="1" destOrd="0" presId="urn:microsoft.com/office/officeart/2005/8/layout/default"/>
    <dgm:cxn modelId="{8187FA45-995D-42DB-BEF7-6496F6940931}" type="presParOf" srcId="{53F7CE19-DF66-4A5E-97B8-339E33BA53BB}" destId="{5AFE365B-4F62-40E4-95E7-FF6B7159BF02}" srcOrd="2" destOrd="0" presId="urn:microsoft.com/office/officeart/2005/8/layout/default"/>
    <dgm:cxn modelId="{85D84A60-61AE-4E18-AE10-1153D13B5703}" type="presParOf" srcId="{53F7CE19-DF66-4A5E-97B8-339E33BA53BB}" destId="{F2DCA2B9-209A-48A1-A0C9-733E3B9FD2DC}" srcOrd="3" destOrd="0" presId="urn:microsoft.com/office/officeart/2005/8/layout/default"/>
    <dgm:cxn modelId="{80B21A54-3C9E-4FB1-8FFA-DDAD6AFFF4F9}" type="presParOf" srcId="{53F7CE19-DF66-4A5E-97B8-339E33BA53BB}" destId="{667A3159-26D8-4C42-917D-4ECCFB8AC904}" srcOrd="4" destOrd="0" presId="urn:microsoft.com/office/officeart/2005/8/layout/default"/>
    <dgm:cxn modelId="{56D98E80-390A-4338-AA77-B841CCC33E69}" type="presParOf" srcId="{53F7CE19-DF66-4A5E-97B8-339E33BA53BB}" destId="{C84FF34F-4D4C-4310-8CBF-A389FFC96C97}" srcOrd="5" destOrd="0" presId="urn:microsoft.com/office/officeart/2005/8/layout/default"/>
    <dgm:cxn modelId="{2E12CC7B-56E3-4F6B-839C-887B1A59C951}" type="presParOf" srcId="{53F7CE19-DF66-4A5E-97B8-339E33BA53BB}" destId="{1556E4BA-F4A7-4A5F-8CF0-9510CE4034BE}" srcOrd="6" destOrd="0" presId="urn:microsoft.com/office/officeart/2005/8/layout/default"/>
    <dgm:cxn modelId="{7BE57443-7164-4B8E-89B7-B0F33CA996E6}" type="presParOf" srcId="{53F7CE19-DF66-4A5E-97B8-339E33BA53BB}" destId="{A045A3C1-8CCF-4D44-A5F2-8BFFDDF6ED88}" srcOrd="7" destOrd="0" presId="urn:microsoft.com/office/officeart/2005/8/layout/default"/>
    <dgm:cxn modelId="{AF894580-E1BE-4C48-8784-AE62A041194F}" type="presParOf" srcId="{53F7CE19-DF66-4A5E-97B8-339E33BA53BB}" destId="{8F217AA8-431E-436D-AA69-ED98B5724E4C}" srcOrd="8" destOrd="0" presId="urn:microsoft.com/office/officeart/2005/8/layout/default"/>
    <dgm:cxn modelId="{A9CCF3D7-1681-4584-A8A0-50F9C5B800F4}" type="presParOf" srcId="{53F7CE19-DF66-4A5E-97B8-339E33BA53BB}" destId="{C2E52E97-FE93-47DC-B611-F759C981F227}" srcOrd="9" destOrd="0" presId="urn:microsoft.com/office/officeart/2005/8/layout/default"/>
    <dgm:cxn modelId="{D4FD081A-38DB-4BF2-A646-37C597D1B36F}" type="presParOf" srcId="{53F7CE19-DF66-4A5E-97B8-339E33BA53BB}" destId="{59F53421-FBE1-43B8-A077-3332C408044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313CB-11B7-451A-8E20-C1A36EF8F50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A8A54B1-E9BE-4ADA-B8A0-00369CDBE47D}">
      <dgm:prSet/>
      <dgm:spPr/>
      <dgm:t>
        <a:bodyPr/>
        <a:lstStyle/>
        <a:p>
          <a:r>
            <a:rPr lang="en-GB"/>
            <a:t>When working with families, much of the information and insight into the family comes from them directly and is ‘self-reported’. </a:t>
          </a:r>
          <a:endParaRPr lang="en-US"/>
        </a:p>
      </dgm:t>
    </dgm:pt>
    <dgm:pt modelId="{A85B3271-2E9C-4D0F-994E-59EEFB7FF537}" type="parTrans" cxnId="{917C5016-A7E7-496B-9963-4E1D778CC87F}">
      <dgm:prSet/>
      <dgm:spPr/>
      <dgm:t>
        <a:bodyPr/>
        <a:lstStyle/>
        <a:p>
          <a:endParaRPr lang="en-US"/>
        </a:p>
      </dgm:t>
    </dgm:pt>
    <dgm:pt modelId="{B3A74527-D54E-44E4-A472-D5FDD7B682C8}" type="sibTrans" cxnId="{917C5016-A7E7-496B-9963-4E1D778CC87F}">
      <dgm:prSet/>
      <dgm:spPr/>
      <dgm:t>
        <a:bodyPr/>
        <a:lstStyle/>
        <a:p>
          <a:endParaRPr lang="en-US"/>
        </a:p>
      </dgm:t>
    </dgm:pt>
    <dgm:pt modelId="{09CB5B72-57C6-4668-B91C-0447D41307BC}">
      <dgm:prSet/>
      <dgm:spPr/>
      <dgm:t>
        <a:bodyPr/>
        <a:lstStyle/>
        <a:p>
          <a:r>
            <a:rPr lang="en-GB"/>
            <a:t>Professionals need to ensure that they triangulate what parents are saying by establishing the facts, gathering evidence, and communicating well with all involved. </a:t>
          </a:r>
          <a:endParaRPr lang="en-US"/>
        </a:p>
      </dgm:t>
    </dgm:pt>
    <dgm:pt modelId="{C465AD4D-1D7C-4805-8388-E9FDEE41587B}" type="parTrans" cxnId="{4A98B86C-A581-44CD-9E45-C63C5270E904}">
      <dgm:prSet/>
      <dgm:spPr/>
      <dgm:t>
        <a:bodyPr/>
        <a:lstStyle/>
        <a:p>
          <a:endParaRPr lang="en-US"/>
        </a:p>
      </dgm:t>
    </dgm:pt>
    <dgm:pt modelId="{04A7E9C9-B7AB-4602-B231-C8E52D30BE37}" type="sibTrans" cxnId="{4A98B86C-A581-44CD-9E45-C63C5270E904}">
      <dgm:prSet/>
      <dgm:spPr/>
      <dgm:t>
        <a:bodyPr/>
        <a:lstStyle/>
        <a:p>
          <a:endParaRPr lang="en-US"/>
        </a:p>
      </dgm:t>
    </dgm:pt>
    <dgm:pt modelId="{DCA66C42-0A56-4FA4-BFE4-A4260E5FC419}">
      <dgm:prSet/>
      <dgm:spPr/>
      <dgm:t>
        <a:bodyPr/>
        <a:lstStyle/>
        <a:p>
          <a:r>
            <a:rPr lang="en-GB" dirty="0"/>
            <a:t>There is a need for all professionals to have a conscious and healthy inquisitiveness, not taking information at face value but clarify, reflect what they are being told and verify information.</a:t>
          </a:r>
          <a:endParaRPr lang="en-US" dirty="0"/>
        </a:p>
      </dgm:t>
    </dgm:pt>
    <dgm:pt modelId="{C76B2093-D26D-4426-B0FC-61FE1C1720CD}" type="parTrans" cxnId="{F23C4ED2-7AC9-436C-A634-C61063D5892C}">
      <dgm:prSet/>
      <dgm:spPr/>
      <dgm:t>
        <a:bodyPr/>
        <a:lstStyle/>
        <a:p>
          <a:endParaRPr lang="en-US"/>
        </a:p>
      </dgm:t>
    </dgm:pt>
    <dgm:pt modelId="{DABEA45B-556F-42CD-B9E4-ACEB54DC5896}" type="sibTrans" cxnId="{F23C4ED2-7AC9-436C-A634-C61063D5892C}">
      <dgm:prSet/>
      <dgm:spPr/>
      <dgm:t>
        <a:bodyPr/>
        <a:lstStyle/>
        <a:p>
          <a:endParaRPr lang="en-US"/>
        </a:p>
      </dgm:t>
    </dgm:pt>
    <dgm:pt modelId="{29973013-E061-41A7-A0F2-ED94207D126D}">
      <dgm:prSet/>
      <dgm:spPr/>
      <dgm:t>
        <a:bodyPr/>
        <a:lstStyle/>
        <a:p>
          <a:r>
            <a:rPr lang="en-GB"/>
            <a:t>It is important to make it clear in recording the origin of a piece of information and if it self-reported, this avoids the risk of it becoming assumed as fact through the passage of time. </a:t>
          </a:r>
          <a:endParaRPr lang="en-US"/>
        </a:p>
      </dgm:t>
    </dgm:pt>
    <dgm:pt modelId="{2EEFE529-2A4E-42FB-8559-94B763E5DD78}" type="parTrans" cxnId="{F3C2A77E-3722-4B43-A22E-5C6D15711D19}">
      <dgm:prSet/>
      <dgm:spPr/>
      <dgm:t>
        <a:bodyPr/>
        <a:lstStyle/>
        <a:p>
          <a:endParaRPr lang="en-US"/>
        </a:p>
      </dgm:t>
    </dgm:pt>
    <dgm:pt modelId="{DADDD092-7CEA-49DA-AA75-A9C0B7B3A761}" type="sibTrans" cxnId="{F3C2A77E-3722-4B43-A22E-5C6D15711D19}">
      <dgm:prSet/>
      <dgm:spPr/>
      <dgm:t>
        <a:bodyPr/>
        <a:lstStyle/>
        <a:p>
          <a:endParaRPr lang="en-US"/>
        </a:p>
      </dgm:t>
    </dgm:pt>
    <dgm:pt modelId="{68447E8C-1BC9-4257-AC0B-5AC7ADA71450}">
      <dgm:prSet/>
      <dgm:spPr/>
      <dgm:t>
        <a:bodyPr/>
        <a:lstStyle/>
        <a:p>
          <a:r>
            <a:rPr lang="en-GB"/>
            <a:t>Wherever possible, check out details of self-reported information by asking who, where when and confirm/validate the information. </a:t>
          </a:r>
          <a:endParaRPr lang="en-US"/>
        </a:p>
      </dgm:t>
    </dgm:pt>
    <dgm:pt modelId="{67D36A8B-D561-4943-B7DC-F17D1A1FA461}" type="parTrans" cxnId="{CDAD54C4-5166-46F5-B34A-63FBAF578943}">
      <dgm:prSet/>
      <dgm:spPr/>
      <dgm:t>
        <a:bodyPr/>
        <a:lstStyle/>
        <a:p>
          <a:endParaRPr lang="en-US"/>
        </a:p>
      </dgm:t>
    </dgm:pt>
    <dgm:pt modelId="{BC1A7410-E559-4C68-BAC1-1819BA7B8796}" type="sibTrans" cxnId="{CDAD54C4-5166-46F5-B34A-63FBAF578943}">
      <dgm:prSet/>
      <dgm:spPr/>
      <dgm:t>
        <a:bodyPr/>
        <a:lstStyle/>
        <a:p>
          <a:endParaRPr lang="en-US"/>
        </a:p>
      </dgm:t>
    </dgm:pt>
    <dgm:pt modelId="{099EB627-821E-4B44-AFE9-CA500D990B42}" type="pres">
      <dgm:prSet presAssocID="{A2A313CB-11B7-451A-8E20-C1A36EF8F509}" presName="outerComposite" presStyleCnt="0">
        <dgm:presLayoutVars>
          <dgm:chMax val="5"/>
          <dgm:dir/>
          <dgm:resizeHandles val="exact"/>
        </dgm:presLayoutVars>
      </dgm:prSet>
      <dgm:spPr/>
    </dgm:pt>
    <dgm:pt modelId="{39418811-E95D-4F54-BB2C-0F82CD3D53DE}" type="pres">
      <dgm:prSet presAssocID="{A2A313CB-11B7-451A-8E20-C1A36EF8F509}" presName="dummyMaxCanvas" presStyleCnt="0">
        <dgm:presLayoutVars/>
      </dgm:prSet>
      <dgm:spPr/>
    </dgm:pt>
    <dgm:pt modelId="{31F5D01D-5EA6-4935-BCA5-49AA241710E5}" type="pres">
      <dgm:prSet presAssocID="{A2A313CB-11B7-451A-8E20-C1A36EF8F509}" presName="FiveNodes_1" presStyleLbl="node1" presStyleIdx="0" presStyleCnt="5">
        <dgm:presLayoutVars>
          <dgm:bulletEnabled val="1"/>
        </dgm:presLayoutVars>
      </dgm:prSet>
      <dgm:spPr/>
    </dgm:pt>
    <dgm:pt modelId="{E33DBE92-101B-4F10-AAF1-F9E7B9016652}" type="pres">
      <dgm:prSet presAssocID="{A2A313CB-11B7-451A-8E20-C1A36EF8F509}" presName="FiveNodes_2" presStyleLbl="node1" presStyleIdx="1" presStyleCnt="5">
        <dgm:presLayoutVars>
          <dgm:bulletEnabled val="1"/>
        </dgm:presLayoutVars>
      </dgm:prSet>
      <dgm:spPr/>
    </dgm:pt>
    <dgm:pt modelId="{B8AE6B1C-30AB-4617-84E2-07184EA32E69}" type="pres">
      <dgm:prSet presAssocID="{A2A313CB-11B7-451A-8E20-C1A36EF8F509}" presName="FiveNodes_3" presStyleLbl="node1" presStyleIdx="2" presStyleCnt="5">
        <dgm:presLayoutVars>
          <dgm:bulletEnabled val="1"/>
        </dgm:presLayoutVars>
      </dgm:prSet>
      <dgm:spPr/>
    </dgm:pt>
    <dgm:pt modelId="{F62EA886-5EC3-41EA-B20B-B984F5274C45}" type="pres">
      <dgm:prSet presAssocID="{A2A313CB-11B7-451A-8E20-C1A36EF8F509}" presName="FiveNodes_4" presStyleLbl="node1" presStyleIdx="3" presStyleCnt="5">
        <dgm:presLayoutVars>
          <dgm:bulletEnabled val="1"/>
        </dgm:presLayoutVars>
      </dgm:prSet>
      <dgm:spPr/>
    </dgm:pt>
    <dgm:pt modelId="{5FD8AEA5-6608-43C1-873D-E42E3699F4D0}" type="pres">
      <dgm:prSet presAssocID="{A2A313CB-11B7-451A-8E20-C1A36EF8F509}" presName="FiveNodes_5" presStyleLbl="node1" presStyleIdx="4" presStyleCnt="5">
        <dgm:presLayoutVars>
          <dgm:bulletEnabled val="1"/>
        </dgm:presLayoutVars>
      </dgm:prSet>
      <dgm:spPr/>
    </dgm:pt>
    <dgm:pt modelId="{2C8C3632-2580-43A2-92C0-C8F3C6D446A4}" type="pres">
      <dgm:prSet presAssocID="{A2A313CB-11B7-451A-8E20-C1A36EF8F509}" presName="FiveConn_1-2" presStyleLbl="fgAccFollowNode1" presStyleIdx="0" presStyleCnt="4">
        <dgm:presLayoutVars>
          <dgm:bulletEnabled val="1"/>
        </dgm:presLayoutVars>
      </dgm:prSet>
      <dgm:spPr/>
    </dgm:pt>
    <dgm:pt modelId="{D98A7BC5-7A3B-4C90-8F85-CB40FAF59203}" type="pres">
      <dgm:prSet presAssocID="{A2A313CB-11B7-451A-8E20-C1A36EF8F509}" presName="FiveConn_2-3" presStyleLbl="fgAccFollowNode1" presStyleIdx="1" presStyleCnt="4">
        <dgm:presLayoutVars>
          <dgm:bulletEnabled val="1"/>
        </dgm:presLayoutVars>
      </dgm:prSet>
      <dgm:spPr/>
    </dgm:pt>
    <dgm:pt modelId="{5F380525-0BAD-44D1-ACD1-645D6FD89BAD}" type="pres">
      <dgm:prSet presAssocID="{A2A313CB-11B7-451A-8E20-C1A36EF8F509}" presName="FiveConn_3-4" presStyleLbl="fgAccFollowNode1" presStyleIdx="2" presStyleCnt="4">
        <dgm:presLayoutVars>
          <dgm:bulletEnabled val="1"/>
        </dgm:presLayoutVars>
      </dgm:prSet>
      <dgm:spPr/>
    </dgm:pt>
    <dgm:pt modelId="{0C98BB29-BB2E-427D-B274-1B87CA11BB00}" type="pres">
      <dgm:prSet presAssocID="{A2A313CB-11B7-451A-8E20-C1A36EF8F509}" presName="FiveConn_4-5" presStyleLbl="fgAccFollowNode1" presStyleIdx="3" presStyleCnt="4">
        <dgm:presLayoutVars>
          <dgm:bulletEnabled val="1"/>
        </dgm:presLayoutVars>
      </dgm:prSet>
      <dgm:spPr/>
    </dgm:pt>
    <dgm:pt modelId="{07DAAC75-5173-452E-86FA-A86A5A2EF02F}" type="pres">
      <dgm:prSet presAssocID="{A2A313CB-11B7-451A-8E20-C1A36EF8F509}" presName="FiveNodes_1_text" presStyleLbl="node1" presStyleIdx="4" presStyleCnt="5">
        <dgm:presLayoutVars>
          <dgm:bulletEnabled val="1"/>
        </dgm:presLayoutVars>
      </dgm:prSet>
      <dgm:spPr/>
    </dgm:pt>
    <dgm:pt modelId="{9BF0286E-F33A-4DF3-A777-B881B757971B}" type="pres">
      <dgm:prSet presAssocID="{A2A313CB-11B7-451A-8E20-C1A36EF8F509}" presName="FiveNodes_2_text" presStyleLbl="node1" presStyleIdx="4" presStyleCnt="5">
        <dgm:presLayoutVars>
          <dgm:bulletEnabled val="1"/>
        </dgm:presLayoutVars>
      </dgm:prSet>
      <dgm:spPr/>
    </dgm:pt>
    <dgm:pt modelId="{411FDDAD-7C66-4312-BCB2-E69DA836BDB3}" type="pres">
      <dgm:prSet presAssocID="{A2A313CB-11B7-451A-8E20-C1A36EF8F509}" presName="FiveNodes_3_text" presStyleLbl="node1" presStyleIdx="4" presStyleCnt="5">
        <dgm:presLayoutVars>
          <dgm:bulletEnabled val="1"/>
        </dgm:presLayoutVars>
      </dgm:prSet>
      <dgm:spPr/>
    </dgm:pt>
    <dgm:pt modelId="{56E90B4D-97D4-40DC-B82D-91E3138DEC18}" type="pres">
      <dgm:prSet presAssocID="{A2A313CB-11B7-451A-8E20-C1A36EF8F509}" presName="FiveNodes_4_text" presStyleLbl="node1" presStyleIdx="4" presStyleCnt="5">
        <dgm:presLayoutVars>
          <dgm:bulletEnabled val="1"/>
        </dgm:presLayoutVars>
      </dgm:prSet>
      <dgm:spPr/>
    </dgm:pt>
    <dgm:pt modelId="{07D9D108-1CAC-4774-8FDA-C3C226C78CE8}" type="pres">
      <dgm:prSet presAssocID="{A2A313CB-11B7-451A-8E20-C1A36EF8F509}" presName="FiveNodes_5_text" presStyleLbl="node1" presStyleIdx="4" presStyleCnt="5">
        <dgm:presLayoutVars>
          <dgm:bulletEnabled val="1"/>
        </dgm:presLayoutVars>
      </dgm:prSet>
      <dgm:spPr/>
    </dgm:pt>
  </dgm:ptLst>
  <dgm:cxnLst>
    <dgm:cxn modelId="{917C5016-A7E7-496B-9963-4E1D778CC87F}" srcId="{A2A313CB-11B7-451A-8E20-C1A36EF8F509}" destId="{FA8A54B1-E9BE-4ADA-B8A0-00369CDBE47D}" srcOrd="0" destOrd="0" parTransId="{A85B3271-2E9C-4D0F-994E-59EEFB7FF537}" sibTransId="{B3A74527-D54E-44E4-A472-D5FDD7B682C8}"/>
    <dgm:cxn modelId="{059C6430-5FA5-48C4-B4CF-9790B57395C3}" type="presOf" srcId="{68447E8C-1BC9-4257-AC0B-5AC7ADA71450}" destId="{5FD8AEA5-6608-43C1-873D-E42E3699F4D0}" srcOrd="0" destOrd="0" presId="urn:microsoft.com/office/officeart/2005/8/layout/vProcess5"/>
    <dgm:cxn modelId="{5528FA42-C9B3-4144-80B5-6F4F88C12EAC}" type="presOf" srcId="{DABEA45B-556F-42CD-B9E4-ACEB54DC5896}" destId="{5F380525-0BAD-44D1-ACD1-645D6FD89BAD}" srcOrd="0" destOrd="0" presId="urn:microsoft.com/office/officeart/2005/8/layout/vProcess5"/>
    <dgm:cxn modelId="{9F7D8564-5565-4858-8806-0019F2C71217}" type="presOf" srcId="{A2A313CB-11B7-451A-8E20-C1A36EF8F509}" destId="{099EB627-821E-4B44-AFE9-CA500D990B42}" srcOrd="0" destOrd="0" presId="urn:microsoft.com/office/officeart/2005/8/layout/vProcess5"/>
    <dgm:cxn modelId="{4A98B86C-A581-44CD-9E45-C63C5270E904}" srcId="{A2A313CB-11B7-451A-8E20-C1A36EF8F509}" destId="{09CB5B72-57C6-4668-B91C-0447D41307BC}" srcOrd="1" destOrd="0" parTransId="{C465AD4D-1D7C-4805-8388-E9FDEE41587B}" sibTransId="{04A7E9C9-B7AB-4602-B231-C8E52D30BE37}"/>
    <dgm:cxn modelId="{A539B055-D380-4660-AAF3-9CADC7BD82D3}" type="presOf" srcId="{29973013-E061-41A7-A0F2-ED94207D126D}" destId="{56E90B4D-97D4-40DC-B82D-91E3138DEC18}" srcOrd="1" destOrd="0" presId="urn:microsoft.com/office/officeart/2005/8/layout/vProcess5"/>
    <dgm:cxn modelId="{8BE4F659-7ABD-497A-AE61-8B8ED428E450}" type="presOf" srcId="{DADDD092-7CEA-49DA-AA75-A9C0B7B3A761}" destId="{0C98BB29-BB2E-427D-B274-1B87CA11BB00}" srcOrd="0" destOrd="0" presId="urn:microsoft.com/office/officeart/2005/8/layout/vProcess5"/>
    <dgm:cxn modelId="{F3C2A77E-3722-4B43-A22E-5C6D15711D19}" srcId="{A2A313CB-11B7-451A-8E20-C1A36EF8F509}" destId="{29973013-E061-41A7-A0F2-ED94207D126D}" srcOrd="3" destOrd="0" parTransId="{2EEFE529-2A4E-42FB-8559-94B763E5DD78}" sibTransId="{DADDD092-7CEA-49DA-AA75-A9C0B7B3A761}"/>
    <dgm:cxn modelId="{C30C2580-0F4D-4B7C-BE5D-0F7AB21484D7}" type="presOf" srcId="{29973013-E061-41A7-A0F2-ED94207D126D}" destId="{F62EA886-5EC3-41EA-B20B-B984F5274C45}" srcOrd="0" destOrd="0" presId="urn:microsoft.com/office/officeart/2005/8/layout/vProcess5"/>
    <dgm:cxn modelId="{1E3BC388-9AFE-442D-B9A4-4F9286DDDDD2}" type="presOf" srcId="{09CB5B72-57C6-4668-B91C-0447D41307BC}" destId="{E33DBE92-101B-4F10-AAF1-F9E7B9016652}" srcOrd="0" destOrd="0" presId="urn:microsoft.com/office/officeart/2005/8/layout/vProcess5"/>
    <dgm:cxn modelId="{D8D4529B-794F-4418-B7DF-3616CC0E9F40}" type="presOf" srcId="{FA8A54B1-E9BE-4ADA-B8A0-00369CDBE47D}" destId="{31F5D01D-5EA6-4935-BCA5-49AA241710E5}" srcOrd="0" destOrd="0" presId="urn:microsoft.com/office/officeart/2005/8/layout/vProcess5"/>
    <dgm:cxn modelId="{E40762B0-DCE9-4988-A266-1C4F80C7A6BC}" type="presOf" srcId="{68447E8C-1BC9-4257-AC0B-5AC7ADA71450}" destId="{07D9D108-1CAC-4774-8FDA-C3C226C78CE8}" srcOrd="1" destOrd="0" presId="urn:microsoft.com/office/officeart/2005/8/layout/vProcess5"/>
    <dgm:cxn modelId="{E4564EBF-A0AC-45B6-8186-05A2DB5C6649}" type="presOf" srcId="{B3A74527-D54E-44E4-A472-D5FDD7B682C8}" destId="{2C8C3632-2580-43A2-92C0-C8F3C6D446A4}" srcOrd="0" destOrd="0" presId="urn:microsoft.com/office/officeart/2005/8/layout/vProcess5"/>
    <dgm:cxn modelId="{5FA6FEC2-AF6B-40BC-8BA7-0681A811FD37}" type="presOf" srcId="{DCA66C42-0A56-4FA4-BFE4-A4260E5FC419}" destId="{B8AE6B1C-30AB-4617-84E2-07184EA32E69}" srcOrd="0" destOrd="0" presId="urn:microsoft.com/office/officeart/2005/8/layout/vProcess5"/>
    <dgm:cxn modelId="{CDAD54C4-5166-46F5-B34A-63FBAF578943}" srcId="{A2A313CB-11B7-451A-8E20-C1A36EF8F509}" destId="{68447E8C-1BC9-4257-AC0B-5AC7ADA71450}" srcOrd="4" destOrd="0" parTransId="{67D36A8B-D561-4943-B7DC-F17D1A1FA461}" sibTransId="{BC1A7410-E559-4C68-BAC1-1819BA7B8796}"/>
    <dgm:cxn modelId="{FEE00FCE-7BAA-4599-84BF-61289B1155D9}" type="presOf" srcId="{09CB5B72-57C6-4668-B91C-0447D41307BC}" destId="{9BF0286E-F33A-4DF3-A777-B881B757971B}" srcOrd="1" destOrd="0" presId="urn:microsoft.com/office/officeart/2005/8/layout/vProcess5"/>
    <dgm:cxn modelId="{F23C4ED2-7AC9-436C-A634-C61063D5892C}" srcId="{A2A313CB-11B7-451A-8E20-C1A36EF8F509}" destId="{DCA66C42-0A56-4FA4-BFE4-A4260E5FC419}" srcOrd="2" destOrd="0" parTransId="{C76B2093-D26D-4426-B0FC-61FE1C1720CD}" sibTransId="{DABEA45B-556F-42CD-B9E4-ACEB54DC5896}"/>
    <dgm:cxn modelId="{50C451ED-DA16-42CA-A3E2-B3A9455B7B98}" type="presOf" srcId="{FA8A54B1-E9BE-4ADA-B8A0-00369CDBE47D}" destId="{07DAAC75-5173-452E-86FA-A86A5A2EF02F}" srcOrd="1" destOrd="0" presId="urn:microsoft.com/office/officeart/2005/8/layout/vProcess5"/>
    <dgm:cxn modelId="{750286F1-23FB-4F2F-B0D9-32C5000B7681}" type="presOf" srcId="{DCA66C42-0A56-4FA4-BFE4-A4260E5FC419}" destId="{411FDDAD-7C66-4312-BCB2-E69DA836BDB3}" srcOrd="1" destOrd="0" presId="urn:microsoft.com/office/officeart/2005/8/layout/vProcess5"/>
    <dgm:cxn modelId="{FDA219F8-4381-45C6-A565-ADF1AB012FA3}" type="presOf" srcId="{04A7E9C9-B7AB-4602-B231-C8E52D30BE37}" destId="{D98A7BC5-7A3B-4C90-8F85-CB40FAF59203}" srcOrd="0" destOrd="0" presId="urn:microsoft.com/office/officeart/2005/8/layout/vProcess5"/>
    <dgm:cxn modelId="{9A87F121-C3EF-4AC2-8B8C-432D4252C18F}" type="presParOf" srcId="{099EB627-821E-4B44-AFE9-CA500D990B42}" destId="{39418811-E95D-4F54-BB2C-0F82CD3D53DE}" srcOrd="0" destOrd="0" presId="urn:microsoft.com/office/officeart/2005/8/layout/vProcess5"/>
    <dgm:cxn modelId="{914E7C97-4ADC-482C-8666-7A7621B55CC6}" type="presParOf" srcId="{099EB627-821E-4B44-AFE9-CA500D990B42}" destId="{31F5D01D-5EA6-4935-BCA5-49AA241710E5}" srcOrd="1" destOrd="0" presId="urn:microsoft.com/office/officeart/2005/8/layout/vProcess5"/>
    <dgm:cxn modelId="{1A5A6797-1C7E-487B-968B-DC1D75FE1905}" type="presParOf" srcId="{099EB627-821E-4B44-AFE9-CA500D990B42}" destId="{E33DBE92-101B-4F10-AAF1-F9E7B9016652}" srcOrd="2" destOrd="0" presId="urn:microsoft.com/office/officeart/2005/8/layout/vProcess5"/>
    <dgm:cxn modelId="{7EB15B01-F233-4B86-9972-9D515FEC0AFB}" type="presParOf" srcId="{099EB627-821E-4B44-AFE9-CA500D990B42}" destId="{B8AE6B1C-30AB-4617-84E2-07184EA32E69}" srcOrd="3" destOrd="0" presId="urn:microsoft.com/office/officeart/2005/8/layout/vProcess5"/>
    <dgm:cxn modelId="{485FCD8A-1FB0-4378-A8D4-6F56301D4129}" type="presParOf" srcId="{099EB627-821E-4B44-AFE9-CA500D990B42}" destId="{F62EA886-5EC3-41EA-B20B-B984F5274C45}" srcOrd="4" destOrd="0" presId="urn:microsoft.com/office/officeart/2005/8/layout/vProcess5"/>
    <dgm:cxn modelId="{C8636121-46B2-4B74-9CF8-89B4AA9F2765}" type="presParOf" srcId="{099EB627-821E-4B44-AFE9-CA500D990B42}" destId="{5FD8AEA5-6608-43C1-873D-E42E3699F4D0}" srcOrd="5" destOrd="0" presId="urn:microsoft.com/office/officeart/2005/8/layout/vProcess5"/>
    <dgm:cxn modelId="{9302E6FC-C296-41BD-9523-AC13E196F391}" type="presParOf" srcId="{099EB627-821E-4B44-AFE9-CA500D990B42}" destId="{2C8C3632-2580-43A2-92C0-C8F3C6D446A4}" srcOrd="6" destOrd="0" presId="urn:microsoft.com/office/officeart/2005/8/layout/vProcess5"/>
    <dgm:cxn modelId="{7924F25C-0E71-4405-8783-E89E79F38551}" type="presParOf" srcId="{099EB627-821E-4B44-AFE9-CA500D990B42}" destId="{D98A7BC5-7A3B-4C90-8F85-CB40FAF59203}" srcOrd="7" destOrd="0" presId="urn:microsoft.com/office/officeart/2005/8/layout/vProcess5"/>
    <dgm:cxn modelId="{29371C6B-D0C8-46EB-B9BC-7E14BB4E18ED}" type="presParOf" srcId="{099EB627-821E-4B44-AFE9-CA500D990B42}" destId="{5F380525-0BAD-44D1-ACD1-645D6FD89BAD}" srcOrd="8" destOrd="0" presId="urn:microsoft.com/office/officeart/2005/8/layout/vProcess5"/>
    <dgm:cxn modelId="{9BD97688-2EDE-4AAB-93B8-ED014508AD88}" type="presParOf" srcId="{099EB627-821E-4B44-AFE9-CA500D990B42}" destId="{0C98BB29-BB2E-427D-B274-1B87CA11BB00}" srcOrd="9" destOrd="0" presId="urn:microsoft.com/office/officeart/2005/8/layout/vProcess5"/>
    <dgm:cxn modelId="{D3767DCB-4E2E-43F4-A0E7-E2AEB0512FD3}" type="presParOf" srcId="{099EB627-821E-4B44-AFE9-CA500D990B42}" destId="{07DAAC75-5173-452E-86FA-A86A5A2EF02F}" srcOrd="10" destOrd="0" presId="urn:microsoft.com/office/officeart/2005/8/layout/vProcess5"/>
    <dgm:cxn modelId="{3F0DDC86-7E6D-4D1A-BB4C-81AC16216B74}" type="presParOf" srcId="{099EB627-821E-4B44-AFE9-CA500D990B42}" destId="{9BF0286E-F33A-4DF3-A777-B881B757971B}" srcOrd="11" destOrd="0" presId="urn:microsoft.com/office/officeart/2005/8/layout/vProcess5"/>
    <dgm:cxn modelId="{E81CB7F5-9693-456F-8DA0-D1A4E3BADE01}" type="presParOf" srcId="{099EB627-821E-4B44-AFE9-CA500D990B42}" destId="{411FDDAD-7C66-4312-BCB2-E69DA836BDB3}" srcOrd="12" destOrd="0" presId="urn:microsoft.com/office/officeart/2005/8/layout/vProcess5"/>
    <dgm:cxn modelId="{871EAE5C-2B26-4877-B692-8FFFA98DAC5F}" type="presParOf" srcId="{099EB627-821E-4B44-AFE9-CA500D990B42}" destId="{56E90B4D-97D4-40DC-B82D-91E3138DEC18}" srcOrd="13" destOrd="0" presId="urn:microsoft.com/office/officeart/2005/8/layout/vProcess5"/>
    <dgm:cxn modelId="{8B1FDEBC-5650-42F1-B081-B9C2A8370B3B}" type="presParOf" srcId="{099EB627-821E-4B44-AFE9-CA500D990B42}" destId="{07D9D108-1CAC-4774-8FDA-C3C226C78CE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8BB2EE-0794-4B06-A4D3-1C82D35990C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6988FCF-2863-4DA8-82D5-9D45F8916B33}">
      <dgm:prSet/>
      <dgm:spPr/>
      <dgm:t>
        <a:bodyPr/>
        <a:lstStyle/>
        <a:p>
          <a:r>
            <a:rPr lang="en-US"/>
            <a:t>Who is reporting the information, is this first-hand information? </a:t>
          </a:r>
        </a:p>
      </dgm:t>
    </dgm:pt>
    <dgm:pt modelId="{540FD2CE-B83E-4F43-9DB2-4C87E295C05A}" type="parTrans" cxnId="{D4D0867E-09E3-47A7-A45C-51070FE7FD3A}">
      <dgm:prSet/>
      <dgm:spPr/>
      <dgm:t>
        <a:bodyPr/>
        <a:lstStyle/>
        <a:p>
          <a:endParaRPr lang="en-US"/>
        </a:p>
      </dgm:t>
    </dgm:pt>
    <dgm:pt modelId="{CCF36BC7-9C83-4031-AC04-168C8F9EE41B}" type="sibTrans" cxnId="{D4D0867E-09E3-47A7-A45C-51070FE7FD3A}">
      <dgm:prSet/>
      <dgm:spPr/>
      <dgm:t>
        <a:bodyPr/>
        <a:lstStyle/>
        <a:p>
          <a:endParaRPr lang="en-US"/>
        </a:p>
      </dgm:t>
    </dgm:pt>
    <dgm:pt modelId="{F5231926-BAC2-4BB0-9474-84DC6160E5F7}">
      <dgm:prSet/>
      <dgm:spPr/>
      <dgm:t>
        <a:bodyPr/>
        <a:lstStyle/>
        <a:p>
          <a:r>
            <a:rPr lang="en-GB"/>
            <a:t> Have I understood this information correctly, can I understand this further, who can I discuss this with? </a:t>
          </a:r>
          <a:endParaRPr lang="en-US"/>
        </a:p>
      </dgm:t>
    </dgm:pt>
    <dgm:pt modelId="{6DC02F77-B963-4297-9DFA-F2F2CFCC94C7}" type="parTrans" cxnId="{275B36B2-2F24-4F30-81DB-4AB526447E61}">
      <dgm:prSet/>
      <dgm:spPr/>
      <dgm:t>
        <a:bodyPr/>
        <a:lstStyle/>
        <a:p>
          <a:endParaRPr lang="en-US"/>
        </a:p>
      </dgm:t>
    </dgm:pt>
    <dgm:pt modelId="{338FABE1-9906-4EE1-BCB0-511EC76121CC}" type="sibTrans" cxnId="{275B36B2-2F24-4F30-81DB-4AB526447E61}">
      <dgm:prSet/>
      <dgm:spPr/>
      <dgm:t>
        <a:bodyPr/>
        <a:lstStyle/>
        <a:p>
          <a:endParaRPr lang="en-US"/>
        </a:p>
      </dgm:t>
    </dgm:pt>
    <dgm:pt modelId="{3AA6CE3F-92BC-43CC-AC10-59836EEE1237}">
      <dgm:prSet/>
      <dgm:spPr/>
      <dgm:t>
        <a:bodyPr/>
        <a:lstStyle/>
        <a:p>
          <a:r>
            <a:rPr lang="en-GB"/>
            <a:t> How can I gather more details. Where, when, who, why, what and how</a:t>
          </a:r>
          <a:endParaRPr lang="en-US"/>
        </a:p>
      </dgm:t>
    </dgm:pt>
    <dgm:pt modelId="{9FFB023E-799A-4B03-A21B-E0D2CC674C7B}" type="parTrans" cxnId="{C4EA2FCF-2149-4481-A0A9-4C6DC0A6ECDC}">
      <dgm:prSet/>
      <dgm:spPr/>
      <dgm:t>
        <a:bodyPr/>
        <a:lstStyle/>
        <a:p>
          <a:endParaRPr lang="en-US"/>
        </a:p>
      </dgm:t>
    </dgm:pt>
    <dgm:pt modelId="{6742776E-C911-42F2-83A0-1768E6247AE4}" type="sibTrans" cxnId="{C4EA2FCF-2149-4481-A0A9-4C6DC0A6ECDC}">
      <dgm:prSet/>
      <dgm:spPr/>
      <dgm:t>
        <a:bodyPr/>
        <a:lstStyle/>
        <a:p>
          <a:endParaRPr lang="en-US"/>
        </a:p>
      </dgm:t>
    </dgm:pt>
    <dgm:pt modelId="{2F6354FC-12FA-4495-ADEF-AB820A1F5C82}">
      <dgm:prSet/>
      <dgm:spPr/>
      <dgm:t>
        <a:bodyPr/>
        <a:lstStyle/>
        <a:p>
          <a:r>
            <a:rPr lang="en-US"/>
            <a:t>Top Top: Coordinate a multi-agency supervision to discuss identified concerns or factors. Prepare for any difficult conversations, be ready to respond with respect and empathy.</a:t>
          </a:r>
        </a:p>
      </dgm:t>
    </dgm:pt>
    <dgm:pt modelId="{026769F1-5020-47D6-8DC8-BF3E4A6B5D71}" type="parTrans" cxnId="{2A8C6E48-66FD-41B2-BA00-18B58751FBBC}">
      <dgm:prSet/>
      <dgm:spPr/>
      <dgm:t>
        <a:bodyPr/>
        <a:lstStyle/>
        <a:p>
          <a:endParaRPr lang="en-US"/>
        </a:p>
      </dgm:t>
    </dgm:pt>
    <dgm:pt modelId="{07D567C7-70D7-415F-98EE-03BBFD12F989}" type="sibTrans" cxnId="{2A8C6E48-66FD-41B2-BA00-18B58751FBBC}">
      <dgm:prSet/>
      <dgm:spPr/>
      <dgm:t>
        <a:bodyPr/>
        <a:lstStyle/>
        <a:p>
          <a:endParaRPr lang="en-US"/>
        </a:p>
      </dgm:t>
    </dgm:pt>
    <dgm:pt modelId="{8AEFFB5F-A0F6-46A9-B349-54F7A5E3E041}">
      <dgm:prSet/>
      <dgm:spPr/>
      <dgm:t>
        <a:bodyPr/>
        <a:lstStyle/>
        <a:p>
          <a:r>
            <a:rPr lang="en-GB"/>
            <a:t>What is the contact of the information</a:t>
          </a:r>
        </a:p>
      </dgm:t>
    </dgm:pt>
    <dgm:pt modelId="{C353F214-2472-4860-AF01-8D8FD8F87195}" type="parTrans" cxnId="{3789FCA6-F51E-4147-A5BE-D63B5D66A18D}">
      <dgm:prSet/>
      <dgm:spPr/>
      <dgm:t>
        <a:bodyPr/>
        <a:lstStyle/>
        <a:p>
          <a:endParaRPr lang="en-GB"/>
        </a:p>
      </dgm:t>
    </dgm:pt>
    <dgm:pt modelId="{4FF73BCC-45AD-4938-BB32-C274E2145FB8}" type="sibTrans" cxnId="{3789FCA6-F51E-4147-A5BE-D63B5D66A18D}">
      <dgm:prSet/>
      <dgm:spPr/>
      <dgm:t>
        <a:bodyPr/>
        <a:lstStyle/>
        <a:p>
          <a:endParaRPr lang="en-GB"/>
        </a:p>
      </dgm:t>
    </dgm:pt>
    <dgm:pt modelId="{4CFE0CE1-5503-485A-8CEA-B383AE58DAD8}" type="pres">
      <dgm:prSet presAssocID="{FD8BB2EE-0794-4B06-A4D3-1C82D35990CF}" presName="linear" presStyleCnt="0">
        <dgm:presLayoutVars>
          <dgm:animLvl val="lvl"/>
          <dgm:resizeHandles val="exact"/>
        </dgm:presLayoutVars>
      </dgm:prSet>
      <dgm:spPr/>
    </dgm:pt>
    <dgm:pt modelId="{79D4A03F-6AF1-49EB-975A-451F6A62770D}" type="pres">
      <dgm:prSet presAssocID="{C6988FCF-2863-4DA8-82D5-9D45F8916B33}" presName="parentText" presStyleLbl="node1" presStyleIdx="0" presStyleCnt="5">
        <dgm:presLayoutVars>
          <dgm:chMax val="0"/>
          <dgm:bulletEnabled val="1"/>
        </dgm:presLayoutVars>
      </dgm:prSet>
      <dgm:spPr/>
    </dgm:pt>
    <dgm:pt modelId="{41E672A9-8CB1-425E-9CAC-A930C5D745A9}" type="pres">
      <dgm:prSet presAssocID="{CCF36BC7-9C83-4031-AC04-168C8F9EE41B}" presName="spacer" presStyleCnt="0"/>
      <dgm:spPr/>
    </dgm:pt>
    <dgm:pt modelId="{4934EB22-46B1-444C-9F42-6B6CD5E146BF}" type="pres">
      <dgm:prSet presAssocID="{F5231926-BAC2-4BB0-9474-84DC6160E5F7}" presName="parentText" presStyleLbl="node1" presStyleIdx="1" presStyleCnt="5">
        <dgm:presLayoutVars>
          <dgm:chMax val="0"/>
          <dgm:bulletEnabled val="1"/>
        </dgm:presLayoutVars>
      </dgm:prSet>
      <dgm:spPr/>
    </dgm:pt>
    <dgm:pt modelId="{5635200D-0948-46B3-B5CB-4F0A9D76D792}" type="pres">
      <dgm:prSet presAssocID="{338FABE1-9906-4EE1-BCB0-511EC76121CC}" presName="spacer" presStyleCnt="0"/>
      <dgm:spPr/>
    </dgm:pt>
    <dgm:pt modelId="{CF139FC5-EA1F-421B-AB66-2A901ECFDBC6}" type="pres">
      <dgm:prSet presAssocID="{8AEFFB5F-A0F6-46A9-B349-54F7A5E3E041}" presName="parentText" presStyleLbl="node1" presStyleIdx="2" presStyleCnt="5">
        <dgm:presLayoutVars>
          <dgm:chMax val="0"/>
          <dgm:bulletEnabled val="1"/>
        </dgm:presLayoutVars>
      </dgm:prSet>
      <dgm:spPr/>
    </dgm:pt>
    <dgm:pt modelId="{77404015-08DC-4950-86F1-F19EE38D036E}" type="pres">
      <dgm:prSet presAssocID="{4FF73BCC-45AD-4938-BB32-C274E2145FB8}" presName="spacer" presStyleCnt="0"/>
      <dgm:spPr/>
    </dgm:pt>
    <dgm:pt modelId="{84ED9B1E-1806-4D2A-8B61-4FFA4FCF72F6}" type="pres">
      <dgm:prSet presAssocID="{3AA6CE3F-92BC-43CC-AC10-59836EEE1237}" presName="parentText" presStyleLbl="node1" presStyleIdx="3" presStyleCnt="5">
        <dgm:presLayoutVars>
          <dgm:chMax val="0"/>
          <dgm:bulletEnabled val="1"/>
        </dgm:presLayoutVars>
      </dgm:prSet>
      <dgm:spPr/>
    </dgm:pt>
    <dgm:pt modelId="{B70422F3-323C-49CC-9DA4-1C15A0B80967}" type="pres">
      <dgm:prSet presAssocID="{6742776E-C911-42F2-83A0-1768E6247AE4}" presName="spacer" presStyleCnt="0"/>
      <dgm:spPr/>
    </dgm:pt>
    <dgm:pt modelId="{E18E28C9-C676-449E-83CD-75ED5D2CBA6B}" type="pres">
      <dgm:prSet presAssocID="{2F6354FC-12FA-4495-ADEF-AB820A1F5C82}" presName="parentText" presStyleLbl="node1" presStyleIdx="4" presStyleCnt="5">
        <dgm:presLayoutVars>
          <dgm:chMax val="0"/>
          <dgm:bulletEnabled val="1"/>
        </dgm:presLayoutVars>
      </dgm:prSet>
      <dgm:spPr/>
    </dgm:pt>
  </dgm:ptLst>
  <dgm:cxnLst>
    <dgm:cxn modelId="{E459D300-406C-40E1-A181-C3B6A3A173CD}" type="presOf" srcId="{2F6354FC-12FA-4495-ADEF-AB820A1F5C82}" destId="{E18E28C9-C676-449E-83CD-75ED5D2CBA6B}" srcOrd="0" destOrd="0" presId="urn:microsoft.com/office/officeart/2005/8/layout/vList2"/>
    <dgm:cxn modelId="{80769108-6812-45C8-B7FC-9F4B8B7E7A1A}" type="presOf" srcId="{C6988FCF-2863-4DA8-82D5-9D45F8916B33}" destId="{79D4A03F-6AF1-49EB-975A-451F6A62770D}" srcOrd="0" destOrd="0" presId="urn:microsoft.com/office/officeart/2005/8/layout/vList2"/>
    <dgm:cxn modelId="{2A8C6E48-66FD-41B2-BA00-18B58751FBBC}" srcId="{FD8BB2EE-0794-4B06-A4D3-1C82D35990CF}" destId="{2F6354FC-12FA-4495-ADEF-AB820A1F5C82}" srcOrd="4" destOrd="0" parTransId="{026769F1-5020-47D6-8DC8-BF3E4A6B5D71}" sibTransId="{07D567C7-70D7-415F-98EE-03BBFD12F989}"/>
    <dgm:cxn modelId="{F9E1254A-79A7-4F99-9A19-6CE19CCF2E57}" type="presOf" srcId="{8AEFFB5F-A0F6-46A9-B349-54F7A5E3E041}" destId="{CF139FC5-EA1F-421B-AB66-2A901ECFDBC6}" srcOrd="0" destOrd="0" presId="urn:microsoft.com/office/officeart/2005/8/layout/vList2"/>
    <dgm:cxn modelId="{E2E68C7B-4EF8-4578-AF62-BA900550D2C1}" type="presOf" srcId="{F5231926-BAC2-4BB0-9474-84DC6160E5F7}" destId="{4934EB22-46B1-444C-9F42-6B6CD5E146BF}" srcOrd="0" destOrd="0" presId="urn:microsoft.com/office/officeart/2005/8/layout/vList2"/>
    <dgm:cxn modelId="{D4D0867E-09E3-47A7-A45C-51070FE7FD3A}" srcId="{FD8BB2EE-0794-4B06-A4D3-1C82D35990CF}" destId="{C6988FCF-2863-4DA8-82D5-9D45F8916B33}" srcOrd="0" destOrd="0" parTransId="{540FD2CE-B83E-4F43-9DB2-4C87E295C05A}" sibTransId="{CCF36BC7-9C83-4031-AC04-168C8F9EE41B}"/>
    <dgm:cxn modelId="{9019829E-08CB-4214-81D4-E5C90D8122C9}" type="presOf" srcId="{FD8BB2EE-0794-4B06-A4D3-1C82D35990CF}" destId="{4CFE0CE1-5503-485A-8CEA-B383AE58DAD8}" srcOrd="0" destOrd="0" presId="urn:microsoft.com/office/officeart/2005/8/layout/vList2"/>
    <dgm:cxn modelId="{3789FCA6-F51E-4147-A5BE-D63B5D66A18D}" srcId="{FD8BB2EE-0794-4B06-A4D3-1C82D35990CF}" destId="{8AEFFB5F-A0F6-46A9-B349-54F7A5E3E041}" srcOrd="2" destOrd="0" parTransId="{C353F214-2472-4860-AF01-8D8FD8F87195}" sibTransId="{4FF73BCC-45AD-4938-BB32-C274E2145FB8}"/>
    <dgm:cxn modelId="{275B36B2-2F24-4F30-81DB-4AB526447E61}" srcId="{FD8BB2EE-0794-4B06-A4D3-1C82D35990CF}" destId="{F5231926-BAC2-4BB0-9474-84DC6160E5F7}" srcOrd="1" destOrd="0" parTransId="{6DC02F77-B963-4297-9DFA-F2F2CFCC94C7}" sibTransId="{338FABE1-9906-4EE1-BCB0-511EC76121CC}"/>
    <dgm:cxn modelId="{C4EA2FCF-2149-4481-A0A9-4C6DC0A6ECDC}" srcId="{FD8BB2EE-0794-4B06-A4D3-1C82D35990CF}" destId="{3AA6CE3F-92BC-43CC-AC10-59836EEE1237}" srcOrd="3" destOrd="0" parTransId="{9FFB023E-799A-4B03-A21B-E0D2CC674C7B}" sibTransId="{6742776E-C911-42F2-83A0-1768E6247AE4}"/>
    <dgm:cxn modelId="{EA7978E5-0D06-48B4-A4A6-86B737B39CE5}" type="presOf" srcId="{3AA6CE3F-92BC-43CC-AC10-59836EEE1237}" destId="{84ED9B1E-1806-4D2A-8B61-4FFA4FCF72F6}" srcOrd="0" destOrd="0" presId="urn:microsoft.com/office/officeart/2005/8/layout/vList2"/>
    <dgm:cxn modelId="{67A69AE8-40AC-478A-AEB6-D5431F2DC48D}" type="presParOf" srcId="{4CFE0CE1-5503-485A-8CEA-B383AE58DAD8}" destId="{79D4A03F-6AF1-49EB-975A-451F6A62770D}" srcOrd="0" destOrd="0" presId="urn:microsoft.com/office/officeart/2005/8/layout/vList2"/>
    <dgm:cxn modelId="{86F823AE-8E80-48C2-B860-CE7EE2BD5631}" type="presParOf" srcId="{4CFE0CE1-5503-485A-8CEA-B383AE58DAD8}" destId="{41E672A9-8CB1-425E-9CAC-A930C5D745A9}" srcOrd="1" destOrd="0" presId="urn:microsoft.com/office/officeart/2005/8/layout/vList2"/>
    <dgm:cxn modelId="{72FCD607-1626-4D67-9B5D-0C0A0A5E400C}" type="presParOf" srcId="{4CFE0CE1-5503-485A-8CEA-B383AE58DAD8}" destId="{4934EB22-46B1-444C-9F42-6B6CD5E146BF}" srcOrd="2" destOrd="0" presId="urn:microsoft.com/office/officeart/2005/8/layout/vList2"/>
    <dgm:cxn modelId="{3E8A86A5-BA12-4673-8CA0-8DF68E743069}" type="presParOf" srcId="{4CFE0CE1-5503-485A-8CEA-B383AE58DAD8}" destId="{5635200D-0948-46B3-B5CB-4F0A9D76D792}" srcOrd="3" destOrd="0" presId="urn:microsoft.com/office/officeart/2005/8/layout/vList2"/>
    <dgm:cxn modelId="{2A0DE4F6-EF22-4BD2-85CC-70084EB01056}" type="presParOf" srcId="{4CFE0CE1-5503-485A-8CEA-B383AE58DAD8}" destId="{CF139FC5-EA1F-421B-AB66-2A901ECFDBC6}" srcOrd="4" destOrd="0" presId="urn:microsoft.com/office/officeart/2005/8/layout/vList2"/>
    <dgm:cxn modelId="{275D87CB-806E-4C06-BB17-C42DEA5B9BA1}" type="presParOf" srcId="{4CFE0CE1-5503-485A-8CEA-B383AE58DAD8}" destId="{77404015-08DC-4950-86F1-F19EE38D036E}" srcOrd="5" destOrd="0" presId="urn:microsoft.com/office/officeart/2005/8/layout/vList2"/>
    <dgm:cxn modelId="{7024FFA6-65B0-422D-8B5E-0D19AAA9077D}" type="presParOf" srcId="{4CFE0CE1-5503-485A-8CEA-B383AE58DAD8}" destId="{84ED9B1E-1806-4D2A-8B61-4FFA4FCF72F6}" srcOrd="6" destOrd="0" presId="urn:microsoft.com/office/officeart/2005/8/layout/vList2"/>
    <dgm:cxn modelId="{AFFCD151-AB36-415F-9446-9DEBE46D02AD}" type="presParOf" srcId="{4CFE0CE1-5503-485A-8CEA-B383AE58DAD8}" destId="{B70422F3-323C-49CC-9DA4-1C15A0B80967}" srcOrd="7" destOrd="0" presId="urn:microsoft.com/office/officeart/2005/8/layout/vList2"/>
    <dgm:cxn modelId="{E7BADDA9-9164-4326-B1F7-6F9FA7DE6409}" type="presParOf" srcId="{4CFE0CE1-5503-485A-8CEA-B383AE58DAD8}" destId="{E18E28C9-C676-449E-83CD-75ED5D2CBA6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8BB2EE-0794-4B06-A4D3-1C82D35990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6988FCF-2863-4DA8-82D5-9D45F8916B33}">
      <dgm:prSet/>
      <dgm:spPr/>
      <dgm:t>
        <a:bodyPr/>
        <a:lstStyle/>
        <a:p>
          <a:r>
            <a:rPr lang="en-GB" dirty="0"/>
            <a:t>How does this new information impact upon my understanding of strengths, vulnerabilities, and risks? </a:t>
          </a:r>
          <a:endParaRPr lang="en-US" dirty="0"/>
        </a:p>
      </dgm:t>
    </dgm:pt>
    <dgm:pt modelId="{540FD2CE-B83E-4F43-9DB2-4C87E295C05A}" type="parTrans" cxnId="{D4D0867E-09E3-47A7-A45C-51070FE7FD3A}">
      <dgm:prSet/>
      <dgm:spPr/>
      <dgm:t>
        <a:bodyPr/>
        <a:lstStyle/>
        <a:p>
          <a:endParaRPr lang="en-US"/>
        </a:p>
      </dgm:t>
    </dgm:pt>
    <dgm:pt modelId="{CCF36BC7-9C83-4031-AC04-168C8F9EE41B}" type="sibTrans" cxnId="{D4D0867E-09E3-47A7-A45C-51070FE7FD3A}">
      <dgm:prSet/>
      <dgm:spPr/>
      <dgm:t>
        <a:bodyPr/>
        <a:lstStyle/>
        <a:p>
          <a:endParaRPr lang="en-US"/>
        </a:p>
      </dgm:t>
    </dgm:pt>
    <dgm:pt modelId="{F5231926-BAC2-4BB0-9474-84DC6160E5F7}">
      <dgm:prSet/>
      <dgm:spPr/>
      <dgm:t>
        <a:bodyPr/>
        <a:lstStyle/>
        <a:p>
          <a:r>
            <a:rPr lang="en-GB" dirty="0"/>
            <a:t> What is the impact of this information on the child? </a:t>
          </a:r>
          <a:endParaRPr lang="en-US" dirty="0"/>
        </a:p>
      </dgm:t>
    </dgm:pt>
    <dgm:pt modelId="{6DC02F77-B963-4297-9DFA-F2F2CFCC94C7}" type="parTrans" cxnId="{275B36B2-2F24-4F30-81DB-4AB526447E61}">
      <dgm:prSet/>
      <dgm:spPr/>
      <dgm:t>
        <a:bodyPr/>
        <a:lstStyle/>
        <a:p>
          <a:endParaRPr lang="en-US"/>
        </a:p>
      </dgm:t>
    </dgm:pt>
    <dgm:pt modelId="{338FABE1-9906-4EE1-BCB0-511EC76121CC}" type="sibTrans" cxnId="{275B36B2-2F24-4F30-81DB-4AB526447E61}">
      <dgm:prSet/>
      <dgm:spPr/>
      <dgm:t>
        <a:bodyPr/>
        <a:lstStyle/>
        <a:p>
          <a:endParaRPr lang="en-US"/>
        </a:p>
      </dgm:t>
    </dgm:pt>
    <dgm:pt modelId="{3AA6CE3F-92BC-43CC-AC10-59836EEE1237}">
      <dgm:prSet/>
      <dgm:spPr/>
      <dgm:t>
        <a:bodyPr/>
        <a:lstStyle/>
        <a:p>
          <a:r>
            <a:rPr lang="en-GB" dirty="0"/>
            <a:t> Do I need to change my approach to working with the family in light of this information? </a:t>
          </a:r>
          <a:endParaRPr lang="en-US" dirty="0"/>
        </a:p>
      </dgm:t>
    </dgm:pt>
    <dgm:pt modelId="{9FFB023E-799A-4B03-A21B-E0D2CC674C7B}" type="parTrans" cxnId="{C4EA2FCF-2149-4481-A0A9-4C6DC0A6ECDC}">
      <dgm:prSet/>
      <dgm:spPr/>
      <dgm:t>
        <a:bodyPr/>
        <a:lstStyle/>
        <a:p>
          <a:endParaRPr lang="en-US"/>
        </a:p>
      </dgm:t>
    </dgm:pt>
    <dgm:pt modelId="{6742776E-C911-42F2-83A0-1768E6247AE4}" type="sibTrans" cxnId="{C4EA2FCF-2149-4481-A0A9-4C6DC0A6ECDC}">
      <dgm:prSet/>
      <dgm:spPr/>
      <dgm:t>
        <a:bodyPr/>
        <a:lstStyle/>
        <a:p>
          <a:endParaRPr lang="en-US"/>
        </a:p>
      </dgm:t>
    </dgm:pt>
    <dgm:pt modelId="{2F6354FC-12FA-4495-ADEF-AB820A1F5C82}">
      <dgm:prSet/>
      <dgm:spPr/>
      <dgm:t>
        <a:bodyPr/>
        <a:lstStyle/>
        <a:p>
          <a:r>
            <a:rPr lang="en-GB" dirty="0"/>
            <a:t>Top Tips: Make time and space in your working day to pause and reflect on what you have seen and heard. What do you know for sure? What assumptions have you made? </a:t>
          </a:r>
          <a:endParaRPr lang="en-US" dirty="0"/>
        </a:p>
      </dgm:t>
    </dgm:pt>
    <dgm:pt modelId="{026769F1-5020-47D6-8DC8-BF3E4A6B5D71}" type="parTrans" cxnId="{2A8C6E48-66FD-41B2-BA00-18B58751FBBC}">
      <dgm:prSet/>
      <dgm:spPr/>
      <dgm:t>
        <a:bodyPr/>
        <a:lstStyle/>
        <a:p>
          <a:endParaRPr lang="en-US"/>
        </a:p>
      </dgm:t>
    </dgm:pt>
    <dgm:pt modelId="{07D567C7-70D7-415F-98EE-03BBFD12F989}" type="sibTrans" cxnId="{2A8C6E48-66FD-41B2-BA00-18B58751FBBC}">
      <dgm:prSet/>
      <dgm:spPr/>
      <dgm:t>
        <a:bodyPr/>
        <a:lstStyle/>
        <a:p>
          <a:endParaRPr lang="en-US"/>
        </a:p>
      </dgm:t>
    </dgm:pt>
    <dgm:pt modelId="{A84C1F30-55B2-406F-9ACD-74240A90D4C9}" type="pres">
      <dgm:prSet presAssocID="{FD8BB2EE-0794-4B06-A4D3-1C82D35990CF}" presName="linear" presStyleCnt="0">
        <dgm:presLayoutVars>
          <dgm:animLvl val="lvl"/>
          <dgm:resizeHandles val="exact"/>
        </dgm:presLayoutVars>
      </dgm:prSet>
      <dgm:spPr/>
    </dgm:pt>
    <dgm:pt modelId="{15251B96-22D2-4A9B-AF4C-D648F75B8206}" type="pres">
      <dgm:prSet presAssocID="{C6988FCF-2863-4DA8-82D5-9D45F8916B33}" presName="parentText" presStyleLbl="node1" presStyleIdx="0" presStyleCnt="4">
        <dgm:presLayoutVars>
          <dgm:chMax val="0"/>
          <dgm:bulletEnabled val="1"/>
        </dgm:presLayoutVars>
      </dgm:prSet>
      <dgm:spPr/>
    </dgm:pt>
    <dgm:pt modelId="{B86E8D4D-710D-49F3-BB7F-4761D949F7E6}" type="pres">
      <dgm:prSet presAssocID="{CCF36BC7-9C83-4031-AC04-168C8F9EE41B}" presName="spacer" presStyleCnt="0"/>
      <dgm:spPr/>
    </dgm:pt>
    <dgm:pt modelId="{4453D612-E58B-405C-A178-7B383332B9DC}" type="pres">
      <dgm:prSet presAssocID="{F5231926-BAC2-4BB0-9474-84DC6160E5F7}" presName="parentText" presStyleLbl="node1" presStyleIdx="1" presStyleCnt="4">
        <dgm:presLayoutVars>
          <dgm:chMax val="0"/>
          <dgm:bulletEnabled val="1"/>
        </dgm:presLayoutVars>
      </dgm:prSet>
      <dgm:spPr/>
    </dgm:pt>
    <dgm:pt modelId="{405BA850-C61A-432F-AC40-9D92B85DFA71}" type="pres">
      <dgm:prSet presAssocID="{338FABE1-9906-4EE1-BCB0-511EC76121CC}" presName="spacer" presStyleCnt="0"/>
      <dgm:spPr/>
    </dgm:pt>
    <dgm:pt modelId="{A7D93C67-A782-4578-843A-D69A9F23A89E}" type="pres">
      <dgm:prSet presAssocID="{3AA6CE3F-92BC-43CC-AC10-59836EEE1237}" presName="parentText" presStyleLbl="node1" presStyleIdx="2" presStyleCnt="4">
        <dgm:presLayoutVars>
          <dgm:chMax val="0"/>
          <dgm:bulletEnabled val="1"/>
        </dgm:presLayoutVars>
      </dgm:prSet>
      <dgm:spPr/>
    </dgm:pt>
    <dgm:pt modelId="{FEC2F22A-B4BA-4D8D-AF17-5D9603FB290A}" type="pres">
      <dgm:prSet presAssocID="{6742776E-C911-42F2-83A0-1768E6247AE4}" presName="spacer" presStyleCnt="0"/>
      <dgm:spPr/>
    </dgm:pt>
    <dgm:pt modelId="{5F823323-3DAB-487E-80AC-A83BABE7F2EA}" type="pres">
      <dgm:prSet presAssocID="{2F6354FC-12FA-4495-ADEF-AB820A1F5C82}" presName="parentText" presStyleLbl="node1" presStyleIdx="3" presStyleCnt="4">
        <dgm:presLayoutVars>
          <dgm:chMax val="0"/>
          <dgm:bulletEnabled val="1"/>
        </dgm:presLayoutVars>
      </dgm:prSet>
      <dgm:spPr/>
    </dgm:pt>
  </dgm:ptLst>
  <dgm:cxnLst>
    <dgm:cxn modelId="{C8F3600A-C14F-472F-9AC4-C024B689D684}" type="presOf" srcId="{2F6354FC-12FA-4495-ADEF-AB820A1F5C82}" destId="{5F823323-3DAB-487E-80AC-A83BABE7F2EA}" srcOrd="0" destOrd="0" presId="urn:microsoft.com/office/officeart/2005/8/layout/vList2"/>
    <dgm:cxn modelId="{B9E36E40-C7AD-4B05-8FBE-1876A93573D8}" type="presOf" srcId="{3AA6CE3F-92BC-43CC-AC10-59836EEE1237}" destId="{A7D93C67-A782-4578-843A-D69A9F23A89E}" srcOrd="0" destOrd="0" presId="urn:microsoft.com/office/officeart/2005/8/layout/vList2"/>
    <dgm:cxn modelId="{2A8C6E48-66FD-41B2-BA00-18B58751FBBC}" srcId="{FD8BB2EE-0794-4B06-A4D3-1C82D35990CF}" destId="{2F6354FC-12FA-4495-ADEF-AB820A1F5C82}" srcOrd="3" destOrd="0" parTransId="{026769F1-5020-47D6-8DC8-BF3E4A6B5D71}" sibTransId="{07D567C7-70D7-415F-98EE-03BBFD12F989}"/>
    <dgm:cxn modelId="{D4D0867E-09E3-47A7-A45C-51070FE7FD3A}" srcId="{FD8BB2EE-0794-4B06-A4D3-1C82D35990CF}" destId="{C6988FCF-2863-4DA8-82D5-9D45F8916B33}" srcOrd="0" destOrd="0" parTransId="{540FD2CE-B83E-4F43-9DB2-4C87E295C05A}" sibTransId="{CCF36BC7-9C83-4031-AC04-168C8F9EE41B}"/>
    <dgm:cxn modelId="{7F9FF3AF-C235-4A60-9240-E756E142D515}" type="presOf" srcId="{FD8BB2EE-0794-4B06-A4D3-1C82D35990CF}" destId="{A84C1F30-55B2-406F-9ACD-74240A90D4C9}" srcOrd="0" destOrd="0" presId="urn:microsoft.com/office/officeart/2005/8/layout/vList2"/>
    <dgm:cxn modelId="{275B36B2-2F24-4F30-81DB-4AB526447E61}" srcId="{FD8BB2EE-0794-4B06-A4D3-1C82D35990CF}" destId="{F5231926-BAC2-4BB0-9474-84DC6160E5F7}" srcOrd="1" destOrd="0" parTransId="{6DC02F77-B963-4297-9DFA-F2F2CFCC94C7}" sibTransId="{338FABE1-9906-4EE1-BCB0-511EC76121CC}"/>
    <dgm:cxn modelId="{C4EA2FCF-2149-4481-A0A9-4C6DC0A6ECDC}" srcId="{FD8BB2EE-0794-4B06-A4D3-1C82D35990CF}" destId="{3AA6CE3F-92BC-43CC-AC10-59836EEE1237}" srcOrd="2" destOrd="0" parTransId="{9FFB023E-799A-4B03-A21B-E0D2CC674C7B}" sibTransId="{6742776E-C911-42F2-83A0-1768E6247AE4}"/>
    <dgm:cxn modelId="{DCA5D2DB-071F-447E-9F69-ED56BDE6FEBE}" type="presOf" srcId="{C6988FCF-2863-4DA8-82D5-9D45F8916B33}" destId="{15251B96-22D2-4A9B-AF4C-D648F75B8206}" srcOrd="0" destOrd="0" presId="urn:microsoft.com/office/officeart/2005/8/layout/vList2"/>
    <dgm:cxn modelId="{148DBEE7-7675-496E-BE4F-24793B87B0A0}" type="presOf" srcId="{F5231926-BAC2-4BB0-9474-84DC6160E5F7}" destId="{4453D612-E58B-405C-A178-7B383332B9DC}" srcOrd="0" destOrd="0" presId="urn:microsoft.com/office/officeart/2005/8/layout/vList2"/>
    <dgm:cxn modelId="{8FA7CAF5-2555-469A-A524-C7A5C4E87DCE}" type="presParOf" srcId="{A84C1F30-55B2-406F-9ACD-74240A90D4C9}" destId="{15251B96-22D2-4A9B-AF4C-D648F75B8206}" srcOrd="0" destOrd="0" presId="urn:microsoft.com/office/officeart/2005/8/layout/vList2"/>
    <dgm:cxn modelId="{D5B53BD4-5778-4B6D-8014-B1E01AAE9488}" type="presParOf" srcId="{A84C1F30-55B2-406F-9ACD-74240A90D4C9}" destId="{B86E8D4D-710D-49F3-BB7F-4761D949F7E6}" srcOrd="1" destOrd="0" presId="urn:microsoft.com/office/officeart/2005/8/layout/vList2"/>
    <dgm:cxn modelId="{0240C6DD-8687-48CC-A17B-7886975C2457}" type="presParOf" srcId="{A84C1F30-55B2-406F-9ACD-74240A90D4C9}" destId="{4453D612-E58B-405C-A178-7B383332B9DC}" srcOrd="2" destOrd="0" presId="urn:microsoft.com/office/officeart/2005/8/layout/vList2"/>
    <dgm:cxn modelId="{A5F702A6-3C77-4B41-891E-3B8FD01C42BA}" type="presParOf" srcId="{A84C1F30-55B2-406F-9ACD-74240A90D4C9}" destId="{405BA850-C61A-432F-AC40-9D92B85DFA71}" srcOrd="3" destOrd="0" presId="urn:microsoft.com/office/officeart/2005/8/layout/vList2"/>
    <dgm:cxn modelId="{36A2225F-C644-491F-A989-423EFF28D3D9}" type="presParOf" srcId="{A84C1F30-55B2-406F-9ACD-74240A90D4C9}" destId="{A7D93C67-A782-4578-843A-D69A9F23A89E}" srcOrd="4" destOrd="0" presId="urn:microsoft.com/office/officeart/2005/8/layout/vList2"/>
    <dgm:cxn modelId="{6A72CFCE-2D19-46CF-B946-A9E894921CF0}" type="presParOf" srcId="{A84C1F30-55B2-406F-9ACD-74240A90D4C9}" destId="{FEC2F22A-B4BA-4D8D-AF17-5D9603FB290A}" srcOrd="5" destOrd="0" presId="urn:microsoft.com/office/officeart/2005/8/layout/vList2"/>
    <dgm:cxn modelId="{872DC2D5-0E05-46C8-8D67-C7DECA1CC281}" type="presParOf" srcId="{A84C1F30-55B2-406F-9ACD-74240A90D4C9}" destId="{5F823323-3DAB-487E-80AC-A83BABE7F2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26C477-9C3B-47B4-B01B-05F77730FEF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C6F5FAE-8A65-48EE-8D77-939A46C078EB}">
      <dgm:prSet/>
      <dgm:spPr/>
      <dgm:t>
        <a:bodyPr/>
        <a:lstStyle/>
        <a:p>
          <a:r>
            <a:rPr lang="en-GB"/>
            <a:t>Who can confirm accuracy of the information? </a:t>
          </a:r>
          <a:endParaRPr lang="en-US"/>
        </a:p>
      </dgm:t>
    </dgm:pt>
    <dgm:pt modelId="{8B3F19E1-5BD5-4F87-A2BA-288DCDA0F6A7}" type="parTrans" cxnId="{4F2A90B4-0B7C-47C5-AB93-92F3B4FB9356}">
      <dgm:prSet/>
      <dgm:spPr/>
      <dgm:t>
        <a:bodyPr/>
        <a:lstStyle/>
        <a:p>
          <a:endParaRPr lang="en-US"/>
        </a:p>
      </dgm:t>
    </dgm:pt>
    <dgm:pt modelId="{F5C22961-B17F-40C9-B49A-8B612700AE0E}" type="sibTrans" cxnId="{4F2A90B4-0B7C-47C5-AB93-92F3B4FB9356}">
      <dgm:prSet/>
      <dgm:spPr/>
      <dgm:t>
        <a:bodyPr/>
        <a:lstStyle/>
        <a:p>
          <a:endParaRPr lang="en-US"/>
        </a:p>
      </dgm:t>
    </dgm:pt>
    <dgm:pt modelId="{F26752CF-E490-4111-9DCA-AF163FFB3612}">
      <dgm:prSet/>
      <dgm:spPr/>
      <dgm:t>
        <a:bodyPr/>
        <a:lstStyle/>
        <a:p>
          <a:r>
            <a:rPr lang="en-GB"/>
            <a:t> Has consent been sought to share information with others or gather further information to confirm? </a:t>
          </a:r>
          <a:endParaRPr lang="en-US"/>
        </a:p>
      </dgm:t>
    </dgm:pt>
    <dgm:pt modelId="{51EF99DE-2DA3-4F31-A9E3-3E3230792E8C}" type="parTrans" cxnId="{75C32220-E09C-4FAC-BB35-EEA999A6F8F4}">
      <dgm:prSet/>
      <dgm:spPr/>
      <dgm:t>
        <a:bodyPr/>
        <a:lstStyle/>
        <a:p>
          <a:endParaRPr lang="en-US"/>
        </a:p>
      </dgm:t>
    </dgm:pt>
    <dgm:pt modelId="{5AE69912-F7BE-4DD8-A30B-2DDB1BD1F0D1}" type="sibTrans" cxnId="{75C32220-E09C-4FAC-BB35-EEA999A6F8F4}">
      <dgm:prSet/>
      <dgm:spPr/>
      <dgm:t>
        <a:bodyPr/>
        <a:lstStyle/>
        <a:p>
          <a:endParaRPr lang="en-US"/>
        </a:p>
      </dgm:t>
    </dgm:pt>
    <dgm:pt modelId="{D6C06B29-231F-449C-B6F1-B31D6CE2F310}">
      <dgm:prSet/>
      <dgm:spPr/>
      <dgm:t>
        <a:bodyPr/>
        <a:lstStyle/>
        <a:p>
          <a:r>
            <a:rPr lang="en-GB"/>
            <a:t> Triangulate the information you have received. </a:t>
          </a:r>
          <a:endParaRPr lang="en-US"/>
        </a:p>
      </dgm:t>
    </dgm:pt>
    <dgm:pt modelId="{3717A6D3-A9F6-4624-937E-6A1EE14A51B8}" type="parTrans" cxnId="{C126CBA9-5BE3-457B-8003-82A14B8E586D}">
      <dgm:prSet/>
      <dgm:spPr/>
      <dgm:t>
        <a:bodyPr/>
        <a:lstStyle/>
        <a:p>
          <a:endParaRPr lang="en-US"/>
        </a:p>
      </dgm:t>
    </dgm:pt>
    <dgm:pt modelId="{85DFF54A-92DF-49DE-BD1E-4C05D393DEE6}" type="sibTrans" cxnId="{C126CBA9-5BE3-457B-8003-82A14B8E586D}">
      <dgm:prSet/>
      <dgm:spPr/>
      <dgm:t>
        <a:bodyPr/>
        <a:lstStyle/>
        <a:p>
          <a:endParaRPr lang="en-US"/>
        </a:p>
      </dgm:t>
    </dgm:pt>
    <dgm:pt modelId="{BC3D1D09-166E-47E7-9743-893BCB18CA3E}">
      <dgm:prSet/>
      <dgm:spPr/>
      <dgm:t>
        <a:bodyPr/>
        <a:lstStyle/>
        <a:p>
          <a:r>
            <a:rPr lang="en-GB"/>
            <a:t>Establish the facts. </a:t>
          </a:r>
          <a:endParaRPr lang="en-US"/>
        </a:p>
      </dgm:t>
    </dgm:pt>
    <dgm:pt modelId="{F9B8917B-67C6-4198-A3DA-AFF6A8FEF4E8}" type="parTrans" cxnId="{214965D5-63FF-4C42-A94C-608FD589C165}">
      <dgm:prSet/>
      <dgm:spPr/>
      <dgm:t>
        <a:bodyPr/>
        <a:lstStyle/>
        <a:p>
          <a:endParaRPr lang="en-US"/>
        </a:p>
      </dgm:t>
    </dgm:pt>
    <dgm:pt modelId="{A28D3D5D-6F23-4F2D-BF02-10AEF56B26F0}" type="sibTrans" cxnId="{214965D5-63FF-4C42-A94C-608FD589C165}">
      <dgm:prSet/>
      <dgm:spPr/>
      <dgm:t>
        <a:bodyPr/>
        <a:lstStyle/>
        <a:p>
          <a:endParaRPr lang="en-US"/>
        </a:p>
      </dgm:t>
    </dgm:pt>
    <dgm:pt modelId="{8A0BDC82-B574-4F38-BD60-4D3FEB6E8053}">
      <dgm:prSet/>
      <dgm:spPr/>
      <dgm:t>
        <a:bodyPr/>
        <a:lstStyle/>
        <a:p>
          <a:r>
            <a:rPr lang="en-GB"/>
            <a:t> Gather further information. </a:t>
          </a:r>
          <a:endParaRPr lang="en-US"/>
        </a:p>
      </dgm:t>
    </dgm:pt>
    <dgm:pt modelId="{12D9D3F2-661C-442F-BE30-837B86629500}" type="parTrans" cxnId="{8DF0D66B-4A34-426D-BF98-FC3EB0E5FCF0}">
      <dgm:prSet/>
      <dgm:spPr/>
      <dgm:t>
        <a:bodyPr/>
        <a:lstStyle/>
        <a:p>
          <a:endParaRPr lang="en-US"/>
        </a:p>
      </dgm:t>
    </dgm:pt>
    <dgm:pt modelId="{CA3AF64A-89D6-46F6-8CD8-9D6530C3785D}" type="sibTrans" cxnId="{8DF0D66B-4A34-426D-BF98-FC3EB0E5FCF0}">
      <dgm:prSet/>
      <dgm:spPr/>
      <dgm:t>
        <a:bodyPr/>
        <a:lstStyle/>
        <a:p>
          <a:endParaRPr lang="en-US"/>
        </a:p>
      </dgm:t>
    </dgm:pt>
    <dgm:pt modelId="{51378B62-1B0D-40E5-81CB-89B1334A75C8}">
      <dgm:prSet/>
      <dgm:spPr/>
      <dgm:t>
        <a:bodyPr/>
        <a:lstStyle/>
        <a:p>
          <a:r>
            <a:rPr lang="en-GB"/>
            <a:t>Top Tips: Discuss any concerns with colleagues, with partner organisations and within your supervision any details that are no clear.</a:t>
          </a:r>
          <a:endParaRPr lang="en-US"/>
        </a:p>
      </dgm:t>
    </dgm:pt>
    <dgm:pt modelId="{28C67B45-EE7D-4ADD-9C3B-4A7F8EC7EAEF}" type="parTrans" cxnId="{B712674E-D3D2-4653-AED6-C3F4B5CE41B4}">
      <dgm:prSet/>
      <dgm:spPr/>
      <dgm:t>
        <a:bodyPr/>
        <a:lstStyle/>
        <a:p>
          <a:endParaRPr lang="en-US"/>
        </a:p>
      </dgm:t>
    </dgm:pt>
    <dgm:pt modelId="{19BDEA02-A585-4D89-B780-F58BC87E52D3}" type="sibTrans" cxnId="{B712674E-D3D2-4653-AED6-C3F4B5CE41B4}">
      <dgm:prSet/>
      <dgm:spPr/>
      <dgm:t>
        <a:bodyPr/>
        <a:lstStyle/>
        <a:p>
          <a:endParaRPr lang="en-US"/>
        </a:p>
      </dgm:t>
    </dgm:pt>
    <dgm:pt modelId="{41344BA7-B7DE-486B-9586-698517767D45}" type="pres">
      <dgm:prSet presAssocID="{B826C477-9C3B-47B4-B01B-05F77730FEF8}" presName="linear" presStyleCnt="0">
        <dgm:presLayoutVars>
          <dgm:animLvl val="lvl"/>
          <dgm:resizeHandles val="exact"/>
        </dgm:presLayoutVars>
      </dgm:prSet>
      <dgm:spPr/>
    </dgm:pt>
    <dgm:pt modelId="{5A861B1D-A193-483B-A2F5-540E5FCB9678}" type="pres">
      <dgm:prSet presAssocID="{DC6F5FAE-8A65-48EE-8D77-939A46C078EB}" presName="parentText" presStyleLbl="node1" presStyleIdx="0" presStyleCnt="6">
        <dgm:presLayoutVars>
          <dgm:chMax val="0"/>
          <dgm:bulletEnabled val="1"/>
        </dgm:presLayoutVars>
      </dgm:prSet>
      <dgm:spPr/>
    </dgm:pt>
    <dgm:pt modelId="{D0DDB604-2EF3-490D-85DE-A451023363DB}" type="pres">
      <dgm:prSet presAssocID="{F5C22961-B17F-40C9-B49A-8B612700AE0E}" presName="spacer" presStyleCnt="0"/>
      <dgm:spPr/>
    </dgm:pt>
    <dgm:pt modelId="{E9B9CCE9-F233-4C5A-9A5E-47E125E6A7FE}" type="pres">
      <dgm:prSet presAssocID="{F26752CF-E490-4111-9DCA-AF163FFB3612}" presName="parentText" presStyleLbl="node1" presStyleIdx="1" presStyleCnt="6">
        <dgm:presLayoutVars>
          <dgm:chMax val="0"/>
          <dgm:bulletEnabled val="1"/>
        </dgm:presLayoutVars>
      </dgm:prSet>
      <dgm:spPr/>
    </dgm:pt>
    <dgm:pt modelId="{379F41F4-DA19-48B8-A80D-A1DF67B13E9F}" type="pres">
      <dgm:prSet presAssocID="{5AE69912-F7BE-4DD8-A30B-2DDB1BD1F0D1}" presName="spacer" presStyleCnt="0"/>
      <dgm:spPr/>
    </dgm:pt>
    <dgm:pt modelId="{B76FAACB-943C-467F-8EF5-47274071F16E}" type="pres">
      <dgm:prSet presAssocID="{D6C06B29-231F-449C-B6F1-B31D6CE2F310}" presName="parentText" presStyleLbl="node1" presStyleIdx="2" presStyleCnt="6">
        <dgm:presLayoutVars>
          <dgm:chMax val="0"/>
          <dgm:bulletEnabled val="1"/>
        </dgm:presLayoutVars>
      </dgm:prSet>
      <dgm:spPr/>
    </dgm:pt>
    <dgm:pt modelId="{F944BC49-A4CA-4EDB-8DAC-5141C25F1CF8}" type="pres">
      <dgm:prSet presAssocID="{85DFF54A-92DF-49DE-BD1E-4C05D393DEE6}" presName="spacer" presStyleCnt="0"/>
      <dgm:spPr/>
    </dgm:pt>
    <dgm:pt modelId="{17121F6B-CDAE-4763-9E5E-BA1EFA85919E}" type="pres">
      <dgm:prSet presAssocID="{BC3D1D09-166E-47E7-9743-893BCB18CA3E}" presName="parentText" presStyleLbl="node1" presStyleIdx="3" presStyleCnt="6">
        <dgm:presLayoutVars>
          <dgm:chMax val="0"/>
          <dgm:bulletEnabled val="1"/>
        </dgm:presLayoutVars>
      </dgm:prSet>
      <dgm:spPr/>
    </dgm:pt>
    <dgm:pt modelId="{71197263-D0FA-498C-9851-1C3BE6A33C0A}" type="pres">
      <dgm:prSet presAssocID="{A28D3D5D-6F23-4F2D-BF02-10AEF56B26F0}" presName="spacer" presStyleCnt="0"/>
      <dgm:spPr/>
    </dgm:pt>
    <dgm:pt modelId="{393EFB48-8340-4E91-B285-323F420C1ABD}" type="pres">
      <dgm:prSet presAssocID="{8A0BDC82-B574-4F38-BD60-4D3FEB6E8053}" presName="parentText" presStyleLbl="node1" presStyleIdx="4" presStyleCnt="6">
        <dgm:presLayoutVars>
          <dgm:chMax val="0"/>
          <dgm:bulletEnabled val="1"/>
        </dgm:presLayoutVars>
      </dgm:prSet>
      <dgm:spPr/>
    </dgm:pt>
    <dgm:pt modelId="{F83BCB0D-3936-448D-A58D-C415CBAF1CD9}" type="pres">
      <dgm:prSet presAssocID="{CA3AF64A-89D6-46F6-8CD8-9D6530C3785D}" presName="spacer" presStyleCnt="0"/>
      <dgm:spPr/>
    </dgm:pt>
    <dgm:pt modelId="{4C6EB82D-A693-4587-8897-9A2533596138}" type="pres">
      <dgm:prSet presAssocID="{51378B62-1B0D-40E5-81CB-89B1334A75C8}" presName="parentText" presStyleLbl="node1" presStyleIdx="5" presStyleCnt="6">
        <dgm:presLayoutVars>
          <dgm:chMax val="0"/>
          <dgm:bulletEnabled val="1"/>
        </dgm:presLayoutVars>
      </dgm:prSet>
      <dgm:spPr/>
    </dgm:pt>
  </dgm:ptLst>
  <dgm:cxnLst>
    <dgm:cxn modelId="{E6A66E1F-1285-4843-B6FB-D5954CC49496}" type="presOf" srcId="{B826C477-9C3B-47B4-B01B-05F77730FEF8}" destId="{41344BA7-B7DE-486B-9586-698517767D45}" srcOrd="0" destOrd="0" presId="urn:microsoft.com/office/officeart/2005/8/layout/vList2"/>
    <dgm:cxn modelId="{75C32220-E09C-4FAC-BB35-EEA999A6F8F4}" srcId="{B826C477-9C3B-47B4-B01B-05F77730FEF8}" destId="{F26752CF-E490-4111-9DCA-AF163FFB3612}" srcOrd="1" destOrd="0" parTransId="{51EF99DE-2DA3-4F31-A9E3-3E3230792E8C}" sibTransId="{5AE69912-F7BE-4DD8-A30B-2DDB1BD1F0D1}"/>
    <dgm:cxn modelId="{C4694F23-9E64-4851-8FE4-127A315A7E11}" type="presOf" srcId="{51378B62-1B0D-40E5-81CB-89B1334A75C8}" destId="{4C6EB82D-A693-4587-8897-9A2533596138}" srcOrd="0" destOrd="0" presId="urn:microsoft.com/office/officeart/2005/8/layout/vList2"/>
    <dgm:cxn modelId="{8DF0D66B-4A34-426D-BF98-FC3EB0E5FCF0}" srcId="{B826C477-9C3B-47B4-B01B-05F77730FEF8}" destId="{8A0BDC82-B574-4F38-BD60-4D3FEB6E8053}" srcOrd="4" destOrd="0" parTransId="{12D9D3F2-661C-442F-BE30-837B86629500}" sibTransId="{CA3AF64A-89D6-46F6-8CD8-9D6530C3785D}"/>
    <dgm:cxn modelId="{B712674E-D3D2-4653-AED6-C3F4B5CE41B4}" srcId="{B826C477-9C3B-47B4-B01B-05F77730FEF8}" destId="{51378B62-1B0D-40E5-81CB-89B1334A75C8}" srcOrd="5" destOrd="0" parTransId="{28C67B45-EE7D-4ADD-9C3B-4A7F8EC7EAEF}" sibTransId="{19BDEA02-A585-4D89-B780-F58BC87E52D3}"/>
    <dgm:cxn modelId="{7232B76F-41AC-4B46-B3DF-1A1D2AF1B23F}" type="presOf" srcId="{8A0BDC82-B574-4F38-BD60-4D3FEB6E8053}" destId="{393EFB48-8340-4E91-B285-323F420C1ABD}" srcOrd="0" destOrd="0" presId="urn:microsoft.com/office/officeart/2005/8/layout/vList2"/>
    <dgm:cxn modelId="{C126CBA9-5BE3-457B-8003-82A14B8E586D}" srcId="{B826C477-9C3B-47B4-B01B-05F77730FEF8}" destId="{D6C06B29-231F-449C-B6F1-B31D6CE2F310}" srcOrd="2" destOrd="0" parTransId="{3717A6D3-A9F6-4624-937E-6A1EE14A51B8}" sibTransId="{85DFF54A-92DF-49DE-BD1E-4C05D393DEE6}"/>
    <dgm:cxn modelId="{4F2A90B4-0B7C-47C5-AB93-92F3B4FB9356}" srcId="{B826C477-9C3B-47B4-B01B-05F77730FEF8}" destId="{DC6F5FAE-8A65-48EE-8D77-939A46C078EB}" srcOrd="0" destOrd="0" parTransId="{8B3F19E1-5BD5-4F87-A2BA-288DCDA0F6A7}" sibTransId="{F5C22961-B17F-40C9-B49A-8B612700AE0E}"/>
    <dgm:cxn modelId="{AECEBAB9-0D5E-41EF-BBB3-6F8032E44ABF}" type="presOf" srcId="{DC6F5FAE-8A65-48EE-8D77-939A46C078EB}" destId="{5A861B1D-A193-483B-A2F5-540E5FCB9678}" srcOrd="0" destOrd="0" presId="urn:microsoft.com/office/officeart/2005/8/layout/vList2"/>
    <dgm:cxn modelId="{91846BBD-9393-48C2-85B7-69A977BB75A1}" type="presOf" srcId="{F26752CF-E490-4111-9DCA-AF163FFB3612}" destId="{E9B9CCE9-F233-4C5A-9A5E-47E125E6A7FE}" srcOrd="0" destOrd="0" presId="urn:microsoft.com/office/officeart/2005/8/layout/vList2"/>
    <dgm:cxn modelId="{22EEDCD4-AF9A-4BA2-B8E2-97D9103091DB}" type="presOf" srcId="{D6C06B29-231F-449C-B6F1-B31D6CE2F310}" destId="{B76FAACB-943C-467F-8EF5-47274071F16E}" srcOrd="0" destOrd="0" presId="urn:microsoft.com/office/officeart/2005/8/layout/vList2"/>
    <dgm:cxn modelId="{214965D5-63FF-4C42-A94C-608FD589C165}" srcId="{B826C477-9C3B-47B4-B01B-05F77730FEF8}" destId="{BC3D1D09-166E-47E7-9743-893BCB18CA3E}" srcOrd="3" destOrd="0" parTransId="{F9B8917B-67C6-4198-A3DA-AFF6A8FEF4E8}" sibTransId="{A28D3D5D-6F23-4F2D-BF02-10AEF56B26F0}"/>
    <dgm:cxn modelId="{723B09EB-C6FB-4EA5-8843-B45B206BD17C}" type="presOf" srcId="{BC3D1D09-166E-47E7-9743-893BCB18CA3E}" destId="{17121F6B-CDAE-4763-9E5E-BA1EFA85919E}" srcOrd="0" destOrd="0" presId="urn:microsoft.com/office/officeart/2005/8/layout/vList2"/>
    <dgm:cxn modelId="{0D3F6511-4AA1-4559-A417-83D010955DE7}" type="presParOf" srcId="{41344BA7-B7DE-486B-9586-698517767D45}" destId="{5A861B1D-A193-483B-A2F5-540E5FCB9678}" srcOrd="0" destOrd="0" presId="urn:microsoft.com/office/officeart/2005/8/layout/vList2"/>
    <dgm:cxn modelId="{053BCA65-C9E2-40AE-B7A9-B86F54D78EB2}" type="presParOf" srcId="{41344BA7-B7DE-486B-9586-698517767D45}" destId="{D0DDB604-2EF3-490D-85DE-A451023363DB}" srcOrd="1" destOrd="0" presId="urn:microsoft.com/office/officeart/2005/8/layout/vList2"/>
    <dgm:cxn modelId="{CBF6CFB2-72D8-4DD0-8178-4C77171625D5}" type="presParOf" srcId="{41344BA7-B7DE-486B-9586-698517767D45}" destId="{E9B9CCE9-F233-4C5A-9A5E-47E125E6A7FE}" srcOrd="2" destOrd="0" presId="urn:microsoft.com/office/officeart/2005/8/layout/vList2"/>
    <dgm:cxn modelId="{1D617638-E7FA-4EA4-9522-C51BB8376010}" type="presParOf" srcId="{41344BA7-B7DE-486B-9586-698517767D45}" destId="{379F41F4-DA19-48B8-A80D-A1DF67B13E9F}" srcOrd="3" destOrd="0" presId="urn:microsoft.com/office/officeart/2005/8/layout/vList2"/>
    <dgm:cxn modelId="{4A5CE096-8055-4C66-9522-A7CF123EAD57}" type="presParOf" srcId="{41344BA7-B7DE-486B-9586-698517767D45}" destId="{B76FAACB-943C-467F-8EF5-47274071F16E}" srcOrd="4" destOrd="0" presId="urn:microsoft.com/office/officeart/2005/8/layout/vList2"/>
    <dgm:cxn modelId="{19F65932-3D19-4281-838B-5BE777EEC73C}" type="presParOf" srcId="{41344BA7-B7DE-486B-9586-698517767D45}" destId="{F944BC49-A4CA-4EDB-8DAC-5141C25F1CF8}" srcOrd="5" destOrd="0" presId="urn:microsoft.com/office/officeart/2005/8/layout/vList2"/>
    <dgm:cxn modelId="{73E3B3F3-8DA0-47A1-A081-F4555EBA861D}" type="presParOf" srcId="{41344BA7-B7DE-486B-9586-698517767D45}" destId="{17121F6B-CDAE-4763-9E5E-BA1EFA85919E}" srcOrd="6" destOrd="0" presId="urn:microsoft.com/office/officeart/2005/8/layout/vList2"/>
    <dgm:cxn modelId="{E7B49779-EB49-4D91-89C7-17AC363BA249}" type="presParOf" srcId="{41344BA7-B7DE-486B-9586-698517767D45}" destId="{71197263-D0FA-498C-9851-1C3BE6A33C0A}" srcOrd="7" destOrd="0" presId="urn:microsoft.com/office/officeart/2005/8/layout/vList2"/>
    <dgm:cxn modelId="{582EA449-CD34-4C53-9691-49F84D1FDB4D}" type="presParOf" srcId="{41344BA7-B7DE-486B-9586-698517767D45}" destId="{393EFB48-8340-4E91-B285-323F420C1ABD}" srcOrd="8" destOrd="0" presId="urn:microsoft.com/office/officeart/2005/8/layout/vList2"/>
    <dgm:cxn modelId="{79F0EA12-4C0E-48B9-999C-6B098D2C98F4}" type="presParOf" srcId="{41344BA7-B7DE-486B-9586-698517767D45}" destId="{F83BCB0D-3936-448D-A58D-C415CBAF1CD9}" srcOrd="9" destOrd="0" presId="urn:microsoft.com/office/officeart/2005/8/layout/vList2"/>
    <dgm:cxn modelId="{0C3192DC-16E7-4731-AE09-2D4359C1DE2C}" type="presParOf" srcId="{41344BA7-B7DE-486B-9586-698517767D45}" destId="{4C6EB82D-A693-4587-8897-9A253359613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EE63-091E-465D-9AD9-171A844DFC68}">
      <dsp:nvSpPr>
        <dsp:cNvPr id="0" name=""/>
        <dsp:cNvSpPr/>
      </dsp:nvSpPr>
      <dsp:spPr>
        <a:xfrm>
          <a:off x="1493776" y="53041"/>
          <a:ext cx="4988244" cy="4988244"/>
        </a:xfrm>
        <a:prstGeom prst="circularArrow">
          <a:avLst>
            <a:gd name="adj1" fmla="val 5274"/>
            <a:gd name="adj2" fmla="val 312630"/>
            <a:gd name="adj3" fmla="val 14231666"/>
            <a:gd name="adj4" fmla="val 17124950"/>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CE23B9-AB20-4E1E-8EA1-6FE37FD6A6D4}">
      <dsp:nvSpPr>
        <dsp:cNvPr id="0" name=""/>
        <dsp:cNvSpPr/>
      </dsp:nvSpPr>
      <dsp:spPr>
        <a:xfrm>
          <a:off x="3041551" y="-56441"/>
          <a:ext cx="1892694" cy="11775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Month One Phase One </a:t>
          </a:r>
          <a:r>
            <a:rPr lang="en-GB" sz="1200" kern="1200" dirty="0"/>
            <a:t>– </a:t>
          </a:r>
          <a:r>
            <a:rPr lang="en-GB" sz="1200" i="1" kern="1200" dirty="0"/>
            <a:t>Practice Learning Group </a:t>
          </a:r>
          <a:r>
            <a:rPr lang="en-GB" sz="1200" kern="1200" dirty="0"/>
            <a:t>scoping of theme and key lines of enquiry, agreeing the Improvement Delivery Group</a:t>
          </a:r>
        </a:p>
      </dsp:txBody>
      <dsp:txXfrm>
        <a:off x="3099036" y="1044"/>
        <a:ext cx="1777724" cy="1062617"/>
      </dsp:txXfrm>
    </dsp:sp>
    <dsp:sp modelId="{AC67D22A-F692-4505-BA15-40BEB625FB49}">
      <dsp:nvSpPr>
        <dsp:cNvPr id="0" name=""/>
        <dsp:cNvSpPr/>
      </dsp:nvSpPr>
      <dsp:spPr>
        <a:xfrm>
          <a:off x="3135092" y="3907795"/>
          <a:ext cx="1892694" cy="10885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Month Three – Phase Four </a:t>
          </a:r>
          <a:r>
            <a:rPr lang="en-GB" sz="1200" i="1" kern="1200" dirty="0"/>
            <a:t>Improvement Delivery Group</a:t>
          </a:r>
          <a:r>
            <a:rPr lang="en-GB" sz="1200" kern="1200" dirty="0"/>
            <a:t> Sharing Learning and collecting feedback from professionals, family and children</a:t>
          </a:r>
        </a:p>
      </dsp:txBody>
      <dsp:txXfrm>
        <a:off x="3188230" y="3960933"/>
        <a:ext cx="1786418" cy="982269"/>
      </dsp:txXfrm>
    </dsp:sp>
    <dsp:sp modelId="{84E3BC1A-B6D9-4E0D-BAA9-9940B46B3DF2}">
      <dsp:nvSpPr>
        <dsp:cNvPr id="0" name=""/>
        <dsp:cNvSpPr/>
      </dsp:nvSpPr>
      <dsp:spPr>
        <a:xfrm>
          <a:off x="4920933" y="1058078"/>
          <a:ext cx="1892694" cy="946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Month One Phase Two</a:t>
          </a:r>
          <a:r>
            <a:rPr lang="en-GB" sz="1200" kern="1200" dirty="0"/>
            <a:t>– </a:t>
          </a:r>
          <a:r>
            <a:rPr lang="en-GB" sz="1200" i="1" kern="1200" dirty="0"/>
            <a:t>Improvement Delivery Group </a:t>
          </a:r>
          <a:r>
            <a:rPr lang="en-GB" sz="1200" i="0" kern="1200" dirty="0"/>
            <a:t>Planning and agreeing Methodology and TOR </a:t>
          </a:r>
          <a:endParaRPr lang="en-GB" sz="1200" i="1" kern="1200" dirty="0"/>
        </a:p>
      </dsp:txBody>
      <dsp:txXfrm>
        <a:off x="4967130" y="1104275"/>
        <a:ext cx="1800300" cy="853953"/>
      </dsp:txXfrm>
    </dsp:sp>
    <dsp:sp modelId="{A47EE30B-D3DB-40F3-A71A-5F8759A7B434}">
      <dsp:nvSpPr>
        <dsp:cNvPr id="0" name=""/>
        <dsp:cNvSpPr/>
      </dsp:nvSpPr>
      <dsp:spPr>
        <a:xfrm>
          <a:off x="5063811" y="2843927"/>
          <a:ext cx="1892694" cy="946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Month Two – Phase Three </a:t>
          </a:r>
          <a:r>
            <a:rPr lang="en-GB" sz="1200" i="1" kern="1200" dirty="0"/>
            <a:t>Improvement Delivery Group </a:t>
          </a:r>
          <a:r>
            <a:rPr lang="en-GB" sz="1200" i="0" kern="1200" dirty="0"/>
            <a:t>Doing, mechanism of work  </a:t>
          </a:r>
          <a:endParaRPr lang="en-GB" sz="1200" kern="1200" dirty="0"/>
        </a:p>
      </dsp:txBody>
      <dsp:txXfrm>
        <a:off x="5110008" y="2890124"/>
        <a:ext cx="1800300" cy="853953"/>
      </dsp:txXfrm>
    </dsp:sp>
    <dsp:sp modelId="{8C2CF25A-9CE4-4F60-8541-1BBDBC3E8DD2}">
      <dsp:nvSpPr>
        <dsp:cNvPr id="0" name=""/>
        <dsp:cNvSpPr/>
      </dsp:nvSpPr>
      <dsp:spPr>
        <a:xfrm>
          <a:off x="1206389" y="2843927"/>
          <a:ext cx="1892694" cy="946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Month Four – Phase Five </a:t>
          </a:r>
          <a:r>
            <a:rPr lang="en-GB" sz="1200" i="1" kern="1200" dirty="0"/>
            <a:t>Improvement Delivery Group</a:t>
          </a:r>
          <a:r>
            <a:rPr lang="en-GB" sz="1200" kern="1200" dirty="0"/>
            <a:t> </a:t>
          </a:r>
          <a:endParaRPr lang="en-GB" sz="1200" b="1" kern="1200" dirty="0"/>
        </a:p>
        <a:p>
          <a:pPr marL="0" lvl="0" indent="0" algn="ctr" defTabSz="533400">
            <a:lnSpc>
              <a:spcPct val="90000"/>
            </a:lnSpc>
            <a:spcBef>
              <a:spcPct val="0"/>
            </a:spcBef>
            <a:spcAft>
              <a:spcPct val="35000"/>
            </a:spcAft>
            <a:buNone/>
          </a:pPr>
          <a:r>
            <a:rPr lang="en-GB" sz="1200" kern="1200" dirty="0"/>
            <a:t>Reflection and Action Plan </a:t>
          </a:r>
        </a:p>
      </dsp:txBody>
      <dsp:txXfrm>
        <a:off x="1252586" y="2890124"/>
        <a:ext cx="1800300" cy="853953"/>
      </dsp:txXfrm>
    </dsp:sp>
    <dsp:sp modelId="{45E408B6-FB4A-4ECB-8388-07FA4E1F6940}">
      <dsp:nvSpPr>
        <dsp:cNvPr id="0" name=""/>
        <dsp:cNvSpPr/>
      </dsp:nvSpPr>
      <dsp:spPr>
        <a:xfrm>
          <a:off x="1289038" y="1070992"/>
          <a:ext cx="1892694" cy="946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12 Months – Phase Six</a:t>
          </a:r>
        </a:p>
        <a:p>
          <a:pPr marL="0" lvl="0" indent="0" algn="ctr" defTabSz="533400">
            <a:lnSpc>
              <a:spcPct val="90000"/>
            </a:lnSpc>
            <a:spcBef>
              <a:spcPct val="0"/>
            </a:spcBef>
            <a:spcAft>
              <a:spcPct val="35000"/>
            </a:spcAft>
            <a:buNone/>
          </a:pPr>
          <a:r>
            <a:rPr lang="en-GB" sz="1200" kern="1200" dirty="0"/>
            <a:t>Review, Reflection and Assurance  </a:t>
          </a:r>
        </a:p>
      </dsp:txBody>
      <dsp:txXfrm>
        <a:off x="1335235" y="1117189"/>
        <a:ext cx="1800300" cy="853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7584C-C9BB-4204-95E3-F71B7D7140B2}">
      <dsp:nvSpPr>
        <dsp:cNvPr id="0" name=""/>
        <dsp:cNvSpPr/>
      </dsp:nvSpPr>
      <dsp:spPr>
        <a:xfrm>
          <a:off x="0" y="0"/>
          <a:ext cx="2284664" cy="1370798"/>
        </a:xfrm>
        <a:prstGeom prst="rect">
          <a:avLst/>
        </a:prstGeom>
        <a:solidFill>
          <a:schemeClr val="accent3"/>
        </a:solidFill>
        <a:ln w="19050" cap="flat" cmpd="sng" algn="ctr">
          <a:solidFill>
            <a:schemeClr val="lt1"/>
          </a:solidFill>
          <a:prstDash val="solid"/>
          <a:miter lim="800000"/>
        </a:ln>
        <a:effectLst/>
        <a:scene3d>
          <a:camera prst="orthographicFront"/>
          <a:lightRig rig="threePt" dir="t"/>
        </a:scene3d>
        <a:sp3d>
          <a:bevelT/>
        </a:sp3d>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6 Serious Incidents Since Dec 2021</a:t>
          </a:r>
        </a:p>
      </dsp:txBody>
      <dsp:txXfrm>
        <a:off x="0" y="0"/>
        <a:ext cx="2284664" cy="1370798"/>
      </dsp:txXfrm>
    </dsp:sp>
    <dsp:sp modelId="{5AFE365B-4F62-40E4-95E7-FF6B7159BF02}">
      <dsp:nvSpPr>
        <dsp:cNvPr id="0" name=""/>
        <dsp:cNvSpPr/>
      </dsp:nvSpPr>
      <dsp:spPr>
        <a:xfrm>
          <a:off x="2920575" y="0"/>
          <a:ext cx="2432299" cy="1370798"/>
        </a:xfrm>
        <a:prstGeom prst="rect">
          <a:avLst/>
        </a:prstGeom>
        <a:solidFill>
          <a:schemeClr val="accent3"/>
        </a:solidFill>
        <a:ln w="19050" cap="flat" cmpd="sng" algn="ctr">
          <a:solidFill>
            <a:schemeClr val="lt1"/>
          </a:solidFill>
          <a:prstDash val="solid"/>
          <a:miter lim="800000"/>
        </a:ln>
        <a:effectLst/>
        <a:scene3d>
          <a:camera prst="orthographicFront"/>
          <a:lightRig rig="threePt" dir="t"/>
        </a:scene3d>
        <a:sp3d>
          <a:bevelT/>
        </a:sp3d>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3 Learning from Practice Revies 2023</a:t>
          </a:r>
        </a:p>
      </dsp:txBody>
      <dsp:txXfrm>
        <a:off x="2920575" y="0"/>
        <a:ext cx="2432299" cy="1370798"/>
      </dsp:txXfrm>
    </dsp:sp>
    <dsp:sp modelId="{667A3159-26D8-4C42-917D-4ECCFB8AC904}">
      <dsp:nvSpPr>
        <dsp:cNvPr id="0" name=""/>
        <dsp:cNvSpPr/>
      </dsp:nvSpPr>
      <dsp:spPr>
        <a:xfrm>
          <a:off x="1517688" y="1676032"/>
          <a:ext cx="2284664" cy="1370798"/>
        </a:xfrm>
        <a:prstGeom prst="rect">
          <a:avLst/>
        </a:prstGeom>
        <a:solidFill>
          <a:schemeClr val="accent6"/>
        </a:solidFill>
        <a:ln w="6350" cap="flat" cmpd="sng" algn="ctr">
          <a:solidFill>
            <a:schemeClr val="dk1"/>
          </a:solidFill>
          <a:prstDash val="solid"/>
          <a:miter lim="800000"/>
        </a:ln>
        <a:effectLst/>
        <a:scene3d>
          <a:camera prst="orthographicFront"/>
          <a:lightRig rig="threePt" dir="t"/>
        </a:scene3d>
        <a:sp3d>
          <a:bevelT/>
        </a:sp3d>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bg1"/>
              </a:solidFill>
            </a:rPr>
            <a:t>3 Common Themes</a:t>
          </a:r>
        </a:p>
      </dsp:txBody>
      <dsp:txXfrm>
        <a:off x="1517688" y="1676032"/>
        <a:ext cx="2284664" cy="1370798"/>
      </dsp:txXfrm>
    </dsp:sp>
    <dsp:sp modelId="{1556E4BA-F4A7-4A5F-8CF0-9510CE4034BE}">
      <dsp:nvSpPr>
        <dsp:cNvPr id="0" name=""/>
        <dsp:cNvSpPr/>
      </dsp:nvSpPr>
      <dsp:spPr>
        <a:xfrm>
          <a:off x="165189" y="3289147"/>
          <a:ext cx="1257113" cy="1091457"/>
        </a:xfrm>
        <a:prstGeom prst="ellipse">
          <a:avLst/>
        </a:prstGeom>
        <a:solidFill>
          <a:schemeClr val="accent2"/>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Information Sharing </a:t>
          </a:r>
        </a:p>
      </dsp:txBody>
      <dsp:txXfrm>
        <a:off x="349289" y="3448987"/>
        <a:ext cx="888913" cy="771777"/>
      </dsp:txXfrm>
    </dsp:sp>
    <dsp:sp modelId="{8F217AA8-431E-436D-AA69-ED98B5724E4C}">
      <dsp:nvSpPr>
        <dsp:cNvPr id="0" name=""/>
        <dsp:cNvSpPr/>
      </dsp:nvSpPr>
      <dsp:spPr>
        <a:xfrm>
          <a:off x="2162009" y="3240360"/>
          <a:ext cx="1260655" cy="1162327"/>
        </a:xfrm>
        <a:prstGeom prst="ellipse">
          <a:avLst/>
        </a:prstGeom>
        <a:solidFill>
          <a:schemeClr val="accent2"/>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Cross Boundaries</a:t>
          </a:r>
        </a:p>
      </dsp:txBody>
      <dsp:txXfrm>
        <a:off x="2346628" y="3410579"/>
        <a:ext cx="891417" cy="821889"/>
      </dsp:txXfrm>
    </dsp:sp>
    <dsp:sp modelId="{59F53421-FBE1-43B8-A077-3332C4080448}">
      <dsp:nvSpPr>
        <dsp:cNvPr id="0" name=""/>
        <dsp:cNvSpPr/>
      </dsp:nvSpPr>
      <dsp:spPr>
        <a:xfrm>
          <a:off x="4053631" y="3274420"/>
          <a:ext cx="1267075" cy="1091183"/>
        </a:xfrm>
        <a:prstGeom prst="ellipse">
          <a:avLst/>
        </a:prstGeom>
        <a:solidFill>
          <a:schemeClr val="accent2"/>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Professional Curiosity </a:t>
          </a:r>
        </a:p>
      </dsp:txBody>
      <dsp:txXfrm>
        <a:off x="4239190" y="3434220"/>
        <a:ext cx="895957" cy="771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5D01D-5EA6-4935-BCA5-49AA241710E5}">
      <dsp:nvSpPr>
        <dsp:cNvPr id="0" name=""/>
        <dsp:cNvSpPr/>
      </dsp:nvSpPr>
      <dsp:spPr>
        <a:xfrm>
          <a:off x="0" y="0"/>
          <a:ext cx="6072759"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When working with families, much of the information and insight into the family comes from them directly and is ‘self-reported’. </a:t>
          </a:r>
          <a:endParaRPr lang="en-US" sz="1400" kern="1200"/>
        </a:p>
      </dsp:txBody>
      <dsp:txXfrm>
        <a:off x="22940" y="22940"/>
        <a:ext cx="5135942" cy="737360"/>
      </dsp:txXfrm>
    </dsp:sp>
    <dsp:sp modelId="{E33DBE92-101B-4F10-AAF1-F9E7B9016652}">
      <dsp:nvSpPr>
        <dsp:cNvPr id="0" name=""/>
        <dsp:cNvSpPr/>
      </dsp:nvSpPr>
      <dsp:spPr>
        <a:xfrm>
          <a:off x="453485" y="892024"/>
          <a:ext cx="6072759"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Professionals need to ensure that they triangulate what parents are saying by establishing the facts, gathering evidence, and communicating well with all involved. </a:t>
          </a:r>
          <a:endParaRPr lang="en-US" sz="1400" kern="1200"/>
        </a:p>
      </dsp:txBody>
      <dsp:txXfrm>
        <a:off x="476425" y="914964"/>
        <a:ext cx="5064287" cy="737360"/>
      </dsp:txXfrm>
    </dsp:sp>
    <dsp:sp modelId="{B8AE6B1C-30AB-4617-84E2-07184EA32E69}">
      <dsp:nvSpPr>
        <dsp:cNvPr id="0" name=""/>
        <dsp:cNvSpPr/>
      </dsp:nvSpPr>
      <dsp:spPr>
        <a:xfrm>
          <a:off x="906970" y="1784048"/>
          <a:ext cx="6072759" cy="7832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There is a need for all professionals to have a conscious and healthy inquisitiveness, not taking information at face value but clarify, reflect what they are being told and verify information.</a:t>
          </a:r>
          <a:endParaRPr lang="en-US" sz="1400" kern="1200" dirty="0"/>
        </a:p>
      </dsp:txBody>
      <dsp:txXfrm>
        <a:off x="929910" y="1806988"/>
        <a:ext cx="5064287" cy="737360"/>
      </dsp:txXfrm>
    </dsp:sp>
    <dsp:sp modelId="{F62EA886-5EC3-41EA-B20B-B984F5274C45}">
      <dsp:nvSpPr>
        <dsp:cNvPr id="0" name=""/>
        <dsp:cNvSpPr/>
      </dsp:nvSpPr>
      <dsp:spPr>
        <a:xfrm>
          <a:off x="1360455" y="2676072"/>
          <a:ext cx="6072759"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 is important to make it clear in recording the origin of a piece of information and if it self-reported, this avoids the risk of it becoming assumed as fact through the passage of time. </a:t>
          </a:r>
          <a:endParaRPr lang="en-US" sz="1400" kern="1200"/>
        </a:p>
      </dsp:txBody>
      <dsp:txXfrm>
        <a:off x="1383395" y="2699012"/>
        <a:ext cx="5064287" cy="737360"/>
      </dsp:txXfrm>
    </dsp:sp>
    <dsp:sp modelId="{5FD8AEA5-6608-43C1-873D-E42E3699F4D0}">
      <dsp:nvSpPr>
        <dsp:cNvPr id="0" name=""/>
        <dsp:cNvSpPr/>
      </dsp:nvSpPr>
      <dsp:spPr>
        <a:xfrm>
          <a:off x="1813940" y="3568097"/>
          <a:ext cx="6072759" cy="783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Wherever possible, check out details of self-reported information by asking who, where when and confirm/validate the information. </a:t>
          </a:r>
          <a:endParaRPr lang="en-US" sz="1400" kern="1200"/>
        </a:p>
      </dsp:txBody>
      <dsp:txXfrm>
        <a:off x="1836880" y="3591037"/>
        <a:ext cx="5064287" cy="737360"/>
      </dsp:txXfrm>
    </dsp:sp>
    <dsp:sp modelId="{2C8C3632-2580-43A2-92C0-C8F3C6D446A4}">
      <dsp:nvSpPr>
        <dsp:cNvPr id="0" name=""/>
        <dsp:cNvSpPr/>
      </dsp:nvSpPr>
      <dsp:spPr>
        <a:xfrm>
          <a:off x="5563652"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78201" y="572200"/>
        <a:ext cx="280008" cy="383102"/>
      </dsp:txXfrm>
    </dsp:sp>
    <dsp:sp modelId="{D98A7BC5-7A3B-4C90-8F85-CB40FAF59203}">
      <dsp:nvSpPr>
        <dsp:cNvPr id="0" name=""/>
        <dsp:cNvSpPr/>
      </dsp:nvSpPr>
      <dsp:spPr>
        <a:xfrm>
          <a:off x="6017137"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131686" y="1464225"/>
        <a:ext cx="280008" cy="383102"/>
      </dsp:txXfrm>
    </dsp:sp>
    <dsp:sp modelId="{5F380525-0BAD-44D1-ACD1-645D6FD89BAD}">
      <dsp:nvSpPr>
        <dsp:cNvPr id="0" name=""/>
        <dsp:cNvSpPr/>
      </dsp:nvSpPr>
      <dsp:spPr>
        <a:xfrm>
          <a:off x="6470622"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585171" y="2343195"/>
        <a:ext cx="280008" cy="383102"/>
      </dsp:txXfrm>
    </dsp:sp>
    <dsp:sp modelId="{0C98BB29-BB2E-427D-B274-1B87CA11BB00}">
      <dsp:nvSpPr>
        <dsp:cNvPr id="0" name=""/>
        <dsp:cNvSpPr/>
      </dsp:nvSpPr>
      <dsp:spPr>
        <a:xfrm>
          <a:off x="6924108"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038657" y="3243922"/>
        <a:ext cx="280008" cy="38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4A03F-6AF1-49EB-975A-451F6A62770D}">
      <dsp:nvSpPr>
        <dsp:cNvPr id="0" name=""/>
        <dsp:cNvSpPr/>
      </dsp:nvSpPr>
      <dsp:spPr>
        <a:xfrm>
          <a:off x="0" y="51093"/>
          <a:ext cx="4683949"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Who is reporting the information, is this first-hand information? </a:t>
          </a:r>
        </a:p>
      </dsp:txBody>
      <dsp:txXfrm>
        <a:off x="51885" y="102978"/>
        <a:ext cx="4580179" cy="959101"/>
      </dsp:txXfrm>
    </dsp:sp>
    <dsp:sp modelId="{4934EB22-46B1-444C-9F42-6B6CD5E146BF}">
      <dsp:nvSpPr>
        <dsp:cNvPr id="0" name=""/>
        <dsp:cNvSpPr/>
      </dsp:nvSpPr>
      <dsp:spPr>
        <a:xfrm>
          <a:off x="0" y="1157165"/>
          <a:ext cx="4683949" cy="1062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 Have I understood this information correctly, can I understand this further, who can I discuss this with? </a:t>
          </a:r>
          <a:endParaRPr lang="en-US" sz="1500" kern="1200"/>
        </a:p>
      </dsp:txBody>
      <dsp:txXfrm>
        <a:off x="51885" y="1209050"/>
        <a:ext cx="4580179" cy="959101"/>
      </dsp:txXfrm>
    </dsp:sp>
    <dsp:sp modelId="{CF139FC5-EA1F-421B-AB66-2A901ECFDBC6}">
      <dsp:nvSpPr>
        <dsp:cNvPr id="0" name=""/>
        <dsp:cNvSpPr/>
      </dsp:nvSpPr>
      <dsp:spPr>
        <a:xfrm>
          <a:off x="0" y="2263237"/>
          <a:ext cx="4683949" cy="1062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What is the contact of the information</a:t>
          </a:r>
        </a:p>
      </dsp:txBody>
      <dsp:txXfrm>
        <a:off x="51885" y="2315122"/>
        <a:ext cx="4580179" cy="959101"/>
      </dsp:txXfrm>
    </dsp:sp>
    <dsp:sp modelId="{84ED9B1E-1806-4D2A-8B61-4FFA4FCF72F6}">
      <dsp:nvSpPr>
        <dsp:cNvPr id="0" name=""/>
        <dsp:cNvSpPr/>
      </dsp:nvSpPr>
      <dsp:spPr>
        <a:xfrm>
          <a:off x="0" y="3369309"/>
          <a:ext cx="4683949" cy="1062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 How can I gather more details. Where, when, who, why, what and how</a:t>
          </a:r>
          <a:endParaRPr lang="en-US" sz="1500" kern="1200"/>
        </a:p>
      </dsp:txBody>
      <dsp:txXfrm>
        <a:off x="51885" y="3421194"/>
        <a:ext cx="4580179" cy="959101"/>
      </dsp:txXfrm>
    </dsp:sp>
    <dsp:sp modelId="{E18E28C9-C676-449E-83CD-75ED5D2CBA6B}">
      <dsp:nvSpPr>
        <dsp:cNvPr id="0" name=""/>
        <dsp:cNvSpPr/>
      </dsp:nvSpPr>
      <dsp:spPr>
        <a:xfrm>
          <a:off x="0" y="4475381"/>
          <a:ext cx="4683949" cy="106287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Top Top: Coordinate a multi-agency supervision to discuss identified concerns or factors. Prepare for any difficult conversations, be ready to respond with respect and empathy.</a:t>
          </a:r>
        </a:p>
      </dsp:txBody>
      <dsp:txXfrm>
        <a:off x="51885" y="4527266"/>
        <a:ext cx="4580179" cy="959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51B96-22D2-4A9B-AF4C-D648F75B8206}">
      <dsp:nvSpPr>
        <dsp:cNvPr id="0" name=""/>
        <dsp:cNvSpPr/>
      </dsp:nvSpPr>
      <dsp:spPr>
        <a:xfrm>
          <a:off x="0" y="138170"/>
          <a:ext cx="4697730" cy="1268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How does this new information impact upon my understanding of strengths, vulnerabilities, and risks? </a:t>
          </a:r>
          <a:endParaRPr lang="en-US" sz="1800" kern="1200" dirty="0"/>
        </a:p>
      </dsp:txBody>
      <dsp:txXfrm>
        <a:off x="61909" y="200079"/>
        <a:ext cx="4573912" cy="1144388"/>
      </dsp:txXfrm>
    </dsp:sp>
    <dsp:sp modelId="{4453D612-E58B-405C-A178-7B383332B9DC}">
      <dsp:nvSpPr>
        <dsp:cNvPr id="0" name=""/>
        <dsp:cNvSpPr/>
      </dsp:nvSpPr>
      <dsp:spPr>
        <a:xfrm>
          <a:off x="0" y="1458217"/>
          <a:ext cx="4697730" cy="1268206"/>
        </a:xfrm>
        <a:prstGeom prst="roundRect">
          <a:avLst/>
        </a:prstGeom>
        <a:solidFill>
          <a:schemeClr val="accent5">
            <a:hueOff val="262483"/>
            <a:satOff val="14096"/>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 What is the impact of this information on the child? </a:t>
          </a:r>
          <a:endParaRPr lang="en-US" sz="1800" kern="1200" dirty="0"/>
        </a:p>
      </dsp:txBody>
      <dsp:txXfrm>
        <a:off x="61909" y="1520126"/>
        <a:ext cx="4573912" cy="1144388"/>
      </dsp:txXfrm>
    </dsp:sp>
    <dsp:sp modelId="{A7D93C67-A782-4578-843A-D69A9F23A89E}">
      <dsp:nvSpPr>
        <dsp:cNvPr id="0" name=""/>
        <dsp:cNvSpPr/>
      </dsp:nvSpPr>
      <dsp:spPr>
        <a:xfrm>
          <a:off x="0" y="2778263"/>
          <a:ext cx="4697730" cy="1268206"/>
        </a:xfrm>
        <a:prstGeom prst="roundRect">
          <a:avLst/>
        </a:prstGeom>
        <a:solidFill>
          <a:schemeClr val="accent5">
            <a:hueOff val="524966"/>
            <a:satOff val="28192"/>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 Do I need to change my approach to working with the family in light of this information? </a:t>
          </a:r>
          <a:endParaRPr lang="en-US" sz="1800" kern="1200" dirty="0"/>
        </a:p>
      </dsp:txBody>
      <dsp:txXfrm>
        <a:off x="61909" y="2840172"/>
        <a:ext cx="4573912" cy="1144388"/>
      </dsp:txXfrm>
    </dsp:sp>
    <dsp:sp modelId="{5F823323-3DAB-487E-80AC-A83BABE7F2EA}">
      <dsp:nvSpPr>
        <dsp:cNvPr id="0" name=""/>
        <dsp:cNvSpPr/>
      </dsp:nvSpPr>
      <dsp:spPr>
        <a:xfrm>
          <a:off x="0" y="4098310"/>
          <a:ext cx="4697730" cy="1268206"/>
        </a:xfrm>
        <a:prstGeom prst="roundRect">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Top Tips: Make time and space in your working day to pause and reflect on what you have seen and heard. What do you know for sure? What assumptions have you made? </a:t>
          </a:r>
          <a:endParaRPr lang="en-US" sz="1800" kern="1200" dirty="0"/>
        </a:p>
      </dsp:txBody>
      <dsp:txXfrm>
        <a:off x="61909" y="4160219"/>
        <a:ext cx="4573912" cy="1144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61B1D-A193-483B-A2F5-540E5FCB9678}">
      <dsp:nvSpPr>
        <dsp:cNvPr id="0" name=""/>
        <dsp:cNvSpPr/>
      </dsp:nvSpPr>
      <dsp:spPr>
        <a:xfrm>
          <a:off x="0" y="172815"/>
          <a:ext cx="4683949" cy="8379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Who can confirm accuracy of the information? </a:t>
          </a:r>
          <a:endParaRPr lang="en-US" sz="1500" kern="1200"/>
        </a:p>
      </dsp:txBody>
      <dsp:txXfrm>
        <a:off x="40905" y="213720"/>
        <a:ext cx="4602139" cy="756142"/>
      </dsp:txXfrm>
    </dsp:sp>
    <dsp:sp modelId="{E9B9CCE9-F233-4C5A-9A5E-47E125E6A7FE}">
      <dsp:nvSpPr>
        <dsp:cNvPr id="0" name=""/>
        <dsp:cNvSpPr/>
      </dsp:nvSpPr>
      <dsp:spPr>
        <a:xfrm>
          <a:off x="0" y="1053968"/>
          <a:ext cx="4683949" cy="837952"/>
        </a:xfrm>
        <a:prstGeom prst="roundRect">
          <a:avLst/>
        </a:prstGeom>
        <a:solidFill>
          <a:schemeClr val="accent2">
            <a:hueOff val="-289240"/>
            <a:satOff val="-1985"/>
            <a:lumOff val="1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 Has consent been sought to share information with others or gather further information to confirm? </a:t>
          </a:r>
          <a:endParaRPr lang="en-US" sz="1500" kern="1200"/>
        </a:p>
      </dsp:txBody>
      <dsp:txXfrm>
        <a:off x="40905" y="1094873"/>
        <a:ext cx="4602139" cy="756142"/>
      </dsp:txXfrm>
    </dsp:sp>
    <dsp:sp modelId="{B76FAACB-943C-467F-8EF5-47274071F16E}">
      <dsp:nvSpPr>
        <dsp:cNvPr id="0" name=""/>
        <dsp:cNvSpPr/>
      </dsp:nvSpPr>
      <dsp:spPr>
        <a:xfrm>
          <a:off x="0" y="1935120"/>
          <a:ext cx="4683949" cy="837952"/>
        </a:xfrm>
        <a:prstGeom prst="roundRect">
          <a:avLst/>
        </a:prstGeom>
        <a:solidFill>
          <a:schemeClr val="accent2">
            <a:hueOff val="-578480"/>
            <a:satOff val="-3970"/>
            <a:lumOff val="2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 Triangulate the information you have received. </a:t>
          </a:r>
          <a:endParaRPr lang="en-US" sz="1500" kern="1200"/>
        </a:p>
      </dsp:txBody>
      <dsp:txXfrm>
        <a:off x="40905" y="1976025"/>
        <a:ext cx="4602139" cy="756142"/>
      </dsp:txXfrm>
    </dsp:sp>
    <dsp:sp modelId="{17121F6B-CDAE-4763-9E5E-BA1EFA85919E}">
      <dsp:nvSpPr>
        <dsp:cNvPr id="0" name=""/>
        <dsp:cNvSpPr/>
      </dsp:nvSpPr>
      <dsp:spPr>
        <a:xfrm>
          <a:off x="0" y="2816273"/>
          <a:ext cx="4683949" cy="837952"/>
        </a:xfrm>
        <a:prstGeom prst="roundRect">
          <a:avLst/>
        </a:prstGeom>
        <a:solidFill>
          <a:schemeClr val="accent2">
            <a:hueOff val="-867720"/>
            <a:satOff val="-5954"/>
            <a:lumOff val="3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Establish the facts. </a:t>
          </a:r>
          <a:endParaRPr lang="en-US" sz="1500" kern="1200"/>
        </a:p>
      </dsp:txBody>
      <dsp:txXfrm>
        <a:off x="40905" y="2857178"/>
        <a:ext cx="4602139" cy="756142"/>
      </dsp:txXfrm>
    </dsp:sp>
    <dsp:sp modelId="{393EFB48-8340-4E91-B285-323F420C1ABD}">
      <dsp:nvSpPr>
        <dsp:cNvPr id="0" name=""/>
        <dsp:cNvSpPr/>
      </dsp:nvSpPr>
      <dsp:spPr>
        <a:xfrm>
          <a:off x="0" y="3697426"/>
          <a:ext cx="4683949" cy="837952"/>
        </a:xfrm>
        <a:prstGeom prst="roundRect">
          <a:avLst/>
        </a:prstGeom>
        <a:solidFill>
          <a:schemeClr val="accent2">
            <a:hueOff val="-1156960"/>
            <a:satOff val="-7939"/>
            <a:lumOff val="4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 Gather further information. </a:t>
          </a:r>
          <a:endParaRPr lang="en-US" sz="1500" kern="1200"/>
        </a:p>
      </dsp:txBody>
      <dsp:txXfrm>
        <a:off x="40905" y="3738331"/>
        <a:ext cx="4602139" cy="756142"/>
      </dsp:txXfrm>
    </dsp:sp>
    <dsp:sp modelId="{4C6EB82D-A693-4587-8897-9A2533596138}">
      <dsp:nvSpPr>
        <dsp:cNvPr id="0" name=""/>
        <dsp:cNvSpPr/>
      </dsp:nvSpPr>
      <dsp:spPr>
        <a:xfrm>
          <a:off x="0" y="4578578"/>
          <a:ext cx="4683949" cy="837952"/>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Top Tips: Discuss any concerns with colleagues, with partner organisations and within your supervision any details that are no clear.</a:t>
          </a:r>
          <a:endParaRPr lang="en-US" sz="1500" kern="1200"/>
        </a:p>
      </dsp:txBody>
      <dsp:txXfrm>
        <a:off x="40905" y="4619483"/>
        <a:ext cx="4602139" cy="75614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7C943-D07A-4961-BB21-4ADA0FA5CC52}" type="datetimeFigureOut">
              <a:rPr lang="en-GB" smtClean="0"/>
              <a:t>12/08/2024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ABB62-CF94-46F5-A6C5-6DCF5FABF5F9}" type="slidenum">
              <a:rPr lang="en-GB" smtClean="0"/>
              <a:t>‹#›</a:t>
            </a:fld>
            <a:endParaRPr lang="en-GB"/>
          </a:p>
        </p:txBody>
      </p:sp>
    </p:spTree>
    <p:extLst>
      <p:ext uri="{BB962C8B-B14F-4D97-AF65-F5344CB8AC3E}">
        <p14:creationId xmlns:p14="http://schemas.microsoft.com/office/powerpoint/2010/main" val="228998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1029DE-9163-4BD3-B0A4-CF2910FDF911}" type="slidenum">
              <a:rPr lang="en-GB" smtClean="0"/>
              <a:t>7</a:t>
            </a:fld>
            <a:endParaRPr lang="en-GB"/>
          </a:p>
        </p:txBody>
      </p:sp>
    </p:spTree>
    <p:extLst>
      <p:ext uri="{BB962C8B-B14F-4D97-AF65-F5344CB8AC3E}">
        <p14:creationId xmlns:p14="http://schemas.microsoft.com/office/powerpoint/2010/main" val="4108666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534259-85AB-43AB-8950-6B1294312A56}"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FE24-B1A4-484A-954D-BBDED0A6B292}" type="slidenum">
              <a:rPr lang="en-GB" smtClean="0"/>
              <a:t>‹#›</a:t>
            </a:fld>
            <a:endParaRPr lang="en-GB"/>
          </a:p>
        </p:txBody>
      </p:sp>
      <p:pic>
        <p:nvPicPr>
          <p:cNvPr id="7" name="Picture 6">
            <a:extLst>
              <a:ext uri="{FF2B5EF4-FFF2-40B4-BE49-F238E27FC236}">
                <a16:creationId xmlns:a16="http://schemas.microsoft.com/office/drawing/2014/main" id="{1D833CA3-4541-CB5A-5571-6D105D70AE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476672"/>
            <a:ext cx="3168352" cy="1299024"/>
          </a:xfrm>
          <a:prstGeom prst="rect">
            <a:avLst/>
          </a:prstGeom>
        </p:spPr>
      </p:pic>
    </p:spTree>
    <p:extLst>
      <p:ext uri="{BB962C8B-B14F-4D97-AF65-F5344CB8AC3E}">
        <p14:creationId xmlns:p14="http://schemas.microsoft.com/office/powerpoint/2010/main" val="221972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34259-85AB-43AB-8950-6B1294312A56}"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120801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34259-85AB-43AB-8950-6B1294312A56}"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409375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FBF11662-21D7-4BDB-B8ED-73FA6426568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476672"/>
            <a:ext cx="3168352" cy="1299024"/>
          </a:xfrm>
          <a:prstGeom prst="rect">
            <a:avLst/>
          </a:prstGeom>
        </p:spPr>
      </p:pic>
    </p:spTree>
    <p:extLst>
      <p:ext uri="{BB962C8B-B14F-4D97-AF65-F5344CB8AC3E}">
        <p14:creationId xmlns:p14="http://schemas.microsoft.com/office/powerpoint/2010/main" val="46431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34259-85AB-43AB-8950-6B1294312A56}"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318082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34259-85AB-43AB-8950-6B1294312A56}"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412849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534259-85AB-43AB-8950-6B1294312A56}"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321083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534259-85AB-43AB-8950-6B1294312A56}" type="datetimeFigureOut">
              <a:rPr lang="en-GB" smtClean="0"/>
              <a:t>12/08/2024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221646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534259-85AB-43AB-8950-6B1294312A56}" type="datetimeFigureOut">
              <a:rPr lang="en-GB" smtClean="0"/>
              <a:t>12/08/2024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195719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34259-85AB-43AB-8950-6B1294312A56}" type="datetimeFigureOut">
              <a:rPr lang="en-GB" smtClean="0"/>
              <a:t>12/08/2024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96740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534259-85AB-43AB-8950-6B1294312A56}"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117675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534259-85AB-43AB-8950-6B1294312A56}"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19FE24-B1A4-484A-954D-BBDED0A6B292}" type="slidenum">
              <a:rPr lang="en-GB" smtClean="0"/>
              <a:t>‹#›</a:t>
            </a:fld>
            <a:endParaRPr lang="en-GB"/>
          </a:p>
        </p:txBody>
      </p:sp>
    </p:spTree>
    <p:extLst>
      <p:ext uri="{BB962C8B-B14F-4D97-AF65-F5344CB8AC3E}">
        <p14:creationId xmlns:p14="http://schemas.microsoft.com/office/powerpoint/2010/main" val="27247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34259-85AB-43AB-8950-6B1294312A56}" type="datetimeFigureOut">
              <a:rPr lang="en-GB" smtClean="0"/>
              <a:t>12/08/2024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9FE24-B1A4-484A-954D-BBDED0A6B292}" type="slidenum">
              <a:rPr lang="en-GB" smtClean="0"/>
              <a:t>‹#›</a:t>
            </a:fld>
            <a:endParaRPr lang="en-GB"/>
          </a:p>
        </p:txBody>
      </p:sp>
      <p:sp>
        <p:nvSpPr>
          <p:cNvPr id="7" name="Rectangle 6">
            <a:extLst>
              <a:ext uri="{FF2B5EF4-FFF2-40B4-BE49-F238E27FC236}">
                <a16:creationId xmlns:a16="http://schemas.microsoft.com/office/drawing/2014/main" id="{49A7EE24-07D2-61CD-46C9-D875B54B3378}"/>
              </a:ext>
            </a:extLst>
          </p:cNvPr>
          <p:cNvSpPr/>
          <p:nvPr userDrawn="1"/>
        </p:nvSpPr>
        <p:spPr>
          <a:xfrm>
            <a:off x="457200" y="6381328"/>
            <a:ext cx="8229600" cy="3600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Arial Narrow" panose="020B0606020202030204" pitchFamily="34" charset="0"/>
              </a:rPr>
              <a:t>Keeping Children Safe</a:t>
            </a:r>
          </a:p>
        </p:txBody>
      </p:sp>
    </p:spTree>
    <p:extLst>
      <p:ext uri="{BB962C8B-B14F-4D97-AF65-F5344CB8AC3E}">
        <p14:creationId xmlns:p14="http://schemas.microsoft.com/office/powerpoint/2010/main" val="582644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assets.publishing.service.gov.uk/media/65cb4349a7ded0000c79e4e1/Working_together_to_safeguard_children_2023_-_statutory_guidance.pdf" TargetMode="External"/><Relationship Id="rId3" Type="http://schemas.openxmlformats.org/officeDocument/2006/relationships/hyperlink" Target="https://durhamscp.trixonline.co.uk/chapter/information-sharing" TargetMode="External"/><Relationship Id="rId7" Type="http://schemas.openxmlformats.org/officeDocument/2006/relationships/hyperlink" Target="https://vimeo.com/866680043" TargetMode="External"/><Relationship Id="rId2" Type="http://schemas.openxmlformats.org/officeDocument/2006/relationships/hyperlink" Target="https://www.gov.uk/government/publications/working-together-to-safeguard-children--2" TargetMode="External"/><Relationship Id="rId1" Type="http://schemas.openxmlformats.org/officeDocument/2006/relationships/slideLayout" Target="../slideLayouts/slideLayout6.xml"/><Relationship Id="rId6" Type="http://schemas.openxmlformats.org/officeDocument/2006/relationships/hyperlink" Target="https://ico.org.uk/for-organisations/uk-gdpr-guidance-and-resources/data-sharing/a-10-step-guide-to-sharing-information-to-safeguard-children/" TargetMode="External"/><Relationship Id="rId5" Type="http://schemas.openxmlformats.org/officeDocument/2006/relationships/hyperlink" Target="https://assets.publishing.service.gov.uk/media/66320b06c084007696fca731/Info_sharing_advice_content_May_2024.pdf" TargetMode="External"/><Relationship Id="rId4" Type="http://schemas.openxmlformats.org/officeDocument/2006/relationships/hyperlink" Target="https://durham-scp.org.uk/training-information/other-e-learning-cour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safeguarding-practitioners-information-sharing-advice" TargetMode="External"/><Relationship Id="rId2" Type="http://schemas.openxmlformats.org/officeDocument/2006/relationships/hyperlink" Target="https://ico.org.uk/for-organisations/uk-gdpr-guidance-and-resources/data-sharing/a-10-step-guide-to-sharing-information-to-safeguard-children/" TargetMode="External"/><Relationship Id="rId1" Type="http://schemas.openxmlformats.org/officeDocument/2006/relationships/slideLayout" Target="../slideLayouts/slideLayout6.xml"/><Relationship Id="rId4" Type="http://schemas.openxmlformats.org/officeDocument/2006/relationships/hyperlink" Target="https://www.proceduresonline.com/durham/scb/"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proceduresonline.com/durham/scb/"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safeguarding-practitioners-information-sharing-advice" TargetMode="External"/><Relationship Id="rId7" Type="http://schemas.openxmlformats.org/officeDocument/2006/relationships/image" Target="../media/image13.png"/><Relationship Id="rId2" Type="http://schemas.openxmlformats.org/officeDocument/2006/relationships/hyperlink" Target="https://ico.org.uk/for-organisations/uk-gdpr-guidance-and-resources/data-sharing/a-10-step-guide-to-sharing-information-to-safeguard-children/" TargetMode="External"/><Relationship Id="rId1" Type="http://schemas.openxmlformats.org/officeDocument/2006/relationships/slideLayout" Target="../slideLayouts/slideLayout6.xml"/><Relationship Id="rId6" Type="http://schemas.openxmlformats.org/officeDocument/2006/relationships/hyperlink" Target="https://durham-scp.org.uk/wp-content/uploads/2024/05/ClarifyReflectVerify.pdf" TargetMode="External"/><Relationship Id="rId5" Type="http://schemas.openxmlformats.org/officeDocument/2006/relationships/hyperlink" Target="https://durham-scp.org.uk/training-information/other-e-learning-courses/" TargetMode="External"/><Relationship Id="rId4" Type="http://schemas.openxmlformats.org/officeDocument/2006/relationships/hyperlink" Target="https://durham-scp.org.uk/practitioners/safeguarding/information-shar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A0364-CBFE-C323-ECDD-D27944029F35}"/>
              </a:ext>
            </a:extLst>
          </p:cNvPr>
          <p:cNvPicPr>
            <a:picLocks noChangeAspect="1"/>
          </p:cNvPicPr>
          <p:nvPr/>
        </p:nvPicPr>
        <p:blipFill rotWithShape="1">
          <a:blip r:embed="rId2"/>
          <a:srcRect t="3841" b="3580"/>
          <a:stretch/>
        </p:blipFill>
        <p:spPr>
          <a:xfrm>
            <a:off x="784298" y="941226"/>
            <a:ext cx="7575404" cy="4975549"/>
          </a:xfrm>
          <a:prstGeom prst="rect">
            <a:avLst/>
          </a:prstGeom>
        </p:spPr>
      </p:pic>
    </p:spTree>
    <p:extLst>
      <p:ext uri="{BB962C8B-B14F-4D97-AF65-F5344CB8AC3E}">
        <p14:creationId xmlns:p14="http://schemas.microsoft.com/office/powerpoint/2010/main" val="40455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1072168"/>
            <a:ext cx="7886700" cy="618520"/>
          </a:xfrm>
        </p:spPr>
        <p:txBody>
          <a:bodyPr vert="horz" lIns="91440" tIns="45720" rIns="91440" bIns="45720" rtlCol="0" anchor="ctr">
            <a:normAutofit fontScale="90000"/>
          </a:bodyPr>
          <a:lstStyle/>
          <a:p>
            <a:r>
              <a:rPr lang="en-GB" sz="4800" b="0" dirty="0">
                <a:solidFill>
                  <a:srgbClr val="003671"/>
                </a:solidFill>
                <a:effectLst/>
                <a:latin typeface="Open Sans" panose="020B0606030504020204" pitchFamily="34" charset="0"/>
              </a:rPr>
              <a:t>Information sharing – How We Share in Durham</a:t>
            </a:r>
            <a:br>
              <a:rPr lang="en-GB" sz="4800" b="0" dirty="0">
                <a:solidFill>
                  <a:srgbClr val="003671"/>
                </a:solidFill>
                <a:effectLst/>
                <a:latin typeface="Open Sans" panose="020B0606030504020204" pitchFamily="34" charset="0"/>
              </a:rPr>
            </a:br>
            <a:br>
              <a:rPr lang="en-US" sz="4800" b="1" i="0" u="none" strike="noStrike" baseline="0" dirty="0"/>
            </a:br>
            <a:endParaRPr lang="en-US" sz="4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7E334-39B0-C1EB-6889-8C7AB33360CF}"/>
              </a:ext>
            </a:extLst>
          </p:cNvPr>
          <p:cNvSpPr txBox="1"/>
          <p:nvPr/>
        </p:nvSpPr>
        <p:spPr>
          <a:xfrm>
            <a:off x="374904" y="1708976"/>
            <a:ext cx="8140446" cy="5032392"/>
          </a:xfrm>
          <a:prstGeom prst="rect">
            <a:avLst/>
          </a:prstGeom>
        </p:spPr>
        <p:txBody>
          <a:bodyPr vert="horz" lIns="91440" tIns="45720" rIns="91440" bIns="45720" rtlCol="0">
            <a:normAutofit lnSpcReduction="10000"/>
          </a:bodyPr>
          <a:lstStyle/>
          <a:p>
            <a:pPr algn="l"/>
            <a:r>
              <a:rPr lang="en-GB" sz="1200" b="0" i="0" dirty="0">
                <a:solidFill>
                  <a:srgbClr val="222222"/>
                </a:solidFill>
                <a:effectLst/>
                <a:latin typeface="Open Sans" panose="020B0606030504020204" pitchFamily="34" charset="0"/>
              </a:rPr>
              <a:t>To provide the </a:t>
            </a:r>
            <a:r>
              <a:rPr lang="en-GB" sz="1200" b="1" i="0" dirty="0">
                <a:solidFill>
                  <a:srgbClr val="222222"/>
                </a:solidFill>
                <a:effectLst/>
                <a:latin typeface="Open Sans" panose="020B0606030504020204" pitchFamily="34" charset="0"/>
              </a:rPr>
              <a:t>right help </a:t>
            </a:r>
            <a:r>
              <a:rPr lang="en-GB" sz="1200" b="0" i="0" dirty="0">
                <a:solidFill>
                  <a:srgbClr val="222222"/>
                </a:solidFill>
                <a:effectLst/>
                <a:latin typeface="Open Sans" panose="020B0606030504020204" pitchFamily="34" charset="0"/>
              </a:rPr>
              <a:t>at the </a:t>
            </a:r>
            <a:r>
              <a:rPr lang="en-GB" sz="1200" b="1" i="0" dirty="0">
                <a:solidFill>
                  <a:srgbClr val="222222"/>
                </a:solidFill>
                <a:effectLst/>
                <a:latin typeface="Open Sans" panose="020B0606030504020204" pitchFamily="34" charset="0"/>
              </a:rPr>
              <a:t>right time </a:t>
            </a:r>
            <a:r>
              <a:rPr lang="en-GB" sz="1200" b="0" i="0" dirty="0">
                <a:solidFill>
                  <a:srgbClr val="222222"/>
                </a:solidFill>
                <a:effectLst/>
                <a:latin typeface="Open Sans" panose="020B0606030504020204" pitchFamily="34" charset="0"/>
              </a:rPr>
              <a:t>often means sharing personal information about people with relevant professionals and partners.</a:t>
            </a:r>
          </a:p>
          <a:p>
            <a:pPr algn="l"/>
            <a:endParaRPr lang="en-GB" sz="1200" b="0" i="0" dirty="0">
              <a:solidFill>
                <a:srgbClr val="222222"/>
              </a:solidFill>
              <a:effectLst/>
              <a:latin typeface="Open Sans" panose="020B0606030504020204" pitchFamily="34" charset="0"/>
            </a:endParaRPr>
          </a:p>
          <a:p>
            <a:pPr algn="l"/>
            <a:r>
              <a:rPr lang="en-GB" sz="1200" b="0" i="1" dirty="0">
                <a:solidFill>
                  <a:srgbClr val="222222"/>
                </a:solidFill>
                <a:effectLst/>
                <a:latin typeface="Open Sans" panose="020B0606030504020204" pitchFamily="34" charset="0"/>
              </a:rPr>
              <a:t>“Lack of appropriate and timely sharing of information between safeguarding partners is a theme in national and local reviews of practice. </a:t>
            </a:r>
            <a:r>
              <a:rPr lang="en-GB" sz="1200" b="1" i="1" dirty="0">
                <a:solidFill>
                  <a:srgbClr val="222222"/>
                </a:solidFill>
                <a:effectLst/>
                <a:latin typeface="Open Sans" panose="020B0606030504020204" pitchFamily="34" charset="0"/>
              </a:rPr>
              <a:t>Almost half of local child safeguarding practice reviews (LCSPRs) highlight issues relating to information sharing</a:t>
            </a:r>
            <a:r>
              <a:rPr lang="en-GB" sz="1200" b="0" i="1" dirty="0">
                <a:solidFill>
                  <a:srgbClr val="222222"/>
                </a:solidFill>
                <a:effectLst/>
                <a:latin typeface="Open Sans" panose="020B0606030504020204" pitchFamily="34" charset="0"/>
              </a:rPr>
              <a:t>”</a:t>
            </a:r>
            <a:r>
              <a:rPr lang="en-GB" sz="1200" b="0" i="0" dirty="0">
                <a:solidFill>
                  <a:srgbClr val="222222"/>
                </a:solidFill>
                <a:effectLst/>
                <a:latin typeface="Open Sans" panose="020B0606030504020204" pitchFamily="34" charset="0"/>
              </a:rPr>
              <a:t> (Dickens et al., 2021).</a:t>
            </a:r>
          </a:p>
          <a:p>
            <a:pPr algn="l"/>
            <a:endParaRPr lang="en-GB" sz="1200" b="0" i="0" dirty="0">
              <a:solidFill>
                <a:srgbClr val="222222"/>
              </a:solidFill>
              <a:effectLst/>
              <a:latin typeface="Open Sans" panose="020B0606030504020204" pitchFamily="34" charset="0"/>
            </a:endParaRPr>
          </a:p>
          <a:p>
            <a:pPr algn="l"/>
            <a:r>
              <a:rPr lang="en-GB" sz="1200" b="0" i="0" u="sng" dirty="0">
                <a:solidFill>
                  <a:srgbClr val="3279BE"/>
                </a:solidFill>
                <a:effectLst/>
                <a:latin typeface="Open Sans" panose="020B0606030504020204" pitchFamily="34" charset="0"/>
                <a:hlinkClick r:id="rId2"/>
              </a:rPr>
              <a:t>Working Together to Safeguard Children 2023 (Gov.uk)</a:t>
            </a:r>
            <a:r>
              <a:rPr lang="en-GB" sz="1200" b="0" i="0" dirty="0">
                <a:solidFill>
                  <a:srgbClr val="222222"/>
                </a:solidFill>
                <a:effectLst/>
                <a:latin typeface="Open Sans" panose="020B0606030504020204" pitchFamily="34" charset="0"/>
              </a:rPr>
              <a:t> outlines the requirements for safeguarding partners and multi-agency safeguarding arrangements (MASA) to have </a:t>
            </a:r>
            <a:r>
              <a:rPr lang="en-GB" sz="1200" b="1" i="0" dirty="0">
                <a:solidFill>
                  <a:srgbClr val="222222"/>
                </a:solidFill>
                <a:effectLst/>
                <a:latin typeface="Open Sans" panose="020B0606030504020204" pitchFamily="34" charset="0"/>
              </a:rPr>
              <a:t>robust information sharing arrangements </a:t>
            </a:r>
            <a:r>
              <a:rPr lang="en-GB" sz="1200" b="0" i="0" dirty="0">
                <a:solidFill>
                  <a:srgbClr val="222222"/>
                </a:solidFill>
                <a:effectLst/>
                <a:latin typeface="Open Sans" panose="020B0606030504020204" pitchFamily="34" charset="0"/>
              </a:rPr>
              <a:t>in place to support sharing for safeguarding purposes.</a:t>
            </a:r>
          </a:p>
          <a:p>
            <a:pPr algn="l"/>
            <a:endParaRPr lang="en-GB" sz="1200" b="0" i="0" dirty="0">
              <a:solidFill>
                <a:srgbClr val="222222"/>
              </a:solidFill>
              <a:effectLst/>
              <a:latin typeface="Open Sans" panose="020B0606030504020204" pitchFamily="34" charset="0"/>
            </a:endParaRPr>
          </a:p>
          <a:p>
            <a:pPr algn="l"/>
            <a:r>
              <a:rPr lang="en-GB" sz="1200" b="0" i="0" dirty="0">
                <a:solidFill>
                  <a:srgbClr val="222222"/>
                </a:solidFill>
                <a:effectLst/>
                <a:latin typeface="Open Sans" panose="020B0606030504020204" pitchFamily="34" charset="0"/>
              </a:rPr>
              <a:t>Working closely with the Department for Education, the DSCP have recently developed our Tier 1 Information Sharing Agreement which is a multi-agency agreement that details the </a:t>
            </a:r>
            <a:r>
              <a:rPr lang="en-GB" sz="1200" b="1" i="0" dirty="0">
                <a:solidFill>
                  <a:srgbClr val="222222"/>
                </a:solidFill>
                <a:effectLst/>
                <a:latin typeface="Open Sans" panose="020B0606030504020204" pitchFamily="34" charset="0"/>
              </a:rPr>
              <a:t>lawful basis</a:t>
            </a:r>
            <a:r>
              <a:rPr lang="en-GB" sz="1200" b="0" i="0" dirty="0">
                <a:solidFill>
                  <a:srgbClr val="222222"/>
                </a:solidFill>
                <a:effectLst/>
                <a:latin typeface="Open Sans" panose="020B0606030504020204" pitchFamily="34" charset="0"/>
              </a:rPr>
              <a:t> for sharing information. The Tier 1 agreement is available via our multi agency procedures – see </a:t>
            </a:r>
            <a:r>
              <a:rPr lang="en-GB" sz="1200" b="0" i="0" u="sng" dirty="0">
                <a:solidFill>
                  <a:srgbClr val="3279BE"/>
                </a:solidFill>
                <a:effectLst/>
                <a:latin typeface="Open Sans" panose="020B0606030504020204" pitchFamily="34" charset="0"/>
                <a:hlinkClick r:id="rId3"/>
              </a:rPr>
              <a:t>Information Sharing (trixonline.co.uk)</a:t>
            </a:r>
            <a:r>
              <a:rPr lang="en-GB" sz="1200" b="0" i="0" dirty="0">
                <a:solidFill>
                  <a:srgbClr val="222222"/>
                </a:solidFill>
                <a:effectLst/>
                <a:latin typeface="Open Sans" panose="020B0606030504020204" pitchFamily="34" charset="0"/>
              </a:rPr>
              <a:t>.</a:t>
            </a:r>
          </a:p>
          <a:p>
            <a:pPr algn="l"/>
            <a:endParaRPr lang="en-GB" sz="1200" b="0" i="0" dirty="0">
              <a:solidFill>
                <a:srgbClr val="222222"/>
              </a:solidFill>
              <a:effectLst/>
              <a:latin typeface="Open Sans" panose="020B0606030504020204" pitchFamily="34" charset="0"/>
            </a:endParaRPr>
          </a:p>
          <a:p>
            <a:pPr algn="l"/>
            <a:r>
              <a:rPr lang="en-GB" sz="1200" b="0" i="0" dirty="0">
                <a:solidFill>
                  <a:srgbClr val="222222"/>
                </a:solidFill>
                <a:effectLst/>
                <a:latin typeface="Open Sans" panose="020B0606030504020204" pitchFamily="34" charset="0"/>
              </a:rPr>
              <a:t>We have also developed an online learning package available via </a:t>
            </a:r>
            <a:r>
              <a:rPr lang="en-GB" sz="1200" b="0" i="0" u="sng" dirty="0">
                <a:solidFill>
                  <a:srgbClr val="3279BE"/>
                </a:solidFill>
                <a:effectLst/>
                <a:latin typeface="Open Sans" panose="020B0606030504020204" pitchFamily="34" charset="0"/>
                <a:hlinkClick r:id="rId4"/>
              </a:rPr>
              <a:t>DSCP Course Centre</a:t>
            </a:r>
            <a:r>
              <a:rPr lang="en-GB" sz="1200" b="0" i="0" dirty="0">
                <a:solidFill>
                  <a:srgbClr val="222222"/>
                </a:solidFill>
                <a:effectLst/>
                <a:latin typeface="Open Sans" panose="020B0606030504020204" pitchFamily="34" charset="0"/>
              </a:rPr>
              <a:t>. The modules include </a:t>
            </a:r>
            <a:r>
              <a:rPr lang="en-GB" sz="1200" b="1" i="0" dirty="0">
                <a:solidFill>
                  <a:srgbClr val="222222"/>
                </a:solidFill>
                <a:effectLst/>
                <a:latin typeface="Open Sans" panose="020B0606030504020204" pitchFamily="34" charset="0"/>
              </a:rPr>
              <a:t>learning from practice</a:t>
            </a:r>
            <a:r>
              <a:rPr lang="en-GB" sz="1200" b="0" i="0" dirty="0">
                <a:solidFill>
                  <a:srgbClr val="222222"/>
                </a:solidFill>
                <a:effectLst/>
                <a:latin typeface="Open Sans" panose="020B0606030504020204" pitchFamily="34" charset="0"/>
              </a:rPr>
              <a:t> </a:t>
            </a:r>
            <a:r>
              <a:rPr lang="en-GB" sz="1200" b="1" i="0" dirty="0">
                <a:solidFill>
                  <a:srgbClr val="222222"/>
                </a:solidFill>
                <a:effectLst/>
                <a:latin typeface="Open Sans" panose="020B0606030504020204" pitchFamily="34" charset="0"/>
              </a:rPr>
              <a:t>in Durham</a:t>
            </a:r>
            <a:r>
              <a:rPr lang="en-GB" sz="1200" b="0" i="0" dirty="0">
                <a:solidFill>
                  <a:srgbClr val="222222"/>
                </a:solidFill>
                <a:effectLst/>
                <a:latin typeface="Open Sans" panose="020B0606030504020204" pitchFamily="34" charset="0"/>
              </a:rPr>
              <a:t>, the definition of </a:t>
            </a:r>
            <a:r>
              <a:rPr lang="en-GB" sz="1200" b="1" i="0" dirty="0">
                <a:solidFill>
                  <a:srgbClr val="222222"/>
                </a:solidFill>
                <a:effectLst/>
                <a:latin typeface="Open Sans" panose="020B0606030504020204" pitchFamily="34" charset="0"/>
              </a:rPr>
              <a:t>safeguarding in the context of information sharing</a:t>
            </a:r>
            <a:r>
              <a:rPr lang="en-GB" sz="1200" b="0" i="0" dirty="0">
                <a:solidFill>
                  <a:srgbClr val="222222"/>
                </a:solidFill>
                <a:effectLst/>
                <a:latin typeface="Open Sans" panose="020B0606030504020204" pitchFamily="34" charset="0"/>
              </a:rPr>
              <a:t> (a strong emphasis on </a:t>
            </a:r>
            <a:r>
              <a:rPr lang="en-GB" sz="1200" b="1" i="0" dirty="0">
                <a:solidFill>
                  <a:srgbClr val="222222"/>
                </a:solidFill>
                <a:effectLst/>
                <a:latin typeface="Open Sans" panose="020B0606030504020204" pitchFamily="34" charset="0"/>
              </a:rPr>
              <a:t>prevention</a:t>
            </a:r>
            <a:r>
              <a:rPr lang="en-GB" sz="1200" b="0" i="0" dirty="0">
                <a:solidFill>
                  <a:srgbClr val="222222"/>
                </a:solidFill>
                <a:effectLst/>
                <a:latin typeface="Open Sans" panose="020B0606030504020204" pitchFamily="34" charset="0"/>
              </a:rPr>
              <a:t>) and also a shift in culture relating to consent to share information to </a:t>
            </a:r>
            <a:r>
              <a:rPr lang="en-GB" sz="1200" b="1" i="0" dirty="0">
                <a:solidFill>
                  <a:srgbClr val="222222"/>
                </a:solidFill>
                <a:effectLst/>
                <a:latin typeface="Open Sans" panose="020B0606030504020204" pitchFamily="34" charset="0"/>
              </a:rPr>
              <a:t>sharing within the lawful basis of ‘public task’</a:t>
            </a:r>
            <a:r>
              <a:rPr lang="en-GB" sz="1200" b="0" i="0" dirty="0">
                <a:solidFill>
                  <a:srgbClr val="222222"/>
                </a:solidFill>
                <a:effectLst/>
                <a:latin typeface="Open Sans" panose="020B0606030504020204" pitchFamily="34" charset="0"/>
              </a:rPr>
              <a:t>.</a:t>
            </a:r>
          </a:p>
          <a:p>
            <a:pPr algn="l"/>
            <a:endParaRPr lang="en-GB" sz="1200" b="0" i="0" dirty="0">
              <a:solidFill>
                <a:srgbClr val="222222"/>
              </a:solidFill>
              <a:effectLst/>
              <a:latin typeface="Open Sans" panose="020B0606030504020204" pitchFamily="34" charset="0"/>
            </a:endParaRPr>
          </a:p>
          <a:p>
            <a:pPr algn="l"/>
            <a:r>
              <a:rPr lang="en-GB" sz="1200" b="0" i="0" dirty="0">
                <a:solidFill>
                  <a:srgbClr val="222222"/>
                </a:solidFill>
                <a:effectLst/>
                <a:latin typeface="Open Sans" panose="020B0606030504020204" pitchFamily="34" charset="0"/>
              </a:rPr>
              <a:t>The learning package highlights key points and is supported by a range of key guidance, including the following:</a:t>
            </a:r>
          </a:p>
          <a:p>
            <a:pPr algn="l">
              <a:buFont typeface="Arial" panose="020B0604020202020204" pitchFamily="34" charset="0"/>
              <a:buChar char="•"/>
            </a:pPr>
            <a:r>
              <a:rPr lang="en-GB" sz="1200" b="0" i="0" u="sng" dirty="0">
                <a:solidFill>
                  <a:srgbClr val="3279BE"/>
                </a:solidFill>
                <a:effectLst/>
                <a:latin typeface="Open Sans" panose="020B0606030504020204" pitchFamily="34" charset="0"/>
                <a:hlinkClick r:id="rId5"/>
              </a:rPr>
              <a:t>DfE non statutory information sharing advice for practitioners providing safeguarding services for children, young people, parents and carers (PDF on publishing.service.gov.uk)</a:t>
            </a:r>
            <a:endParaRPr lang="en-GB"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GB" sz="1200" b="0" i="0" u="sng" dirty="0">
                <a:solidFill>
                  <a:srgbClr val="3279BE"/>
                </a:solidFill>
                <a:effectLst/>
                <a:latin typeface="Open Sans" panose="020B0606030504020204" pitchFamily="34" charset="0"/>
                <a:hlinkClick r:id="rId6"/>
              </a:rPr>
              <a:t>A 10 step guide to sharing information to safeguard children (ICO)</a:t>
            </a:r>
            <a:endParaRPr lang="en-GB"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GB" sz="1200" b="0" i="0" u="sng" dirty="0">
                <a:solidFill>
                  <a:srgbClr val="3279BE"/>
                </a:solidFill>
                <a:effectLst/>
                <a:latin typeface="Open Sans" panose="020B0606030504020204" pitchFamily="34" charset="0"/>
                <a:hlinkClick r:id="rId7"/>
              </a:rPr>
              <a:t>Information Commissioner, John Edwards: Think. Check. Share. Data sharing to safeguard a child at risk of harm</a:t>
            </a:r>
            <a:endParaRPr lang="en-GB"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GB" sz="1200" b="0" i="0" u="sng" dirty="0">
                <a:solidFill>
                  <a:srgbClr val="3279BE"/>
                </a:solidFill>
                <a:effectLst/>
                <a:latin typeface="Open Sans" panose="020B0606030504020204" pitchFamily="34" charset="0"/>
                <a:hlinkClick r:id="rId8"/>
              </a:rPr>
              <a:t>Working together to safeguard children 2023: statutory guidance (PDF on publishing.service.gov.uk)</a:t>
            </a:r>
            <a:r>
              <a:rPr lang="en-GB" sz="1200" b="0" i="0" dirty="0">
                <a:solidFill>
                  <a:srgbClr val="222222"/>
                </a:solidFill>
                <a:effectLst/>
                <a:latin typeface="Open Sans" panose="020B0606030504020204" pitchFamily="34" charset="0"/>
              </a:rPr>
              <a:t> (Chapter 1, Page 18)</a:t>
            </a:r>
          </a:p>
        </p:txBody>
      </p:sp>
    </p:spTree>
    <p:extLst>
      <p:ext uri="{BB962C8B-B14F-4D97-AF65-F5344CB8AC3E}">
        <p14:creationId xmlns:p14="http://schemas.microsoft.com/office/powerpoint/2010/main" val="32679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365125"/>
            <a:ext cx="7886700" cy="1325563"/>
          </a:xfrm>
        </p:spPr>
        <p:txBody>
          <a:bodyPr vert="horz" lIns="91440" tIns="45720" rIns="91440" bIns="45720" rtlCol="0" anchor="ctr">
            <a:normAutofit fontScale="90000"/>
          </a:bodyPr>
          <a:lstStyle/>
          <a:p>
            <a:r>
              <a:rPr lang="en-US" sz="4700" kern="1200" dirty="0">
                <a:solidFill>
                  <a:schemeClr val="tx1"/>
                </a:solidFill>
                <a:latin typeface="+mj-lt"/>
                <a:ea typeface="+mj-ea"/>
                <a:cs typeface="+mj-cs"/>
              </a:rPr>
              <a:t>Information Sharing - </a:t>
            </a:r>
            <a:r>
              <a:rPr lang="en-US" sz="4800" b="1" i="0" u="none" strike="noStrike" baseline="0" dirty="0"/>
              <a:t>Information Sharing is </a:t>
            </a:r>
            <a:r>
              <a:rPr lang="en-US" sz="4800" b="1" i="0" u="none" strike="noStrike" baseline="0" dirty="0" err="1"/>
              <a:t>Everyones</a:t>
            </a:r>
            <a:r>
              <a:rPr lang="en-US" sz="4800" b="1" i="0" u="none" strike="noStrike" baseline="0" dirty="0"/>
              <a:t> Responsibility</a:t>
            </a:r>
            <a:br>
              <a:rPr lang="en-US" sz="4800" b="1" i="0" u="none" strike="noStrike" baseline="0" dirty="0"/>
            </a:br>
            <a:endParaRPr lang="en-US" sz="47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7E334-39B0-C1EB-6889-8C7AB33360CF}"/>
              </a:ext>
            </a:extLst>
          </p:cNvPr>
          <p:cNvSpPr txBox="1"/>
          <p:nvPr/>
        </p:nvSpPr>
        <p:spPr>
          <a:xfrm>
            <a:off x="374904" y="1708976"/>
            <a:ext cx="8140446" cy="5032392"/>
          </a:xfrm>
          <a:prstGeom prst="rect">
            <a:avLst/>
          </a:prstGeom>
        </p:spPr>
        <p:txBody>
          <a:bodyPr vert="horz" lIns="91440" tIns="45720" rIns="91440" bIns="45720" rtlCol="0">
            <a:normAutofit lnSpcReduction="10000"/>
          </a:bodyPr>
          <a:lstStyle/>
          <a:p>
            <a:pPr defTabSz="914400">
              <a:spcAft>
                <a:spcPts val="600"/>
              </a:spcAft>
            </a:pPr>
            <a:r>
              <a:rPr lang="en-US" sz="1500" b="1" i="0" u="none" strike="noStrike" baseline="0" dirty="0"/>
              <a:t>Understanding “safeguarding” </a:t>
            </a:r>
            <a:endParaRPr lang="en-US" sz="1500" b="0" i="0" u="none" strike="noStrike" baseline="0" dirty="0"/>
          </a:p>
          <a:p>
            <a:r>
              <a:rPr lang="en-GB" sz="1500" dirty="0">
                <a:effectLst/>
                <a:latin typeface="Calibri" panose="020F0502020204030204" pitchFamily="34" charset="0"/>
                <a:ea typeface="Times New Roman" panose="02020603050405020304" pitchFamily="18" charset="0"/>
                <a:cs typeface="Calibri" panose="020F0502020204030204" pitchFamily="34" charset="0"/>
              </a:rPr>
              <a:t>The Department for Education defines children’s safeguarding as follows within their ‘Working Together to Safeguard Children 2023’ guide to inter-agency working to safeguard and promote the welfare of children:</a:t>
            </a:r>
          </a:p>
          <a:p>
            <a:pPr marL="342900" lvl="0" indent="-342900">
              <a:buSzPts val="1200"/>
              <a:buFont typeface="+mj-lt"/>
              <a:buAutoNum type="alphaLcParenR"/>
            </a:pPr>
            <a:r>
              <a:rPr lang="en-GB" sz="1600" b="1" dirty="0">
                <a:effectLst/>
                <a:latin typeface="Calibri" panose="020F0502020204030204" pitchFamily="34" charset="0"/>
                <a:ea typeface="Times New Roman" panose="02020603050405020304" pitchFamily="18" charset="0"/>
                <a:cs typeface="Calibri" panose="020F0502020204030204" pitchFamily="34" charset="0"/>
              </a:rPr>
              <a:t>providing help and support to meet the needs of children as soon as problems emerge</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200"/>
              <a:buFont typeface="+mj-lt"/>
              <a:buAutoNum type="alphaLcParenR"/>
            </a:pPr>
            <a:r>
              <a:rPr lang="en-GB" sz="1600" b="1" dirty="0">
                <a:effectLst/>
                <a:latin typeface="Calibri" panose="020F0502020204030204" pitchFamily="34" charset="0"/>
                <a:ea typeface="Times New Roman" panose="02020603050405020304" pitchFamily="18" charset="0"/>
                <a:cs typeface="Calibri" panose="020F0502020204030204" pitchFamily="34" charset="0"/>
              </a:rPr>
              <a:t>protecting children from maltreatment, whether that is within or outside the home, including online</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200"/>
              <a:buFont typeface="+mj-lt"/>
              <a:buAutoNum type="alphaLcParenR"/>
            </a:pPr>
            <a:r>
              <a:rPr lang="en-GB" sz="1600" b="1" dirty="0">
                <a:effectLst/>
                <a:latin typeface="Calibri" panose="020F0502020204030204" pitchFamily="34" charset="0"/>
                <a:ea typeface="Times New Roman" panose="02020603050405020304" pitchFamily="18" charset="0"/>
                <a:cs typeface="Calibri" panose="020F0502020204030204" pitchFamily="34" charset="0"/>
              </a:rPr>
              <a:t>preventing impairment of children’s mental and physical health or development</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200"/>
              <a:buFont typeface="+mj-lt"/>
              <a:buAutoNum type="alphaLcParenR"/>
            </a:pPr>
            <a:r>
              <a:rPr lang="en-GB" sz="1600" b="1" dirty="0">
                <a:effectLst/>
                <a:latin typeface="Calibri" panose="020F0502020204030204" pitchFamily="34" charset="0"/>
                <a:ea typeface="Times New Roman" panose="02020603050405020304" pitchFamily="18" charset="0"/>
                <a:cs typeface="Calibri" panose="020F0502020204030204" pitchFamily="34" charset="0"/>
              </a:rPr>
              <a:t>ensuring that children grow up in circumstances consistent with the provision of safe and effective care</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200"/>
              <a:buFont typeface="+mj-lt"/>
              <a:buAutoNum type="alphaLcParenR"/>
            </a:pPr>
            <a:r>
              <a:rPr lang="en-GB" sz="1600" b="1" dirty="0">
                <a:effectLst/>
                <a:latin typeface="Calibri" panose="020F0502020204030204" pitchFamily="34" charset="0"/>
                <a:ea typeface="Times New Roman" panose="02020603050405020304" pitchFamily="18" charset="0"/>
                <a:cs typeface="Calibri" panose="020F0502020204030204" pitchFamily="34" charset="0"/>
              </a:rPr>
              <a:t>promoting the upbringing of children with their birth parents, or otherwise their family network through a kinship care arrangement, whenever possible and where this is in the best interests of the children </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200"/>
              <a:buFont typeface="+mj-lt"/>
              <a:buAutoNum type="alphaLcParenR"/>
            </a:pPr>
            <a:r>
              <a:rPr lang="en-GB" sz="1600" b="1" dirty="0">
                <a:effectLst/>
                <a:latin typeface="Calibri" panose="020F0502020204030204" pitchFamily="34" charset="0"/>
                <a:ea typeface="Times New Roman" panose="02020603050405020304" pitchFamily="18" charset="0"/>
                <a:cs typeface="Calibri" panose="020F0502020204030204" pitchFamily="34" charset="0"/>
              </a:rPr>
              <a:t>taking action to enable all children to have the best outcomes in line with the outcomes set out in the Children’s Social Care National Framework.</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28600" defTabSz="914400">
              <a:lnSpc>
                <a:spcPct val="90000"/>
              </a:lnSpc>
              <a:spcAft>
                <a:spcPts val="600"/>
              </a:spcAft>
              <a:buFont typeface="Arial" panose="020B0604020202020204" pitchFamily="34" charset="0"/>
              <a:buChar char="•"/>
            </a:pPr>
            <a:endParaRPr lang="en-US" sz="1000" dirty="0"/>
          </a:p>
          <a:p>
            <a:pPr defTabSz="914400">
              <a:lnSpc>
                <a:spcPct val="90000"/>
              </a:lnSpc>
              <a:spcAft>
                <a:spcPts val="600"/>
              </a:spcAft>
            </a:pPr>
            <a:r>
              <a:rPr lang="en-US" sz="1400" dirty="0"/>
              <a:t>Safeguarding must therefore be seen as a protection of wellbeing (including physical, mental &amp; emotional); a prevention of harm and reduction of risk through care and support requiring information sharing. This allows intervention in immediate situations demanding the safeguarding of children and individuals but also sharing for prevention and early intervention in less immediate or high-risk situations. It may be that the risk of harm to a child can only be identified and understood through the early sharing of concerns between those that hold relevant information. </a:t>
            </a:r>
          </a:p>
        </p:txBody>
      </p:sp>
    </p:spTree>
    <p:extLst>
      <p:ext uri="{BB962C8B-B14F-4D97-AF65-F5344CB8AC3E}">
        <p14:creationId xmlns:p14="http://schemas.microsoft.com/office/powerpoint/2010/main" val="312516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kern="1200">
                <a:solidFill>
                  <a:schemeClr val="tx1"/>
                </a:solidFill>
                <a:latin typeface="+mj-lt"/>
                <a:ea typeface="+mj-ea"/>
                <a:cs typeface="+mj-cs"/>
              </a:rPr>
              <a:t>Information Sharing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7E334-39B0-C1EB-6889-8C7AB33360CF}"/>
              </a:ext>
            </a:extLst>
          </p:cNvPr>
          <p:cNvSpPr txBox="1"/>
          <p:nvPr/>
        </p:nvSpPr>
        <p:spPr>
          <a:xfrm>
            <a:off x="628650" y="1791103"/>
            <a:ext cx="7886700" cy="4701771"/>
          </a:xfrm>
          <a:prstGeom prst="rect">
            <a:avLst/>
          </a:prstGeom>
        </p:spPr>
        <p:txBody>
          <a:bodyPr vert="horz" lIns="91440" tIns="45720" rIns="91440" bIns="45720" rtlCol="0">
            <a:normAutofit fontScale="55000" lnSpcReduction="20000"/>
          </a:bodyPr>
          <a:lstStyle/>
          <a:p>
            <a:r>
              <a:rPr lang="en-GB" sz="2500" dirty="0">
                <a:effectLst/>
                <a:latin typeface="Calibri" panose="020F0502020204030204" pitchFamily="34" charset="0"/>
                <a:ea typeface="Times New Roman" panose="02020603050405020304" pitchFamily="18" charset="0"/>
                <a:cs typeface="Calibri" panose="020F0502020204030204" pitchFamily="34" charset="0"/>
              </a:rPr>
              <a:t>The Information Commissioner’s Office (ICO) recognises in their 10-step guide to sharing information to safeguard children that there is no single definition of safeguarding but highlights the inclusion of  </a:t>
            </a:r>
          </a:p>
          <a:p>
            <a:r>
              <a:rPr lang="en-GB" sz="2500" b="1" dirty="0">
                <a:effectLst/>
                <a:latin typeface="Calibri" panose="020F0502020204030204" pitchFamily="34" charset="0"/>
                <a:ea typeface="Times New Roman" panose="02020603050405020304" pitchFamily="18" charset="0"/>
                <a:cs typeface="Calibri" panose="020F0502020204030204" pitchFamily="34" charset="0"/>
              </a:rPr>
              <a:t>a. preventing harm;</a:t>
            </a: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500" b="1" dirty="0">
                <a:effectLst/>
                <a:latin typeface="Calibri" panose="020F0502020204030204" pitchFamily="34" charset="0"/>
                <a:ea typeface="Times New Roman" panose="02020603050405020304" pitchFamily="18" charset="0"/>
                <a:cs typeface="Calibri" panose="020F0502020204030204" pitchFamily="34" charset="0"/>
              </a:rPr>
              <a:t>b. promoting the welfare of a child; and</a:t>
            </a:r>
            <a:endParaRPr lang="en-GB" sz="25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500" b="1" dirty="0">
                <a:effectLst/>
                <a:latin typeface="Calibri" panose="020F0502020204030204" pitchFamily="34" charset="0"/>
                <a:ea typeface="Times New Roman" panose="02020603050405020304" pitchFamily="18" charset="0"/>
                <a:cs typeface="Calibri" panose="020F0502020204030204" pitchFamily="34" charset="0"/>
              </a:rPr>
              <a:t>c. identifying risk in order to prevent harm</a:t>
            </a:r>
            <a:r>
              <a:rPr lang="en-GB" sz="2500" dirty="0">
                <a:effectLst/>
                <a:latin typeface="Calibri" panose="020F0502020204030204" pitchFamily="34" charset="0"/>
                <a:ea typeface="Times New Roman" panose="02020603050405020304" pitchFamily="18" charset="0"/>
                <a:cs typeface="Calibri" panose="020F0502020204030204" pitchFamily="34" charset="0"/>
              </a:rPr>
              <a:t> (especially helpful where the risk may not be obvious to a single person or organisation).</a:t>
            </a:r>
          </a:p>
          <a:p>
            <a:pPr defTabSz="914400">
              <a:lnSpc>
                <a:spcPct val="120000"/>
              </a:lnSpc>
              <a:spcAft>
                <a:spcPts val="600"/>
              </a:spcAft>
            </a:pPr>
            <a:endParaRPr lang="en-US" sz="1200" b="1" dirty="0">
              <a:latin typeface="Calibri" panose="020F0502020204030204" pitchFamily="34" charset="0"/>
              <a:cs typeface="Calibri" panose="020F0502020204030204" pitchFamily="34" charset="0"/>
            </a:endParaRPr>
          </a:p>
          <a:p>
            <a:pPr defTabSz="914400">
              <a:lnSpc>
                <a:spcPct val="120000"/>
              </a:lnSpc>
              <a:spcAft>
                <a:spcPts val="600"/>
              </a:spcAft>
            </a:pPr>
            <a:r>
              <a:rPr lang="en-US" sz="2200" b="1" dirty="0">
                <a:latin typeface="Calibri" panose="020F0502020204030204" pitchFamily="34" charset="0"/>
                <a:cs typeface="Calibri" panose="020F0502020204030204" pitchFamily="34" charset="0"/>
              </a:rPr>
              <a:t>Understanding - </a:t>
            </a:r>
            <a:r>
              <a:rPr lang="en-US" sz="2200" dirty="0">
                <a:latin typeface="Calibri" panose="020F0502020204030204" pitchFamily="34" charset="0"/>
                <a:cs typeface="Calibri" panose="020F0502020204030204" pitchFamily="34" charset="0"/>
              </a:rPr>
              <a:t>i</a:t>
            </a:r>
            <a:r>
              <a:rPr lang="en-US" sz="2200" i="0" u="none" strike="noStrike" baseline="0" dirty="0">
                <a:latin typeface="Calibri" panose="020F0502020204030204" pitchFamily="34" charset="0"/>
                <a:cs typeface="Calibri" panose="020F0502020204030204" pitchFamily="34" charset="0"/>
              </a:rPr>
              <a:t>nformation sharing in a safeguarding context means the appropriate and secure exchange of personal information, between practitioners and other individuals with a responsibility for children, in order to keep them safe from harm. </a:t>
            </a:r>
          </a:p>
          <a:p>
            <a:pPr defTabSz="914400">
              <a:lnSpc>
                <a:spcPct val="120000"/>
              </a:lnSpc>
              <a:spcAft>
                <a:spcPts val="600"/>
              </a:spcAft>
            </a:pPr>
            <a:r>
              <a:rPr lang="en-US" sz="2200" i="0" u="none" strike="noStrike" baseline="0" dirty="0">
                <a:latin typeface="Calibri" panose="020F0502020204030204" pitchFamily="34" charset="0"/>
                <a:cs typeface="Calibri" panose="020F0502020204030204" pitchFamily="34" charset="0"/>
              </a:rPr>
              <a:t>This advice relates to sharing case-level information about individual children and, where necessary, information about family members and other people who might – through their actions or neglect – put a child at risk of harm. This includes informal sharing of information between practitioners to develop an accurate understanding of a child or family, and more formal processes of sharing information such as referrals into local authority children’s services. </a:t>
            </a:r>
          </a:p>
          <a:p>
            <a:pPr defTabSz="914400">
              <a:lnSpc>
                <a:spcPct val="120000"/>
              </a:lnSpc>
              <a:spcAft>
                <a:spcPts val="600"/>
              </a:spcAft>
            </a:pPr>
            <a:r>
              <a:rPr lang="en-US" sz="2200" b="1" i="0" u="none" strike="noStrike" baseline="0" dirty="0">
                <a:latin typeface="Calibri" panose="020F0502020204030204" pitchFamily="34" charset="0"/>
                <a:cs typeface="Calibri" panose="020F0502020204030204" pitchFamily="34" charset="0"/>
              </a:rPr>
              <a:t>Sharing must be necessary, fair, proportionate, relevant</a:t>
            </a:r>
          </a:p>
          <a:p>
            <a:pPr defTabSz="914400">
              <a:lnSpc>
                <a:spcPct val="120000"/>
              </a:lnSpc>
              <a:spcAft>
                <a:spcPts val="600"/>
              </a:spcAft>
            </a:pPr>
            <a:r>
              <a:rPr lang="en-US" sz="2200" b="1" i="0" u="none" strike="noStrike" baseline="0" dirty="0">
                <a:latin typeface="Calibri" panose="020F0502020204030204" pitchFamily="34" charset="0"/>
                <a:cs typeface="Calibri" panose="020F0502020204030204" pitchFamily="34" charset="0"/>
              </a:rPr>
              <a:t>Justification - </a:t>
            </a:r>
            <a:r>
              <a:rPr lang="en-US" sz="2200" dirty="0">
                <a:latin typeface="Calibri" panose="020F0502020204030204" pitchFamily="34" charset="0"/>
                <a:cs typeface="Calibri" panose="020F0502020204030204" pitchFamily="34" charset="0"/>
              </a:rPr>
              <a:t>Sharing information for safeguarding purposes can be justified solely based on preventing harm to a child. The sharing of this information is not dependent on any thresholds for intervention. For example, it is not necessary for a formal process under section 17 or section 47 to be invoked in order for information to be shared, provided that the sharing is necessary for organisations and agencies to safeguard a child at possible risk of harm. </a:t>
            </a:r>
          </a:p>
          <a:p>
            <a:pPr defTabSz="914400">
              <a:lnSpc>
                <a:spcPct val="120000"/>
              </a:lnSpc>
              <a:spcAft>
                <a:spcPts val="600"/>
              </a:spcAft>
            </a:pPr>
            <a:endParaRPr lang="en-US" sz="2200" b="1" dirty="0">
              <a:solidFill>
                <a:srgbClr val="FF0000"/>
              </a:solidFill>
              <a:latin typeface="Calibri" panose="020F0502020204030204" pitchFamily="34" charset="0"/>
              <a:cs typeface="Calibri" panose="020F0502020204030204" pitchFamily="34" charset="0"/>
            </a:endParaRPr>
          </a:p>
          <a:p>
            <a:pPr defTabSz="914400">
              <a:lnSpc>
                <a:spcPct val="120000"/>
              </a:lnSpc>
              <a:spcAft>
                <a:spcPts val="600"/>
              </a:spcAft>
            </a:pPr>
            <a:r>
              <a:rPr lang="en-US" sz="2500" b="1" dirty="0">
                <a:solidFill>
                  <a:srgbClr val="FF0000"/>
                </a:solidFill>
                <a:latin typeface="Calibri" panose="020F0502020204030204" pitchFamily="34" charset="0"/>
                <a:cs typeface="Calibri" panose="020F0502020204030204" pitchFamily="34" charset="0"/>
              </a:rPr>
              <a:t>It is only through sharing information that agencies or organisations and practitioners build a richer picture of the day-to-day life of the child and family they are working with.</a:t>
            </a:r>
            <a:endParaRPr lang="en-US" sz="2500" b="1" i="0" u="none" strike="noStrike" baseline="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18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kern="1200">
                <a:solidFill>
                  <a:schemeClr val="tx1"/>
                </a:solidFill>
                <a:latin typeface="+mj-lt"/>
                <a:ea typeface="+mj-ea"/>
                <a:cs typeface="+mj-cs"/>
              </a:rPr>
              <a:t>Information Sharing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7E334-39B0-C1EB-6889-8C7AB33360CF}"/>
              </a:ext>
            </a:extLst>
          </p:cNvPr>
          <p:cNvSpPr txBox="1"/>
          <p:nvPr/>
        </p:nvSpPr>
        <p:spPr>
          <a:xfrm>
            <a:off x="628650" y="1929384"/>
            <a:ext cx="7886700" cy="4251960"/>
          </a:xfrm>
          <a:prstGeom prst="rect">
            <a:avLst/>
          </a:prstGeom>
        </p:spPr>
        <p:txBody>
          <a:bodyPr vert="horz" lIns="91440" tIns="45720" rIns="91440" bIns="45720" rtlCol="0">
            <a:normAutofit/>
          </a:bodyPr>
          <a:lstStyle/>
          <a:p>
            <a:pPr defTabSz="914400">
              <a:lnSpc>
                <a:spcPct val="90000"/>
              </a:lnSpc>
              <a:spcAft>
                <a:spcPts val="600"/>
              </a:spcAft>
            </a:pPr>
            <a:r>
              <a:rPr lang="en-US" sz="1400" b="1" i="0" u="none" strike="noStrike" baseline="0" dirty="0"/>
              <a:t>The importance of sharing information </a:t>
            </a:r>
          </a:p>
          <a:p>
            <a:pPr defTabSz="914400">
              <a:lnSpc>
                <a:spcPct val="90000"/>
              </a:lnSpc>
              <a:spcAft>
                <a:spcPts val="600"/>
              </a:spcAft>
            </a:pPr>
            <a:r>
              <a:rPr lang="en-US" sz="1400" b="0" i="0" u="none" strike="noStrike" baseline="0" dirty="0"/>
              <a:t>Information sharing is essential for identifying patterns of </a:t>
            </a:r>
            <a:r>
              <a:rPr lang="en-US" sz="1400" b="0" i="0" u="none" strike="noStrike" baseline="0" dirty="0" err="1"/>
              <a:t>behaviour</a:t>
            </a:r>
            <a:r>
              <a:rPr lang="en-US" sz="1400" b="0" i="0" u="none" strike="noStrike" baseline="0" dirty="0"/>
              <a:t>, or circumstances in a child’s life that may be evidence that they are at risk of harm or are being harmed and need some form of support or protection. </a:t>
            </a:r>
          </a:p>
          <a:p>
            <a:pPr defTabSz="914400">
              <a:lnSpc>
                <a:spcPct val="90000"/>
              </a:lnSpc>
              <a:spcAft>
                <a:spcPts val="600"/>
              </a:spcAft>
            </a:pPr>
            <a:r>
              <a:rPr lang="en-US" sz="1400" b="0" i="0" u="none" strike="noStrike" baseline="0" dirty="0"/>
              <a:t>This includes but is not limited to: </a:t>
            </a:r>
          </a:p>
          <a:p>
            <a:pPr defTabSz="914400">
              <a:lnSpc>
                <a:spcPct val="90000"/>
              </a:lnSpc>
              <a:spcAft>
                <a:spcPts val="600"/>
              </a:spcAft>
            </a:pPr>
            <a:r>
              <a:rPr lang="en-US" sz="1400" b="0" i="0" u="none" strike="noStrike" baseline="0" dirty="0"/>
              <a:t>• child abuse, neglect or exploitation </a:t>
            </a:r>
          </a:p>
          <a:p>
            <a:pPr defTabSz="914400">
              <a:lnSpc>
                <a:spcPct val="90000"/>
              </a:lnSpc>
              <a:spcAft>
                <a:spcPts val="600"/>
              </a:spcAft>
            </a:pPr>
            <a:r>
              <a:rPr lang="en-US" sz="1400" b="0" i="0" u="none" strike="noStrike" baseline="0" dirty="0"/>
              <a:t>• situations where timely supportive intervention could prevent concerns about a child’s wellbeing from escalating </a:t>
            </a:r>
          </a:p>
          <a:p>
            <a:pPr defTabSz="914400">
              <a:lnSpc>
                <a:spcPct val="90000"/>
              </a:lnSpc>
              <a:spcAft>
                <a:spcPts val="600"/>
              </a:spcAft>
            </a:pPr>
            <a:r>
              <a:rPr lang="en-US" sz="1400" b="0" i="0" u="none" strike="noStrike" baseline="0" dirty="0"/>
              <a:t>• when a child is at risk of going missing or has gone missing </a:t>
            </a:r>
          </a:p>
          <a:p>
            <a:pPr defTabSz="914400">
              <a:lnSpc>
                <a:spcPct val="90000"/>
              </a:lnSpc>
              <a:spcAft>
                <a:spcPts val="600"/>
              </a:spcAft>
            </a:pPr>
            <a:r>
              <a:rPr lang="en-US" sz="1400" b="0" i="0" u="none" strike="noStrike" baseline="0" dirty="0"/>
              <a:t>• when multiple children appear linked to the same risk </a:t>
            </a:r>
          </a:p>
          <a:p>
            <a:pPr defTabSz="914400">
              <a:lnSpc>
                <a:spcPct val="90000"/>
              </a:lnSpc>
              <a:spcAft>
                <a:spcPts val="600"/>
              </a:spcAft>
            </a:pPr>
            <a:r>
              <a:rPr lang="en-US" sz="1400" b="0" i="0" u="none" strike="noStrike" baseline="0" dirty="0"/>
              <a:t>• where there may be multiple local authorities and agencies or organisations involved in the care of a child’s care </a:t>
            </a:r>
          </a:p>
          <a:p>
            <a:pPr indent="-228600" defTabSz="914400">
              <a:lnSpc>
                <a:spcPct val="90000"/>
              </a:lnSpc>
              <a:spcAft>
                <a:spcPts val="600"/>
              </a:spcAft>
              <a:buFont typeface="Arial" panose="020B0604020202020204" pitchFamily="34" charset="0"/>
              <a:buChar char="•"/>
            </a:pPr>
            <a:endParaRPr lang="en-US" sz="1400" dirty="0"/>
          </a:p>
          <a:p>
            <a:pPr defTabSz="914400">
              <a:lnSpc>
                <a:spcPct val="90000"/>
              </a:lnSpc>
              <a:spcAft>
                <a:spcPts val="600"/>
              </a:spcAft>
            </a:pPr>
            <a:r>
              <a:rPr lang="en-US" sz="1400" dirty="0"/>
              <a:t>Where you have concerns about a child and are unsure if they are at risk of harm, be open to contacting other practitioners who have contact with the child and sharing limited information with them, to see if they hold additional information which gives cause to believe the child is at risk of harm.</a:t>
            </a:r>
            <a:endParaRPr lang="en-US" sz="1400" b="0" i="0" u="none" strike="noStrike" baseline="0" dirty="0"/>
          </a:p>
          <a:p>
            <a:pPr marL="285750" indent="-228600" defTabSz="9144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396845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kern="1200">
                <a:solidFill>
                  <a:schemeClr val="tx1"/>
                </a:solidFill>
                <a:latin typeface="+mj-lt"/>
                <a:ea typeface="+mj-ea"/>
                <a:cs typeface="+mj-cs"/>
              </a:rPr>
              <a:t>Information Sharing </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7E334-39B0-C1EB-6889-8C7AB33360CF}"/>
              </a:ext>
            </a:extLst>
          </p:cNvPr>
          <p:cNvSpPr txBox="1"/>
          <p:nvPr/>
        </p:nvSpPr>
        <p:spPr>
          <a:xfrm>
            <a:off x="323527" y="1772816"/>
            <a:ext cx="8318695" cy="4878256"/>
          </a:xfrm>
          <a:prstGeom prst="rect">
            <a:avLst/>
          </a:prstGeom>
        </p:spPr>
        <p:txBody>
          <a:bodyPr vert="horz" lIns="91440" tIns="45720" rIns="91440" bIns="45720" rtlCol="0">
            <a:normAutofit fontScale="92500"/>
          </a:bodyPr>
          <a:lstStyle/>
          <a:p>
            <a:pPr defTabSz="914400">
              <a:lnSpc>
                <a:spcPct val="110000"/>
              </a:lnSpc>
              <a:spcAft>
                <a:spcPts val="600"/>
              </a:spcAft>
            </a:pPr>
            <a:r>
              <a:rPr lang="en-US" sz="1300" dirty="0">
                <a:latin typeface="Calibri" panose="020F0502020204030204" pitchFamily="34" charset="0"/>
                <a:cs typeface="Calibri" panose="020F0502020204030204" pitchFamily="34" charset="0"/>
              </a:rPr>
              <a:t>Information should be shared by identifying a Lawful Basis - </a:t>
            </a:r>
            <a:r>
              <a:rPr lang="en-US" sz="1300" b="0" i="0" dirty="0">
                <a:effectLst/>
                <a:latin typeface="Calibri" panose="020F0502020204030204" pitchFamily="34" charset="0"/>
                <a:cs typeface="Calibri" panose="020F0502020204030204" pitchFamily="34" charset="0"/>
              </a:rPr>
              <a:t>The most common lawful bases suitable for safeguarding purposes are public task, legitimate interests and legal obligation.</a:t>
            </a:r>
          </a:p>
          <a:p>
            <a:pPr defTabSz="914400">
              <a:lnSpc>
                <a:spcPct val="110000"/>
              </a:lnSpc>
              <a:spcAft>
                <a:spcPts val="600"/>
              </a:spcAft>
            </a:pPr>
            <a:r>
              <a:rPr lang="en-US" sz="1200" dirty="0">
                <a:latin typeface="Calibri" panose="020F0502020204030204" pitchFamily="34" charset="0"/>
                <a:cs typeface="Calibri" panose="020F0502020204030204" pitchFamily="34" charset="0"/>
                <a:hlinkClick r:id="rId2"/>
              </a:rPr>
              <a:t>https://ico.org.uk/for-organisations/uk-gdpr-guidance-and-resources/data-sharing/a-10-step-guide-to-sharing-information-to-safeguard-children/</a:t>
            </a:r>
            <a:endParaRPr lang="en-US" sz="1200" dirty="0">
              <a:latin typeface="Calibri" panose="020F0502020204030204" pitchFamily="34" charset="0"/>
              <a:cs typeface="Calibri" panose="020F0502020204030204" pitchFamily="34" charset="0"/>
            </a:endParaRPr>
          </a:p>
          <a:p>
            <a:pPr defTabSz="914400">
              <a:lnSpc>
                <a:spcPct val="110000"/>
              </a:lnSpc>
              <a:spcAft>
                <a:spcPts val="600"/>
              </a:spcAft>
            </a:pPr>
            <a:r>
              <a:rPr lang="en-US" sz="1300" dirty="0">
                <a:latin typeface="Calibri" panose="020F0502020204030204" pitchFamily="34" charset="0"/>
                <a:cs typeface="Calibri" panose="020F0502020204030204" pitchFamily="34" charset="0"/>
              </a:rPr>
              <a:t>Use Guidance – Advice for Practitioners </a:t>
            </a:r>
            <a:r>
              <a:rPr lang="en-US" sz="1300" dirty="0" err="1">
                <a:latin typeface="Calibri" panose="020F0502020204030204" pitchFamily="34" charset="0"/>
                <a:cs typeface="Calibri" panose="020F0502020204030204" pitchFamily="34" charset="0"/>
              </a:rPr>
              <a:t>inc</a:t>
            </a:r>
            <a:r>
              <a:rPr lang="en-US" sz="1300" dirty="0">
                <a:latin typeface="Calibri" panose="020F0502020204030204" pitchFamily="34" charset="0"/>
                <a:cs typeface="Calibri" panose="020F0502020204030204" pitchFamily="34" charset="0"/>
              </a:rPr>
              <a:t> Seven Golden Rules for Sharing Information</a:t>
            </a:r>
          </a:p>
          <a:p>
            <a:pPr defTabSz="914400">
              <a:lnSpc>
                <a:spcPct val="110000"/>
              </a:lnSpc>
              <a:spcAft>
                <a:spcPts val="600"/>
              </a:spcAft>
            </a:pPr>
            <a:r>
              <a:rPr lang="en-US" sz="1200" dirty="0">
                <a:latin typeface="Calibri" panose="020F0502020204030204" pitchFamily="34" charset="0"/>
                <a:cs typeface="Calibri" panose="020F0502020204030204" pitchFamily="34" charset="0"/>
                <a:hlinkClick r:id="rId3"/>
              </a:rPr>
              <a:t>https://www.gov.uk/government/publications/safeguarding-practitioners-information-sharing-advice</a:t>
            </a:r>
            <a:endParaRPr lang="en-US" sz="1200" dirty="0">
              <a:latin typeface="Calibri" panose="020F0502020204030204" pitchFamily="34" charset="0"/>
              <a:cs typeface="Calibri" panose="020F0502020204030204" pitchFamily="34" charset="0"/>
            </a:endParaRPr>
          </a:p>
          <a:p>
            <a:pPr defTabSz="914400">
              <a:lnSpc>
                <a:spcPct val="110000"/>
              </a:lnSpc>
              <a:spcAft>
                <a:spcPts val="600"/>
              </a:spcAft>
            </a:pPr>
            <a:r>
              <a:rPr lang="en-US" sz="1200" dirty="0">
                <a:latin typeface="Calibri" panose="020F0502020204030204" pitchFamily="34" charset="0"/>
                <a:cs typeface="Calibri" panose="020F0502020204030204" pitchFamily="34" charset="0"/>
              </a:rPr>
              <a:t> </a:t>
            </a:r>
          </a:p>
          <a:p>
            <a:pPr defTabSz="914400">
              <a:lnSpc>
                <a:spcPct val="110000"/>
              </a:lnSpc>
              <a:spcAft>
                <a:spcPts val="600"/>
              </a:spcAft>
            </a:pPr>
            <a:r>
              <a:rPr lang="en-US" sz="1300" dirty="0">
                <a:latin typeface="Calibri" panose="020F0502020204030204" pitchFamily="34" charset="0"/>
                <a:cs typeface="Calibri" panose="020F0502020204030204" pitchFamily="34" charset="0"/>
              </a:rPr>
              <a:t>Consent – Consent should not be used as a lawful basis. </a:t>
            </a:r>
            <a:r>
              <a:rPr lang="en-US" sz="1300" dirty="0">
                <a:effectLst/>
                <a:latin typeface="Calibri" panose="020F0502020204030204" pitchFamily="34" charset="0"/>
                <a:cs typeface="Calibri" panose="020F0502020204030204" pitchFamily="34" charset="0"/>
              </a:rPr>
              <a:t>If you would still share information using a Lawful Basis if Consent were refused or withdrawn, then seeking Consent from the individual is misleading and inherently unfair. It presents the individual with a false choice and only the illusion of control. You must identify the most appropriate lawful basis from the start</a:t>
            </a:r>
          </a:p>
          <a:p>
            <a:pPr defTabSz="914400">
              <a:lnSpc>
                <a:spcPct val="110000"/>
              </a:lnSpc>
              <a:spcAft>
                <a:spcPts val="600"/>
              </a:spcAft>
            </a:pPr>
            <a:r>
              <a:rPr lang="en-US" sz="1300" dirty="0">
                <a:latin typeface="Calibri" panose="020F0502020204030204" pitchFamily="34" charset="0"/>
                <a:cs typeface="Calibri" panose="020F0502020204030204" pitchFamily="34" charset="0"/>
              </a:rPr>
              <a:t>Not seeking </a:t>
            </a:r>
            <a:r>
              <a:rPr lang="en-US" sz="1300" b="1" dirty="0">
                <a:latin typeface="Calibri" panose="020F0502020204030204" pitchFamily="34" charset="0"/>
                <a:cs typeface="Calibri" panose="020F0502020204030204" pitchFamily="34" charset="0"/>
              </a:rPr>
              <a:t>Consent</a:t>
            </a:r>
            <a:r>
              <a:rPr lang="en-US" sz="1300" dirty="0">
                <a:latin typeface="Calibri" panose="020F0502020204030204" pitchFamily="34" charset="0"/>
                <a:cs typeface="Calibri" panose="020F0502020204030204" pitchFamily="34" charset="0"/>
              </a:rPr>
              <a:t> does not mean do not communicate. You should </a:t>
            </a:r>
            <a:r>
              <a:rPr lang="en-US" sz="1300" b="1" dirty="0">
                <a:latin typeface="Calibri" panose="020F0502020204030204" pitchFamily="34" charset="0"/>
                <a:cs typeface="Calibri" panose="020F0502020204030204" pitchFamily="34" charset="0"/>
              </a:rPr>
              <a:t>Engage</a:t>
            </a:r>
            <a:r>
              <a:rPr lang="en-US" sz="1300" dirty="0">
                <a:latin typeface="Calibri" panose="020F0502020204030204" pitchFamily="34" charset="0"/>
                <a:cs typeface="Calibri" panose="020F0502020204030204" pitchFamily="34" charset="0"/>
              </a:rPr>
              <a:t>, </a:t>
            </a:r>
            <a:r>
              <a:rPr lang="en-US" sz="1300" b="1" dirty="0">
                <a:latin typeface="Calibri" panose="020F0502020204030204" pitchFamily="34" charset="0"/>
                <a:cs typeface="Calibri" panose="020F0502020204030204" pitchFamily="34" charset="0"/>
              </a:rPr>
              <a:t>Explain</a:t>
            </a:r>
            <a:r>
              <a:rPr lang="en-US" sz="1300" dirty="0">
                <a:latin typeface="Calibri" panose="020F0502020204030204" pitchFamily="34" charset="0"/>
                <a:cs typeface="Calibri" panose="020F0502020204030204" pitchFamily="34" charset="0"/>
              </a:rPr>
              <a:t> and seek </a:t>
            </a:r>
            <a:r>
              <a:rPr lang="en-US" sz="1300" b="1" dirty="0">
                <a:latin typeface="Calibri" panose="020F0502020204030204" pitchFamily="34" charset="0"/>
                <a:cs typeface="Calibri" panose="020F0502020204030204" pitchFamily="34" charset="0"/>
              </a:rPr>
              <a:t>Co-operation</a:t>
            </a:r>
            <a:r>
              <a:rPr lang="en-US" sz="1300" dirty="0">
                <a:latin typeface="Calibri" panose="020F0502020204030204" pitchFamily="34" charset="0"/>
                <a:cs typeface="Calibri" panose="020F0502020204030204" pitchFamily="34" charset="0"/>
              </a:rPr>
              <a:t>. It is important to be </a:t>
            </a:r>
            <a:r>
              <a:rPr lang="en-US" sz="1300" b="1" dirty="0">
                <a:latin typeface="Calibri" panose="020F0502020204030204" pitchFamily="34" charset="0"/>
                <a:cs typeface="Calibri" panose="020F0502020204030204" pitchFamily="34" charset="0"/>
              </a:rPr>
              <a:t>upfront</a:t>
            </a:r>
            <a:r>
              <a:rPr lang="en-US" sz="1300" dirty="0">
                <a:latin typeface="Calibri" panose="020F0502020204030204" pitchFamily="34" charset="0"/>
                <a:cs typeface="Calibri" panose="020F0502020204030204" pitchFamily="34" charset="0"/>
              </a:rPr>
              <a:t>, </a:t>
            </a:r>
            <a:r>
              <a:rPr lang="en-US" sz="1300" b="1" dirty="0">
                <a:latin typeface="Calibri" panose="020F0502020204030204" pitchFamily="34" charset="0"/>
                <a:cs typeface="Calibri" panose="020F0502020204030204" pitchFamily="34" charset="0"/>
              </a:rPr>
              <a:t>transparent</a:t>
            </a:r>
            <a:r>
              <a:rPr lang="en-US" sz="1300" dirty="0">
                <a:latin typeface="Calibri" panose="020F0502020204030204" pitchFamily="34" charset="0"/>
                <a:cs typeface="Calibri" panose="020F0502020204030204" pitchFamily="34" charset="0"/>
              </a:rPr>
              <a:t> and </a:t>
            </a:r>
            <a:r>
              <a:rPr lang="en-US" sz="1300" b="1" dirty="0">
                <a:latin typeface="Calibri" panose="020F0502020204030204" pitchFamily="34" charset="0"/>
                <a:cs typeface="Calibri" panose="020F0502020204030204" pitchFamily="34" charset="0"/>
              </a:rPr>
              <a:t>honest</a:t>
            </a:r>
            <a:r>
              <a:rPr lang="en-US" sz="1300" dirty="0">
                <a:latin typeface="Calibri" panose="020F0502020204030204" pitchFamily="34" charset="0"/>
                <a:cs typeface="Calibri" panose="020F0502020204030204" pitchFamily="34" charset="0"/>
              </a:rPr>
              <a:t> with children and families where safe to do so in order to build trusted relationships. </a:t>
            </a:r>
            <a:r>
              <a:rPr lang="en-GB" sz="1300" kern="100" dirty="0">
                <a:effectLst/>
                <a:latin typeface="Calibri" panose="020F0502020204030204" pitchFamily="34" charset="0"/>
                <a:ea typeface="Times New Roman" panose="02020603050405020304" pitchFamily="18" charset="0"/>
                <a:cs typeface="Calibri" panose="020F0502020204030204" pitchFamily="34" charset="0"/>
              </a:rPr>
              <a:t>Transparency “Right to be Informed”</a:t>
            </a:r>
          </a:p>
          <a:p>
            <a:pPr defTabSz="914400">
              <a:lnSpc>
                <a:spcPct val="110000"/>
              </a:lnSpc>
              <a:spcAft>
                <a:spcPts val="600"/>
              </a:spcAft>
            </a:pPr>
            <a:r>
              <a:rPr lang="en-US" sz="1300" dirty="0">
                <a:latin typeface="Calibri" panose="020F0502020204030204" pitchFamily="34" charset="0"/>
                <a:cs typeface="Calibri" panose="020F0502020204030204" pitchFamily="34" charset="0"/>
              </a:rPr>
              <a:t>Consent to engage with services is not the same It may be necessary to share information even if the threshold for service intervention (for example, under s.17 of the Children Act 1989) has not been reached or where a person does not agree to the provision of particular services  as consent to share information</a:t>
            </a:r>
          </a:p>
          <a:p>
            <a:pPr indent="-228600" defTabSz="914400">
              <a:lnSpc>
                <a:spcPct val="110000"/>
              </a:lnSpc>
              <a:spcAft>
                <a:spcPts val="600"/>
              </a:spcAft>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a:p>
            <a:pPr defTabSz="914400">
              <a:lnSpc>
                <a:spcPct val="110000"/>
              </a:lnSpc>
              <a:spcAft>
                <a:spcPts val="600"/>
              </a:spcAft>
            </a:pPr>
            <a:r>
              <a:rPr lang="en-US" sz="1300" dirty="0">
                <a:latin typeface="Calibri" panose="020F0502020204030204" pitchFamily="34" charset="0"/>
                <a:cs typeface="Calibri" panose="020F0502020204030204" pitchFamily="34" charset="0"/>
              </a:rPr>
              <a:t>Balancing Confidentiality and Human Rights </a:t>
            </a:r>
          </a:p>
          <a:p>
            <a:pPr defTabSz="914400">
              <a:lnSpc>
                <a:spcPct val="110000"/>
              </a:lnSpc>
              <a:spcAft>
                <a:spcPts val="600"/>
              </a:spcAft>
            </a:pPr>
            <a:r>
              <a:rPr lang="en-US" sz="1300" dirty="0">
                <a:latin typeface="Calibri" panose="020F0502020204030204" pitchFamily="34" charset="0"/>
                <a:cs typeface="Calibri" panose="020F0502020204030204" pitchFamily="34" charset="0"/>
              </a:rPr>
              <a:t>Use Durham’s Tier 1 and Tier 2 Agreements these set</a:t>
            </a:r>
            <a:r>
              <a:rPr lang="en-GB" sz="1300" kern="100" dirty="0">
                <a:effectLst/>
                <a:latin typeface="Calibri" panose="020F0502020204030204" pitchFamily="34" charset="0"/>
                <a:ea typeface="Times New Roman" panose="02020603050405020304" pitchFamily="18" charset="0"/>
                <a:cs typeface="Calibri" panose="020F0502020204030204" pitchFamily="34" charset="0"/>
              </a:rPr>
              <a:t> good practice standards for Durham </a:t>
            </a:r>
            <a:r>
              <a:rPr lang="en-GB" sz="1200" dirty="0">
                <a:hlinkClick r:id="rId4"/>
              </a:rPr>
              <a:t>Welcome to the Durham Safeguarding Children Partnership Procedures Manual (proceduresonline.com)</a:t>
            </a:r>
            <a:endParaRPr lang="en-US" sz="1000" dirty="0"/>
          </a:p>
        </p:txBody>
      </p:sp>
    </p:spTree>
    <p:extLst>
      <p:ext uri="{BB962C8B-B14F-4D97-AF65-F5344CB8AC3E}">
        <p14:creationId xmlns:p14="http://schemas.microsoft.com/office/powerpoint/2010/main" val="79622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365125"/>
            <a:ext cx="7886700" cy="1325563"/>
          </a:xfrm>
        </p:spPr>
        <p:txBody>
          <a:bodyPr vert="horz" lIns="91440" tIns="45720" rIns="91440" bIns="45720" rtlCol="0" anchor="ctr">
            <a:normAutofit fontScale="90000"/>
          </a:bodyPr>
          <a:lstStyle/>
          <a:p>
            <a:r>
              <a:rPr lang="en-US" sz="4700" kern="1200" dirty="0">
                <a:solidFill>
                  <a:schemeClr val="tx1"/>
                </a:solidFill>
                <a:latin typeface="+mj-lt"/>
                <a:ea typeface="+mj-ea"/>
                <a:cs typeface="+mj-cs"/>
              </a:rPr>
              <a:t>Key messages when Families move across Boundaries</a:t>
            </a:r>
          </a:p>
        </p:txBody>
      </p:sp>
      <p:sp>
        <p:nvSpPr>
          <p:cNvPr id="5" name="TextBox 4">
            <a:extLst>
              <a:ext uri="{FF2B5EF4-FFF2-40B4-BE49-F238E27FC236}">
                <a16:creationId xmlns:a16="http://schemas.microsoft.com/office/drawing/2014/main" id="{DAD7E334-39B0-C1EB-6889-8C7AB33360CF}"/>
              </a:ext>
            </a:extLst>
          </p:cNvPr>
          <p:cNvSpPr txBox="1"/>
          <p:nvPr/>
        </p:nvSpPr>
        <p:spPr>
          <a:xfrm>
            <a:off x="628650" y="1690688"/>
            <a:ext cx="7886700" cy="4490656"/>
          </a:xfrm>
          <a:prstGeom prst="rect">
            <a:avLst/>
          </a:prstGeom>
        </p:spPr>
        <p:txBody>
          <a:bodyPr vert="horz" lIns="91440" tIns="45720" rIns="91440" bIns="45720" rtlCol="0">
            <a:normAutofit fontScale="92500" lnSpcReduction="20000"/>
          </a:bodyPr>
          <a:lstStyle/>
          <a:p>
            <a:pPr indent="-228600" defTabSz="914400">
              <a:lnSpc>
                <a:spcPct val="90000"/>
              </a:lnSpc>
              <a:spcAft>
                <a:spcPts val="600"/>
              </a:spcAft>
              <a:buFont typeface="Arial" panose="020B0604020202020204" pitchFamily="34" charset="0"/>
              <a:buChar char="•"/>
            </a:pPr>
            <a:r>
              <a:rPr lang="en-US" sz="1600" dirty="0"/>
              <a:t>The child's welfare should always be paramount, and voice of the child considered</a:t>
            </a:r>
          </a:p>
          <a:p>
            <a:pPr indent="-228600" defTabSz="914400">
              <a:lnSpc>
                <a:spcPct val="90000"/>
              </a:lnSpc>
              <a:spcAft>
                <a:spcPts val="600"/>
              </a:spcAft>
              <a:buFont typeface="Arial" panose="020B0604020202020204" pitchFamily="34" charset="0"/>
              <a:buChar char="•"/>
            </a:pPr>
            <a:r>
              <a:rPr lang="en-US" sz="1600" dirty="0"/>
              <a:t>Decision making should always be in the best interests of the child </a:t>
            </a:r>
          </a:p>
          <a:p>
            <a:pPr indent="-228600" defTabSz="914400">
              <a:lnSpc>
                <a:spcPct val="90000"/>
              </a:lnSpc>
              <a:spcAft>
                <a:spcPts val="600"/>
              </a:spcAft>
              <a:buFont typeface="Arial" panose="020B0604020202020204" pitchFamily="34" charset="0"/>
              <a:buChar char="•"/>
            </a:pPr>
            <a:r>
              <a:rPr lang="en-US" sz="1600" dirty="0"/>
              <a:t>Ensure up to date family details </a:t>
            </a:r>
          </a:p>
          <a:p>
            <a:pPr indent="-228600" defTabSz="914400">
              <a:lnSpc>
                <a:spcPct val="90000"/>
              </a:lnSpc>
              <a:spcAft>
                <a:spcPts val="600"/>
              </a:spcAft>
              <a:buFont typeface="Arial" panose="020B0604020202020204" pitchFamily="34" charset="0"/>
              <a:buChar char="•"/>
            </a:pPr>
            <a:r>
              <a:rPr lang="en-US" sz="1600" dirty="0"/>
              <a:t>Ensure that any assessments and plans reflect current needs and risk </a:t>
            </a:r>
          </a:p>
          <a:p>
            <a:pPr indent="-228600" defTabSz="914400">
              <a:lnSpc>
                <a:spcPct val="90000"/>
              </a:lnSpc>
              <a:spcAft>
                <a:spcPts val="600"/>
              </a:spcAft>
              <a:buFont typeface="Arial" panose="020B0604020202020204" pitchFamily="34" charset="0"/>
              <a:buChar char="•"/>
            </a:pPr>
            <a:r>
              <a:rPr lang="en-US" sz="1600" dirty="0"/>
              <a:t>Clear Communication between Local Authority’s </a:t>
            </a:r>
          </a:p>
          <a:p>
            <a:pPr indent="-228600" defTabSz="914400">
              <a:lnSpc>
                <a:spcPct val="90000"/>
              </a:lnSpc>
              <a:spcAft>
                <a:spcPts val="600"/>
              </a:spcAft>
              <a:buFont typeface="Arial" panose="020B0604020202020204" pitchFamily="34" charset="0"/>
              <a:buChar char="•"/>
            </a:pPr>
            <a:r>
              <a:rPr lang="en-US" sz="1600" dirty="0"/>
              <a:t>Negotiations and agreements by Managers </a:t>
            </a:r>
          </a:p>
          <a:p>
            <a:pPr indent="-228600" defTabSz="914400">
              <a:lnSpc>
                <a:spcPct val="90000"/>
              </a:lnSpc>
              <a:spcAft>
                <a:spcPts val="600"/>
              </a:spcAft>
              <a:buFont typeface="Arial" panose="020B0604020202020204" pitchFamily="34" charset="0"/>
              <a:buChar char="•"/>
            </a:pPr>
            <a:r>
              <a:rPr lang="en-US" sz="1600" dirty="0"/>
              <a:t>Timely and accurate Information Sharing with receiving Authority’s </a:t>
            </a:r>
          </a:p>
          <a:p>
            <a:pPr indent="-228600" defTabSz="914400">
              <a:lnSpc>
                <a:spcPct val="90000"/>
              </a:lnSpc>
              <a:spcAft>
                <a:spcPts val="600"/>
              </a:spcAft>
              <a:buFont typeface="Arial" panose="020B0604020202020204" pitchFamily="34" charset="0"/>
              <a:buChar char="•"/>
            </a:pPr>
            <a:r>
              <a:rPr lang="en-US" sz="1600" dirty="0"/>
              <a:t>Updating all practitioners currently involved with the family </a:t>
            </a:r>
          </a:p>
          <a:p>
            <a:pPr indent="-228600" defTabSz="914400">
              <a:lnSpc>
                <a:spcPct val="90000"/>
              </a:lnSpc>
              <a:spcAft>
                <a:spcPts val="600"/>
              </a:spcAft>
              <a:buFont typeface="Arial" panose="020B0604020202020204" pitchFamily="34" charset="0"/>
              <a:buChar char="•"/>
            </a:pPr>
            <a:r>
              <a:rPr lang="en-US" sz="1600" dirty="0"/>
              <a:t>Consider impact of moving areas on the family and reflect additional stressors in assessments and plans </a:t>
            </a:r>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1600" dirty="0"/>
              <a:t>When Families move frequently, it is more difficult for agencies to identify risks and monitor a child’s welfare. All practitioners across agencies should be alert to the possibility that a child and family who have moved may have moved to conceal risk factors and/or to avoid intervention from both Universal and Targeted Service. </a:t>
            </a:r>
          </a:p>
          <a:p>
            <a:pPr defTabSz="914400">
              <a:lnSpc>
                <a:spcPct val="90000"/>
              </a:lnSpc>
              <a:spcAft>
                <a:spcPts val="600"/>
              </a:spcAft>
            </a:pPr>
            <a:r>
              <a:rPr lang="en-US" sz="1600" b="1" dirty="0">
                <a:solidFill>
                  <a:srgbClr val="FF0000"/>
                </a:solidFill>
              </a:rPr>
              <a:t>Remember</a:t>
            </a:r>
            <a:r>
              <a:rPr lang="en-US" sz="1600" dirty="0">
                <a:solidFill>
                  <a:srgbClr val="FF0000"/>
                </a:solidFill>
              </a:rPr>
              <a:t>…. Families do not have to have Social Work or known safeguarding interventions to be concealing concerns, and these are often our highest risk families.</a:t>
            </a:r>
          </a:p>
          <a:p>
            <a:pPr indent="-228600" defTabSz="914400">
              <a:lnSpc>
                <a:spcPct val="90000"/>
              </a:lnSpc>
              <a:spcAft>
                <a:spcPts val="600"/>
              </a:spcAft>
              <a:buFont typeface="Arial" panose="020B0604020202020204" pitchFamily="34" charset="0"/>
              <a:buChar char="•"/>
            </a:pPr>
            <a:endParaRPr lang="en-US" sz="1600" dirty="0"/>
          </a:p>
          <a:p>
            <a:pPr defTabSz="914400">
              <a:lnSpc>
                <a:spcPct val="90000"/>
              </a:lnSpc>
              <a:spcAft>
                <a:spcPts val="600"/>
              </a:spcAft>
            </a:pPr>
            <a:r>
              <a:rPr lang="en-US" sz="1600" dirty="0"/>
              <a:t>Regional Information Sharing Agreement </a:t>
            </a:r>
            <a:r>
              <a:rPr lang="en-GB" sz="1200" dirty="0">
                <a:hlinkClick r:id="rId2"/>
              </a:rPr>
              <a:t>Welcome to the Durham Safeguarding Children Partnership Procedures Manual (proceduresonline.com)</a:t>
            </a:r>
            <a:endParaRPr lang="en-US" sz="1200" dirty="0"/>
          </a:p>
        </p:txBody>
      </p:sp>
    </p:spTree>
    <p:extLst>
      <p:ext uri="{BB962C8B-B14F-4D97-AF65-F5344CB8AC3E}">
        <p14:creationId xmlns:p14="http://schemas.microsoft.com/office/powerpoint/2010/main" val="178697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AD8D-E9E4-CBD8-10F0-6E7A1FAC0E98}"/>
              </a:ext>
            </a:extLst>
          </p:cNvPr>
          <p:cNvSpPr>
            <a:spLocks noGrp="1"/>
          </p:cNvSpPr>
          <p:nvPr>
            <p:ph type="title"/>
          </p:nvPr>
        </p:nvSpPr>
        <p:spPr>
          <a:xfrm>
            <a:off x="840699" y="687480"/>
            <a:ext cx="5605629" cy="994172"/>
          </a:xfrm>
        </p:spPr>
        <p:txBody>
          <a:bodyPr vert="horz" lIns="91440" tIns="45720" rIns="91440" bIns="45720" rtlCol="0" anchor="ctr">
            <a:normAutofit/>
          </a:bodyPr>
          <a:lstStyle/>
          <a:p>
            <a:pPr algn="l">
              <a:lnSpc>
                <a:spcPct val="90000"/>
              </a:lnSpc>
            </a:pPr>
            <a:r>
              <a:rPr lang="en-US" sz="3850" kern="1200" dirty="0">
                <a:solidFill>
                  <a:schemeClr val="tx1"/>
                </a:solidFill>
                <a:latin typeface="+mj-lt"/>
                <a:ea typeface="+mj-ea"/>
                <a:cs typeface="+mj-cs"/>
              </a:rPr>
              <a:t>Professional Curiosity </a:t>
            </a:r>
          </a:p>
        </p:txBody>
      </p:sp>
      <p:sp>
        <p:nvSpPr>
          <p:cNvPr id="4" name="TextBox 3">
            <a:extLst>
              <a:ext uri="{FF2B5EF4-FFF2-40B4-BE49-F238E27FC236}">
                <a16:creationId xmlns:a16="http://schemas.microsoft.com/office/drawing/2014/main" id="{38EE08CD-4368-E81A-6400-6F4C3855D41F}"/>
              </a:ext>
            </a:extLst>
          </p:cNvPr>
          <p:cNvSpPr txBox="1"/>
          <p:nvPr/>
        </p:nvSpPr>
        <p:spPr>
          <a:xfrm>
            <a:off x="251520" y="1844825"/>
            <a:ext cx="8424935" cy="4171346"/>
          </a:xfrm>
          <a:prstGeom prst="rect">
            <a:avLst/>
          </a:prstGeom>
        </p:spPr>
        <p:txBody>
          <a:bodyPr vert="horz" lIns="91440" tIns="45720" rIns="91440" bIns="45720" rtlCol="0" anchor="ctr">
            <a:noAutofit/>
          </a:bodyPr>
          <a:lstStyle/>
          <a:p>
            <a:pPr>
              <a:lnSpc>
                <a:spcPct val="90000"/>
              </a:lnSpc>
              <a:spcAft>
                <a:spcPts val="600"/>
              </a:spcAft>
            </a:pPr>
            <a:r>
              <a:rPr lang="en-US" sz="1600" dirty="0"/>
              <a:t>It means: </a:t>
            </a:r>
          </a:p>
          <a:p>
            <a:pPr marL="171450" indent="-171450">
              <a:lnSpc>
                <a:spcPct val="90000"/>
              </a:lnSpc>
              <a:spcAft>
                <a:spcPts val="600"/>
              </a:spcAft>
              <a:buFont typeface="Arial" panose="020B0604020202020204" pitchFamily="34" charset="0"/>
              <a:buChar char="•"/>
            </a:pPr>
            <a:r>
              <a:rPr lang="en-US" sz="1600" dirty="0"/>
              <a:t>testing out your professional hypothesis and not making assumptions </a:t>
            </a:r>
          </a:p>
          <a:p>
            <a:pPr marL="171450" indent="-171450">
              <a:lnSpc>
                <a:spcPct val="90000"/>
              </a:lnSpc>
              <a:spcAft>
                <a:spcPts val="600"/>
              </a:spcAft>
              <a:buFont typeface="Arial" panose="020B0604020202020204" pitchFamily="34" charset="0"/>
              <a:buChar char="•"/>
            </a:pPr>
            <a:r>
              <a:rPr lang="en-US" sz="1600" dirty="0"/>
              <a:t>triangulating information from different sources to gain a better understanding of individuals and family functioning </a:t>
            </a:r>
          </a:p>
          <a:p>
            <a:pPr marL="171450" indent="-171450">
              <a:lnSpc>
                <a:spcPct val="90000"/>
              </a:lnSpc>
              <a:spcAft>
                <a:spcPts val="600"/>
              </a:spcAft>
              <a:buFont typeface="Arial" panose="020B0604020202020204" pitchFamily="34" charset="0"/>
              <a:buChar char="•"/>
            </a:pPr>
            <a:r>
              <a:rPr lang="en-US" sz="1600" dirty="0"/>
              <a:t>getting an understanding of individuals’ and family's history which in turn, may help you think about what may happen in the future </a:t>
            </a:r>
          </a:p>
          <a:p>
            <a:pPr marL="171450" indent="-171450">
              <a:lnSpc>
                <a:spcPct val="90000"/>
              </a:lnSpc>
              <a:spcAft>
                <a:spcPts val="600"/>
              </a:spcAft>
              <a:buFont typeface="Arial" panose="020B0604020202020204" pitchFamily="34" charset="0"/>
              <a:buChar char="•"/>
            </a:pPr>
            <a:r>
              <a:rPr lang="en-US" sz="1600" dirty="0"/>
              <a:t>obtaining multiple sources of information and not accepting a single set of details you are given at face value </a:t>
            </a:r>
          </a:p>
          <a:p>
            <a:pPr marL="171450" indent="-171450">
              <a:lnSpc>
                <a:spcPct val="90000"/>
              </a:lnSpc>
              <a:spcAft>
                <a:spcPts val="600"/>
              </a:spcAft>
              <a:buFont typeface="Arial" panose="020B0604020202020204" pitchFamily="34" charset="0"/>
              <a:buChar char="•"/>
            </a:pPr>
            <a:r>
              <a:rPr lang="en-US" sz="1600" dirty="0"/>
              <a:t>having an awareness of your own personal bias and how that affects how you see those you are working with </a:t>
            </a:r>
          </a:p>
          <a:p>
            <a:pPr marL="171450" indent="-171450">
              <a:lnSpc>
                <a:spcPct val="90000"/>
              </a:lnSpc>
              <a:spcAft>
                <a:spcPts val="600"/>
              </a:spcAft>
              <a:buFont typeface="Arial" panose="020B0604020202020204" pitchFamily="34" charset="0"/>
              <a:buChar char="•"/>
            </a:pPr>
            <a:r>
              <a:rPr lang="en-US" sz="1600" dirty="0"/>
              <a:t>being respectfully nosey</a:t>
            </a:r>
          </a:p>
          <a:p>
            <a:pPr>
              <a:lnSpc>
                <a:spcPct val="90000"/>
              </a:lnSpc>
              <a:spcAft>
                <a:spcPts val="600"/>
              </a:spcAft>
            </a:pPr>
            <a:endParaRPr lang="en-US" sz="1600" dirty="0"/>
          </a:p>
        </p:txBody>
      </p:sp>
      <p:pic>
        <p:nvPicPr>
          <p:cNvPr id="8" name="Graphic 7" descr="Person with Idea">
            <a:extLst>
              <a:ext uri="{FF2B5EF4-FFF2-40B4-BE49-F238E27FC236}">
                <a16:creationId xmlns:a16="http://schemas.microsoft.com/office/drawing/2014/main" id="{BCBC4826-419B-F0F0-EE05-8D64CB73E7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9233" y="682916"/>
            <a:ext cx="1143455" cy="1143455"/>
          </a:xfrm>
          <a:prstGeom prst="rect">
            <a:avLst/>
          </a:prstGeom>
        </p:spPr>
      </p:pic>
    </p:spTree>
    <p:extLst>
      <p:ext uri="{BB962C8B-B14F-4D97-AF65-F5344CB8AC3E}">
        <p14:creationId xmlns:p14="http://schemas.microsoft.com/office/powerpoint/2010/main" val="233707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E429F-2F64-F744-AC49-EAB09889F6FB}"/>
              </a:ext>
            </a:extLst>
          </p:cNvPr>
          <p:cNvSpPr>
            <a:spLocks noGrp="1"/>
          </p:cNvSpPr>
          <p:nvPr>
            <p:ph type="title"/>
          </p:nvPr>
        </p:nvSpPr>
        <p:spPr>
          <a:xfrm>
            <a:off x="628650" y="556995"/>
            <a:ext cx="7886700" cy="1133693"/>
          </a:xfrm>
        </p:spPr>
        <p:txBody>
          <a:bodyPr vert="horz" lIns="91440" tIns="45720" rIns="91440" bIns="45720" rtlCol="0" anchor="ctr">
            <a:normAutofit/>
          </a:bodyPr>
          <a:lstStyle/>
          <a:p>
            <a:r>
              <a:rPr lang="en-US" sz="4500" kern="1200">
                <a:solidFill>
                  <a:schemeClr val="tx1"/>
                </a:solidFill>
                <a:latin typeface="+mj-lt"/>
                <a:ea typeface="+mj-ea"/>
                <a:cs typeface="+mj-cs"/>
              </a:rPr>
              <a:t>Why does this matter?</a:t>
            </a:r>
          </a:p>
        </p:txBody>
      </p:sp>
      <p:graphicFrame>
        <p:nvGraphicFramePr>
          <p:cNvPr id="6" name="TextBox 3">
            <a:extLst>
              <a:ext uri="{FF2B5EF4-FFF2-40B4-BE49-F238E27FC236}">
                <a16:creationId xmlns:a16="http://schemas.microsoft.com/office/drawing/2014/main" id="{D646D46C-0818-8CD1-A16D-09B4002CB3BE}"/>
              </a:ext>
            </a:extLst>
          </p:cNvPr>
          <p:cNvGraphicFramePr/>
          <p:nvPr>
            <p:extLst>
              <p:ext uri="{D42A27DB-BD31-4B8C-83A1-F6EECF244321}">
                <p14:modId xmlns:p14="http://schemas.microsoft.com/office/powerpoint/2010/main" val="29671445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50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7BE429F-2F64-F744-AC49-EAB09889F6FB}"/>
              </a:ext>
            </a:extLst>
          </p:cNvPr>
          <p:cNvSpPr>
            <a:spLocks noGrp="1"/>
          </p:cNvSpPr>
          <p:nvPr>
            <p:ph type="title"/>
          </p:nvPr>
        </p:nvSpPr>
        <p:spPr>
          <a:xfrm>
            <a:off x="359545" y="1070800"/>
            <a:ext cx="2954766" cy="5583126"/>
          </a:xfrm>
        </p:spPr>
        <p:txBody>
          <a:bodyPr vert="horz" lIns="91440" tIns="45720" rIns="91440" bIns="45720" rtlCol="0" anchor="ctr">
            <a:normAutofit/>
          </a:bodyPr>
          <a:lstStyle/>
          <a:p>
            <a:pPr algn="r"/>
            <a:r>
              <a:rPr lang="en-US" sz="7000" kern="1200" dirty="0">
                <a:solidFill>
                  <a:schemeClr val="tx1"/>
                </a:solidFill>
                <a:latin typeface="+mj-lt"/>
                <a:ea typeface="+mj-ea"/>
                <a:cs typeface="+mj-cs"/>
              </a:rPr>
              <a:t>Clarify</a:t>
            </a:r>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 name="TextBox 3">
            <a:extLst>
              <a:ext uri="{FF2B5EF4-FFF2-40B4-BE49-F238E27FC236}">
                <a16:creationId xmlns:a16="http://schemas.microsoft.com/office/drawing/2014/main" id="{0E301C56-FDAF-53C0-9459-96BFEDFD6AA3}"/>
              </a:ext>
            </a:extLst>
          </p:cNvPr>
          <p:cNvGraphicFramePr/>
          <p:nvPr>
            <p:extLst>
              <p:ext uri="{D42A27DB-BD31-4B8C-83A1-F6EECF244321}">
                <p14:modId xmlns:p14="http://schemas.microsoft.com/office/powerpoint/2010/main" val="675888231"/>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07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E429F-2F64-F744-AC49-EAB09889F6FB}"/>
              </a:ext>
            </a:extLst>
          </p:cNvPr>
          <p:cNvSpPr>
            <a:spLocks noGrp="1"/>
          </p:cNvSpPr>
          <p:nvPr>
            <p:ph type="title"/>
          </p:nvPr>
        </p:nvSpPr>
        <p:spPr>
          <a:xfrm>
            <a:off x="628650" y="557189"/>
            <a:ext cx="2647206" cy="5567891"/>
          </a:xfrm>
        </p:spPr>
        <p:txBody>
          <a:bodyPr vert="horz" lIns="91440" tIns="45720" rIns="91440" bIns="45720" rtlCol="0" anchor="ctr">
            <a:normAutofit/>
          </a:bodyPr>
          <a:lstStyle/>
          <a:p>
            <a:r>
              <a:rPr lang="en-US" sz="7000" kern="1200" dirty="0">
                <a:solidFill>
                  <a:schemeClr val="tx1"/>
                </a:solidFill>
                <a:latin typeface="+mj-lt"/>
                <a:ea typeface="+mj-ea"/>
                <a:cs typeface="+mj-cs"/>
              </a:rPr>
              <a:t>Reflect</a:t>
            </a:r>
          </a:p>
        </p:txBody>
      </p:sp>
      <p:graphicFrame>
        <p:nvGraphicFramePr>
          <p:cNvPr id="4" name="TextBox 3">
            <a:extLst>
              <a:ext uri="{FF2B5EF4-FFF2-40B4-BE49-F238E27FC236}">
                <a16:creationId xmlns:a16="http://schemas.microsoft.com/office/drawing/2014/main" id="{0E301C56-FDAF-53C0-9459-96BFEDFD6AA3}"/>
              </a:ext>
            </a:extLst>
          </p:cNvPr>
          <p:cNvGraphicFramePr/>
          <p:nvPr>
            <p:extLst>
              <p:ext uri="{D42A27DB-BD31-4B8C-83A1-F6EECF244321}">
                <p14:modId xmlns:p14="http://schemas.microsoft.com/office/powerpoint/2010/main" val="124528138"/>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17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1028699" y="692696"/>
            <a:ext cx="7421963" cy="635511"/>
          </a:xfrm>
        </p:spPr>
        <p:txBody>
          <a:bodyPr vert="horz" lIns="91440" tIns="45720" rIns="91440" bIns="45720" rtlCol="0" anchor="ctr">
            <a:noAutofit/>
          </a:bodyPr>
          <a:lstStyle/>
          <a:p>
            <a:r>
              <a:rPr lang="en-US" sz="4800" kern="1200" dirty="0">
                <a:solidFill>
                  <a:srgbClr val="FFFFFF"/>
                </a:solidFill>
                <a:latin typeface="+mj-lt"/>
                <a:ea typeface="+mj-ea"/>
                <a:cs typeface="+mj-cs"/>
              </a:rPr>
              <a:t>Who Are We?</a:t>
            </a:r>
            <a:br>
              <a:rPr lang="en-US" sz="4800" b="1" i="0" u="none" strike="noStrike" kern="1200" baseline="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DAD7E334-39B0-C1EB-6889-8C7AB33360CF}"/>
              </a:ext>
            </a:extLst>
          </p:cNvPr>
          <p:cNvSpPr txBox="1"/>
          <p:nvPr/>
        </p:nvSpPr>
        <p:spPr>
          <a:xfrm>
            <a:off x="395536" y="1844824"/>
            <a:ext cx="8496943" cy="4608512"/>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000" dirty="0"/>
              <a:t>Statutory Partners are Children’s Social Care, Police and ICB (Integrated Care Board) To ensure children are safeguarded and to learn from practice </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Supported by other agencies such as Probation, HDFT, CDDFT, TEWV, Education, Early Years, Voluntary Sector, Humankind, Harbour, Public Health </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There are lead partners who have oversight </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The partnership is “YOU” and every practitioner who works with children </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The DSCP business unit supports the work of the partnership  </a:t>
            </a:r>
          </a:p>
        </p:txBody>
      </p:sp>
    </p:spTree>
    <p:extLst>
      <p:ext uri="{BB962C8B-B14F-4D97-AF65-F5344CB8AC3E}">
        <p14:creationId xmlns:p14="http://schemas.microsoft.com/office/powerpoint/2010/main" val="3696077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7BE429F-2F64-F744-AC49-EAB09889F6FB}"/>
              </a:ext>
            </a:extLst>
          </p:cNvPr>
          <p:cNvSpPr>
            <a:spLocks noGrp="1"/>
          </p:cNvSpPr>
          <p:nvPr>
            <p:ph type="title"/>
          </p:nvPr>
        </p:nvSpPr>
        <p:spPr>
          <a:xfrm>
            <a:off x="359545" y="1070800"/>
            <a:ext cx="2954766" cy="5583126"/>
          </a:xfrm>
        </p:spPr>
        <p:txBody>
          <a:bodyPr vert="horz" lIns="91440" tIns="45720" rIns="91440" bIns="45720" rtlCol="0" anchor="ctr">
            <a:normAutofit/>
          </a:bodyPr>
          <a:lstStyle/>
          <a:p>
            <a:pPr algn="r"/>
            <a:r>
              <a:rPr lang="en-US" sz="7000" kern="1200" dirty="0">
                <a:solidFill>
                  <a:schemeClr val="tx1"/>
                </a:solidFill>
                <a:latin typeface="+mj-lt"/>
                <a:ea typeface="+mj-ea"/>
                <a:cs typeface="+mj-cs"/>
              </a:rPr>
              <a:t>Verify</a:t>
            </a:r>
          </a:p>
        </p:txBody>
      </p:sp>
      <p:cxnSp>
        <p:nvCxnSpPr>
          <p:cNvPr id="87" name="Straight Connector 8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3" name="TextBox 3">
            <a:extLst>
              <a:ext uri="{FF2B5EF4-FFF2-40B4-BE49-F238E27FC236}">
                <a16:creationId xmlns:a16="http://schemas.microsoft.com/office/drawing/2014/main" id="{5BCA5D13-929B-1576-7890-10FB770EEC52}"/>
              </a:ext>
            </a:extLst>
          </p:cNvPr>
          <p:cNvGraphicFramePr/>
          <p:nvPr>
            <p:extLst>
              <p:ext uri="{D42A27DB-BD31-4B8C-83A1-F6EECF244321}">
                <p14:modId xmlns:p14="http://schemas.microsoft.com/office/powerpoint/2010/main" val="816671734"/>
              </p:ext>
            </p:extLst>
          </p:nvPr>
        </p:nvGraphicFramePr>
        <p:xfrm>
          <a:off x="3831401" y="1070800"/>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29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373946"/>
            <a:ext cx="3835613" cy="1325563"/>
          </a:xfrm>
        </p:spPr>
        <p:txBody>
          <a:bodyPr vert="horz" lIns="91440" tIns="45720" rIns="91440" bIns="45720" rtlCol="0" anchor="ctr">
            <a:normAutofit/>
          </a:bodyPr>
          <a:lstStyle/>
          <a:p>
            <a:r>
              <a:rPr lang="en-US" sz="3400"/>
              <a:t>What you can do….. Key Messages  </a:t>
            </a:r>
          </a:p>
        </p:txBody>
      </p:sp>
      <p:sp>
        <p:nvSpPr>
          <p:cNvPr id="5" name="TextBox 4">
            <a:extLst>
              <a:ext uri="{FF2B5EF4-FFF2-40B4-BE49-F238E27FC236}">
                <a16:creationId xmlns:a16="http://schemas.microsoft.com/office/drawing/2014/main" id="{DAD7E334-39B0-C1EB-6889-8C7AB33360CF}"/>
              </a:ext>
            </a:extLst>
          </p:cNvPr>
          <p:cNvSpPr txBox="1"/>
          <p:nvPr/>
        </p:nvSpPr>
        <p:spPr>
          <a:xfrm>
            <a:off x="628650" y="1825625"/>
            <a:ext cx="3835613" cy="4351338"/>
          </a:xfrm>
          <a:prstGeom prst="rect">
            <a:avLst/>
          </a:prstGeom>
        </p:spPr>
        <p:txBody>
          <a:bodyPr vert="horz" lIns="91440" tIns="45720" rIns="91440" bIns="45720" rtlCol="0">
            <a:normAutofit/>
          </a:bodyPr>
          <a:lstStyle/>
          <a:p>
            <a:pPr marL="217170" indent="-228600" defTabSz="914400">
              <a:lnSpc>
                <a:spcPct val="90000"/>
              </a:lnSpc>
              <a:spcAft>
                <a:spcPts val="600"/>
              </a:spcAft>
              <a:buFont typeface="Arial" panose="020B0604020202020204" pitchFamily="34" charset="0"/>
              <a:buChar char="•"/>
            </a:pPr>
            <a:r>
              <a:rPr lang="en-US" sz="1500"/>
              <a:t>Remember Information Sharing is Everyones Responsibility</a:t>
            </a:r>
          </a:p>
          <a:p>
            <a:pPr marL="217170" indent="-228600" defTabSz="914400">
              <a:lnSpc>
                <a:spcPct val="90000"/>
              </a:lnSpc>
              <a:spcAft>
                <a:spcPts val="600"/>
              </a:spcAft>
              <a:buFont typeface="Arial" panose="020B0604020202020204" pitchFamily="34" charset="0"/>
              <a:buChar char="•"/>
            </a:pPr>
            <a:r>
              <a:rPr lang="en-US" sz="1500"/>
              <a:t>Think about how we share information</a:t>
            </a:r>
          </a:p>
          <a:p>
            <a:pPr marL="217170" indent="-228600" defTabSz="914400">
              <a:lnSpc>
                <a:spcPct val="90000"/>
              </a:lnSpc>
              <a:spcAft>
                <a:spcPts val="600"/>
              </a:spcAft>
              <a:buFont typeface="Arial" panose="020B0604020202020204" pitchFamily="34" charset="0"/>
              <a:buChar char="•"/>
            </a:pPr>
            <a:r>
              <a:rPr lang="en-US" sz="1500"/>
              <a:t>Do we really share the information effectively </a:t>
            </a:r>
          </a:p>
          <a:p>
            <a:pPr marL="217170" indent="-228600" defTabSz="914400">
              <a:lnSpc>
                <a:spcPct val="90000"/>
              </a:lnSpc>
              <a:spcAft>
                <a:spcPts val="600"/>
              </a:spcAft>
              <a:buFont typeface="Arial" panose="020B0604020202020204" pitchFamily="34" charset="0"/>
              <a:buChar char="•"/>
            </a:pPr>
            <a:r>
              <a:rPr lang="en-US" sz="1500"/>
              <a:t>Join up “Pieces of the Jigsaw” so a true picture can be understood</a:t>
            </a:r>
          </a:p>
          <a:p>
            <a:pPr marL="217170" indent="-228600" defTabSz="914400">
              <a:lnSpc>
                <a:spcPct val="90000"/>
              </a:lnSpc>
              <a:spcAft>
                <a:spcPts val="600"/>
              </a:spcAft>
              <a:buFont typeface="Arial" panose="020B0604020202020204" pitchFamily="34" charset="0"/>
              <a:buChar char="•"/>
            </a:pPr>
            <a:r>
              <a:rPr lang="en-US" sz="1500"/>
              <a:t>Provide Feedback to “Close the Loop”</a:t>
            </a:r>
          </a:p>
          <a:p>
            <a:pPr marL="217170" indent="-228600" defTabSz="914400">
              <a:lnSpc>
                <a:spcPct val="90000"/>
              </a:lnSpc>
              <a:spcAft>
                <a:spcPts val="600"/>
              </a:spcAft>
              <a:buFont typeface="Arial" panose="020B0604020202020204" pitchFamily="34" charset="0"/>
              <a:buChar char="•"/>
            </a:pPr>
            <a:r>
              <a:rPr lang="en-US" sz="1500"/>
              <a:t>Have confidence, trust your instinct and act on your training, experience and risk assessment skills</a:t>
            </a:r>
          </a:p>
          <a:p>
            <a:pPr marL="217170" indent="-228600" defTabSz="914400">
              <a:lnSpc>
                <a:spcPct val="90000"/>
              </a:lnSpc>
              <a:spcAft>
                <a:spcPts val="600"/>
              </a:spcAft>
              <a:buFont typeface="Arial" panose="020B0604020202020204" pitchFamily="34" charset="0"/>
              <a:buChar char="•"/>
            </a:pPr>
            <a:r>
              <a:rPr lang="en-US" sz="1500"/>
              <a:t>Seek Guidance</a:t>
            </a:r>
          </a:p>
          <a:p>
            <a:pPr marL="217170" indent="-228600" defTabSz="914400">
              <a:lnSpc>
                <a:spcPct val="90000"/>
              </a:lnSpc>
              <a:spcAft>
                <a:spcPts val="600"/>
              </a:spcAft>
              <a:buFont typeface="Arial" panose="020B0604020202020204" pitchFamily="34" charset="0"/>
              <a:buChar char="•"/>
            </a:pPr>
            <a:r>
              <a:rPr lang="en-US" sz="1500"/>
              <a:t>Take time to reflect and step back to look at the wider picture </a:t>
            </a:r>
          </a:p>
          <a:p>
            <a:pPr marL="217170" indent="-228600" defTabSz="914400">
              <a:lnSpc>
                <a:spcPct val="90000"/>
              </a:lnSpc>
              <a:spcAft>
                <a:spcPts val="600"/>
              </a:spcAft>
              <a:buFont typeface="Arial" panose="020B0604020202020204" pitchFamily="34" charset="0"/>
              <a:buChar char="•"/>
            </a:pPr>
            <a:r>
              <a:rPr lang="en-US" sz="1500"/>
              <a:t>Don’t be afraid to revisit </a:t>
            </a:r>
          </a:p>
          <a:p>
            <a:pPr marL="217170" indent="-228600" defTabSz="914400">
              <a:lnSpc>
                <a:spcPct val="90000"/>
              </a:lnSpc>
              <a:spcAft>
                <a:spcPts val="600"/>
              </a:spcAft>
              <a:buFont typeface="Arial" panose="020B0604020202020204" pitchFamily="34" charset="0"/>
              <a:buChar char="•"/>
            </a:pPr>
            <a:r>
              <a:rPr lang="en-US" sz="1500"/>
              <a:t>Don’t be afraid to challenge and question </a:t>
            </a:r>
          </a:p>
          <a:p>
            <a:pPr marL="217170"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b="1"/>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p:txBody>
      </p:sp>
      <p:sp>
        <p:nvSpPr>
          <p:cNvPr id="1033" name="Oval 10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4476" y="2507215"/>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5" name="Arc 10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5078726" y="2452613"/>
            <a:ext cx="4592562" cy="344442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Graphic 6" descr="Puzzle Pieces">
            <a:extLst>
              <a:ext uri="{FF2B5EF4-FFF2-40B4-BE49-F238E27FC236}">
                <a16:creationId xmlns:a16="http://schemas.microsoft.com/office/drawing/2014/main" id="{23452908-0D86-50C3-11AC-A75500D99B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9738" y="767763"/>
            <a:ext cx="1802917" cy="1802917"/>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1026" name="Picture 2" descr="Child-centred Schools - Educate Together">
            <a:extLst>
              <a:ext uri="{FF2B5EF4-FFF2-40B4-BE49-F238E27FC236}">
                <a16:creationId xmlns:a16="http://schemas.microsoft.com/office/drawing/2014/main" id="{A51B64C1-A1A7-5E44-859A-8F27393C07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4444" y="3220881"/>
            <a:ext cx="2240393" cy="2240393"/>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615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476250" y="4909273"/>
            <a:ext cx="8191230" cy="1314698"/>
          </a:xfrm>
        </p:spPr>
        <p:txBody>
          <a:bodyPr vert="horz" lIns="91440" tIns="45720" rIns="91440" bIns="45720" rtlCol="0" anchor="ctr">
            <a:normAutofit/>
          </a:bodyPr>
          <a:lstStyle/>
          <a:p>
            <a:pPr algn="ctr"/>
            <a:r>
              <a:rPr lang="en-US" sz="4700" kern="1200" dirty="0">
                <a:solidFill>
                  <a:schemeClr val="tx1"/>
                </a:solidFill>
                <a:latin typeface="+mj-lt"/>
                <a:ea typeface="+mj-ea"/>
                <a:cs typeface="+mj-cs"/>
              </a:rPr>
              <a:t>Improve Your Knowledge</a:t>
            </a:r>
          </a:p>
        </p:txBody>
      </p:sp>
      <p:sp>
        <p:nvSpPr>
          <p:cNvPr id="16"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4648200"/>
            <a:ext cx="8229600" cy="18288"/>
          </a:xfrm>
          <a:custGeom>
            <a:avLst/>
            <a:gdLst>
              <a:gd name="connsiteX0" fmla="*/ 0 w 8229600"/>
              <a:gd name="connsiteY0" fmla="*/ 0 h 18288"/>
              <a:gd name="connsiteX1" fmla="*/ 438912 w 8229600"/>
              <a:gd name="connsiteY1" fmla="*/ 0 h 18288"/>
              <a:gd name="connsiteX2" fmla="*/ 1207008 w 8229600"/>
              <a:gd name="connsiteY2" fmla="*/ 0 h 18288"/>
              <a:gd name="connsiteX3" fmla="*/ 1645920 w 8229600"/>
              <a:gd name="connsiteY3" fmla="*/ 0 h 18288"/>
              <a:gd name="connsiteX4" fmla="*/ 2249424 w 8229600"/>
              <a:gd name="connsiteY4" fmla="*/ 0 h 18288"/>
              <a:gd name="connsiteX5" fmla="*/ 3099816 w 8229600"/>
              <a:gd name="connsiteY5" fmla="*/ 0 h 18288"/>
              <a:gd name="connsiteX6" fmla="*/ 3785616 w 8229600"/>
              <a:gd name="connsiteY6" fmla="*/ 0 h 18288"/>
              <a:gd name="connsiteX7" fmla="*/ 4553712 w 8229600"/>
              <a:gd name="connsiteY7" fmla="*/ 0 h 18288"/>
              <a:gd name="connsiteX8" fmla="*/ 5157216 w 8229600"/>
              <a:gd name="connsiteY8" fmla="*/ 0 h 18288"/>
              <a:gd name="connsiteX9" fmla="*/ 5843016 w 8229600"/>
              <a:gd name="connsiteY9" fmla="*/ 0 h 18288"/>
              <a:gd name="connsiteX10" fmla="*/ 6693408 w 8229600"/>
              <a:gd name="connsiteY10" fmla="*/ 0 h 18288"/>
              <a:gd name="connsiteX11" fmla="*/ 7214616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187184 w 8229600"/>
              <a:gd name="connsiteY15" fmla="*/ 18288 h 18288"/>
              <a:gd name="connsiteX16" fmla="*/ 6501384 w 8229600"/>
              <a:gd name="connsiteY16" fmla="*/ 18288 h 18288"/>
              <a:gd name="connsiteX17" fmla="*/ 5980176 w 8229600"/>
              <a:gd name="connsiteY17" fmla="*/ 18288 h 18288"/>
              <a:gd name="connsiteX18" fmla="*/ 5294376 w 8229600"/>
              <a:gd name="connsiteY18" fmla="*/ 18288 h 18288"/>
              <a:gd name="connsiteX19" fmla="*/ 4608576 w 8229600"/>
              <a:gd name="connsiteY19" fmla="*/ 18288 h 18288"/>
              <a:gd name="connsiteX20" fmla="*/ 3922776 w 8229600"/>
              <a:gd name="connsiteY20" fmla="*/ 18288 h 18288"/>
              <a:gd name="connsiteX21" fmla="*/ 3236976 w 8229600"/>
              <a:gd name="connsiteY21" fmla="*/ 18288 h 18288"/>
              <a:gd name="connsiteX22" fmla="*/ 2633472 w 8229600"/>
              <a:gd name="connsiteY22" fmla="*/ 18288 h 18288"/>
              <a:gd name="connsiteX23" fmla="*/ 1865376 w 8229600"/>
              <a:gd name="connsiteY23" fmla="*/ 18288 h 18288"/>
              <a:gd name="connsiteX24" fmla="*/ 1179576 w 8229600"/>
              <a:gd name="connsiteY24" fmla="*/ 18288 h 18288"/>
              <a:gd name="connsiteX25" fmla="*/ 0 w 8229600"/>
              <a:gd name="connsiteY25" fmla="*/ 18288 h 18288"/>
              <a:gd name="connsiteX26" fmla="*/ 0 w 822960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9600" h="18288" fill="none" extrusionOk="0">
                <a:moveTo>
                  <a:pt x="0" y="0"/>
                </a:moveTo>
                <a:cubicBezTo>
                  <a:pt x="123940" y="-16479"/>
                  <a:pt x="280622" y="-5538"/>
                  <a:pt x="438912" y="0"/>
                </a:cubicBezTo>
                <a:cubicBezTo>
                  <a:pt x="597202" y="5538"/>
                  <a:pt x="1013618" y="-6931"/>
                  <a:pt x="1207008" y="0"/>
                </a:cubicBezTo>
                <a:cubicBezTo>
                  <a:pt x="1400398" y="6931"/>
                  <a:pt x="1527474" y="-11399"/>
                  <a:pt x="1645920" y="0"/>
                </a:cubicBezTo>
                <a:cubicBezTo>
                  <a:pt x="1764366" y="11399"/>
                  <a:pt x="1962682" y="-29640"/>
                  <a:pt x="2249424" y="0"/>
                </a:cubicBezTo>
                <a:cubicBezTo>
                  <a:pt x="2536166" y="29640"/>
                  <a:pt x="2748879" y="-41796"/>
                  <a:pt x="3099816" y="0"/>
                </a:cubicBezTo>
                <a:cubicBezTo>
                  <a:pt x="3450753" y="41796"/>
                  <a:pt x="3489658" y="-4322"/>
                  <a:pt x="3785616" y="0"/>
                </a:cubicBezTo>
                <a:cubicBezTo>
                  <a:pt x="4081574" y="4322"/>
                  <a:pt x="4199365" y="22106"/>
                  <a:pt x="4553712" y="0"/>
                </a:cubicBezTo>
                <a:cubicBezTo>
                  <a:pt x="4908059" y="-22106"/>
                  <a:pt x="5022657" y="-3857"/>
                  <a:pt x="5157216" y="0"/>
                </a:cubicBezTo>
                <a:cubicBezTo>
                  <a:pt x="5291775" y="3857"/>
                  <a:pt x="5562806" y="23569"/>
                  <a:pt x="5843016" y="0"/>
                </a:cubicBezTo>
                <a:cubicBezTo>
                  <a:pt x="6123226" y="-23569"/>
                  <a:pt x="6293063" y="-5391"/>
                  <a:pt x="6693408" y="0"/>
                </a:cubicBezTo>
                <a:cubicBezTo>
                  <a:pt x="7093753" y="5391"/>
                  <a:pt x="6976786" y="-19357"/>
                  <a:pt x="7214616" y="0"/>
                </a:cubicBezTo>
                <a:cubicBezTo>
                  <a:pt x="7452446" y="19357"/>
                  <a:pt x="7911283" y="6247"/>
                  <a:pt x="8229600" y="0"/>
                </a:cubicBezTo>
                <a:cubicBezTo>
                  <a:pt x="8229468" y="7702"/>
                  <a:pt x="8229388" y="13511"/>
                  <a:pt x="8229600" y="18288"/>
                </a:cubicBezTo>
                <a:cubicBezTo>
                  <a:pt x="8012295" y="24343"/>
                  <a:pt x="7913273" y="-8760"/>
                  <a:pt x="7626096" y="18288"/>
                </a:cubicBezTo>
                <a:cubicBezTo>
                  <a:pt x="7338919" y="45336"/>
                  <a:pt x="7305166" y="6530"/>
                  <a:pt x="7187184" y="18288"/>
                </a:cubicBezTo>
                <a:cubicBezTo>
                  <a:pt x="7069202" y="30046"/>
                  <a:pt x="6824063" y="19099"/>
                  <a:pt x="6501384" y="18288"/>
                </a:cubicBezTo>
                <a:cubicBezTo>
                  <a:pt x="6178705" y="17477"/>
                  <a:pt x="6182651" y="-7184"/>
                  <a:pt x="5980176" y="18288"/>
                </a:cubicBezTo>
                <a:cubicBezTo>
                  <a:pt x="5777701" y="43760"/>
                  <a:pt x="5470280" y="46710"/>
                  <a:pt x="5294376" y="18288"/>
                </a:cubicBezTo>
                <a:cubicBezTo>
                  <a:pt x="5118472" y="-10134"/>
                  <a:pt x="4747726" y="1593"/>
                  <a:pt x="4608576" y="18288"/>
                </a:cubicBezTo>
                <a:cubicBezTo>
                  <a:pt x="4469426" y="34983"/>
                  <a:pt x="4126593" y="29275"/>
                  <a:pt x="3922776" y="18288"/>
                </a:cubicBezTo>
                <a:cubicBezTo>
                  <a:pt x="3718959" y="7301"/>
                  <a:pt x="3540874" y="16360"/>
                  <a:pt x="3236976" y="18288"/>
                </a:cubicBezTo>
                <a:cubicBezTo>
                  <a:pt x="2933078" y="20216"/>
                  <a:pt x="2902416" y="9059"/>
                  <a:pt x="2633472" y="18288"/>
                </a:cubicBezTo>
                <a:cubicBezTo>
                  <a:pt x="2364528" y="27517"/>
                  <a:pt x="2107774" y="27950"/>
                  <a:pt x="1865376" y="18288"/>
                </a:cubicBezTo>
                <a:cubicBezTo>
                  <a:pt x="1622978" y="8626"/>
                  <a:pt x="1322276" y="33380"/>
                  <a:pt x="1179576" y="18288"/>
                </a:cubicBezTo>
                <a:cubicBezTo>
                  <a:pt x="1036876" y="3196"/>
                  <a:pt x="258257" y="53409"/>
                  <a:pt x="0" y="18288"/>
                </a:cubicBezTo>
                <a:cubicBezTo>
                  <a:pt x="129" y="13298"/>
                  <a:pt x="-675" y="6857"/>
                  <a:pt x="0" y="0"/>
                </a:cubicBezTo>
                <a:close/>
              </a:path>
              <a:path w="8229600" h="18288" stroke="0" extrusionOk="0">
                <a:moveTo>
                  <a:pt x="0" y="0"/>
                </a:moveTo>
                <a:cubicBezTo>
                  <a:pt x="238636" y="12810"/>
                  <a:pt x="403200" y="19506"/>
                  <a:pt x="603504" y="0"/>
                </a:cubicBezTo>
                <a:cubicBezTo>
                  <a:pt x="803808" y="-19506"/>
                  <a:pt x="940326" y="6751"/>
                  <a:pt x="1042416" y="0"/>
                </a:cubicBezTo>
                <a:cubicBezTo>
                  <a:pt x="1144506" y="-6751"/>
                  <a:pt x="1471412" y="-17041"/>
                  <a:pt x="1892808" y="0"/>
                </a:cubicBezTo>
                <a:cubicBezTo>
                  <a:pt x="2314204" y="17041"/>
                  <a:pt x="2314667" y="-22383"/>
                  <a:pt x="2496312" y="0"/>
                </a:cubicBezTo>
                <a:cubicBezTo>
                  <a:pt x="2677957" y="22383"/>
                  <a:pt x="2860124" y="19703"/>
                  <a:pt x="3099816" y="0"/>
                </a:cubicBezTo>
                <a:cubicBezTo>
                  <a:pt x="3339508" y="-19703"/>
                  <a:pt x="3691028" y="38211"/>
                  <a:pt x="3950208" y="0"/>
                </a:cubicBezTo>
                <a:cubicBezTo>
                  <a:pt x="4209388" y="-38211"/>
                  <a:pt x="4331939" y="-4131"/>
                  <a:pt x="4471416" y="0"/>
                </a:cubicBezTo>
                <a:cubicBezTo>
                  <a:pt x="4610893" y="4131"/>
                  <a:pt x="4904535" y="-11458"/>
                  <a:pt x="5321808" y="0"/>
                </a:cubicBezTo>
                <a:cubicBezTo>
                  <a:pt x="5739081" y="11458"/>
                  <a:pt x="5901047" y="11198"/>
                  <a:pt x="6172200" y="0"/>
                </a:cubicBezTo>
                <a:cubicBezTo>
                  <a:pt x="6443353" y="-11198"/>
                  <a:pt x="6640797" y="-28229"/>
                  <a:pt x="6858000" y="0"/>
                </a:cubicBezTo>
                <a:cubicBezTo>
                  <a:pt x="7075203" y="28229"/>
                  <a:pt x="7858682" y="7689"/>
                  <a:pt x="8229600" y="0"/>
                </a:cubicBezTo>
                <a:cubicBezTo>
                  <a:pt x="8229612" y="8833"/>
                  <a:pt x="8230140" y="9830"/>
                  <a:pt x="8229600" y="18288"/>
                </a:cubicBezTo>
                <a:cubicBezTo>
                  <a:pt x="8025440" y="31437"/>
                  <a:pt x="7982432" y="12182"/>
                  <a:pt x="7790688" y="18288"/>
                </a:cubicBezTo>
                <a:cubicBezTo>
                  <a:pt x="7598944" y="24394"/>
                  <a:pt x="7218591" y="-11087"/>
                  <a:pt x="6940296" y="18288"/>
                </a:cubicBezTo>
                <a:cubicBezTo>
                  <a:pt x="6662001" y="47663"/>
                  <a:pt x="6677012" y="39434"/>
                  <a:pt x="6419088" y="18288"/>
                </a:cubicBezTo>
                <a:cubicBezTo>
                  <a:pt x="6161164" y="-2858"/>
                  <a:pt x="6059956" y="-1125"/>
                  <a:pt x="5733288" y="18288"/>
                </a:cubicBezTo>
                <a:cubicBezTo>
                  <a:pt x="5406620" y="37701"/>
                  <a:pt x="5168570" y="31577"/>
                  <a:pt x="4882896" y="18288"/>
                </a:cubicBezTo>
                <a:cubicBezTo>
                  <a:pt x="4597222" y="4999"/>
                  <a:pt x="4417859" y="-6552"/>
                  <a:pt x="4197096" y="18288"/>
                </a:cubicBezTo>
                <a:cubicBezTo>
                  <a:pt x="3976333" y="43128"/>
                  <a:pt x="3938512" y="26995"/>
                  <a:pt x="3758184" y="18288"/>
                </a:cubicBezTo>
                <a:cubicBezTo>
                  <a:pt x="3577856" y="9581"/>
                  <a:pt x="3448875" y="21076"/>
                  <a:pt x="3236976" y="18288"/>
                </a:cubicBezTo>
                <a:cubicBezTo>
                  <a:pt x="3025077" y="15500"/>
                  <a:pt x="2807268" y="38662"/>
                  <a:pt x="2386584" y="18288"/>
                </a:cubicBezTo>
                <a:cubicBezTo>
                  <a:pt x="1965900" y="-2086"/>
                  <a:pt x="2038257" y="40411"/>
                  <a:pt x="1700784" y="18288"/>
                </a:cubicBezTo>
                <a:cubicBezTo>
                  <a:pt x="1363311" y="-3835"/>
                  <a:pt x="1311711" y="39885"/>
                  <a:pt x="1179576" y="18288"/>
                </a:cubicBezTo>
                <a:cubicBezTo>
                  <a:pt x="1047441" y="-3309"/>
                  <a:pt x="356002" y="18542"/>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7E334-39B0-C1EB-6889-8C7AB33360CF}"/>
              </a:ext>
            </a:extLst>
          </p:cNvPr>
          <p:cNvSpPr txBox="1"/>
          <p:nvPr/>
        </p:nvSpPr>
        <p:spPr>
          <a:xfrm>
            <a:off x="367822" y="634030"/>
            <a:ext cx="8299658" cy="4232505"/>
          </a:xfrm>
          <a:prstGeom prst="rect">
            <a:avLst/>
          </a:prstGeom>
          <a:noFill/>
        </p:spPr>
        <p:txBody>
          <a:bodyPr wrap="square" rtlCol="0">
            <a:spAutoFit/>
          </a:bodyPr>
          <a:lstStyle/>
          <a:p>
            <a:pPr defTabSz="310896"/>
            <a:endParaRPr lang="en-GB" sz="1088" kern="1200" dirty="0">
              <a:solidFill>
                <a:schemeClr val="tx1"/>
              </a:solidFill>
              <a:latin typeface="+mn-lt"/>
              <a:ea typeface="+mn-ea"/>
              <a:cs typeface="+mn-cs"/>
            </a:endParaRPr>
          </a:p>
          <a:p>
            <a:pPr marL="194310" indent="-194310" defTabSz="310896">
              <a:buFont typeface="Wingdings" panose="05000000000000000000" pitchFamily="2" charset="2"/>
              <a:buChar char="Ø"/>
            </a:pPr>
            <a:r>
              <a:rPr lang="en-GB" sz="1400" kern="1200" dirty="0">
                <a:solidFill>
                  <a:schemeClr val="tx1"/>
                </a:solidFill>
                <a:latin typeface="+mn-lt"/>
                <a:ea typeface="+mn-ea"/>
                <a:cs typeface="+mn-cs"/>
              </a:rPr>
              <a:t>Complete the Information Sharing Me-Learning session </a:t>
            </a:r>
          </a:p>
          <a:p>
            <a:pPr marL="194310" indent="-194310" defTabSz="310896">
              <a:buFont typeface="Wingdings" panose="05000000000000000000" pitchFamily="2" charset="2"/>
              <a:buChar char="Ø"/>
            </a:pPr>
            <a:r>
              <a:rPr lang="en-GB" sz="1400" kern="1200" dirty="0">
                <a:solidFill>
                  <a:schemeClr val="tx1"/>
                </a:solidFill>
                <a:latin typeface="+mn-lt"/>
                <a:ea typeface="+mn-ea"/>
                <a:cs typeface="+mn-cs"/>
              </a:rPr>
              <a:t>Be aware of Information Sharing Agreements </a:t>
            </a:r>
          </a:p>
          <a:p>
            <a:pPr marL="194310" indent="-194310" defTabSz="310896">
              <a:buFont typeface="Wingdings" panose="05000000000000000000" pitchFamily="2" charset="2"/>
              <a:buChar char="Ø"/>
            </a:pPr>
            <a:r>
              <a:rPr lang="en-GB" sz="1400" kern="1200" dirty="0">
                <a:solidFill>
                  <a:schemeClr val="tx1"/>
                </a:solidFill>
                <a:latin typeface="+mn-lt"/>
                <a:ea typeface="+mn-ea"/>
                <a:cs typeface="+mn-cs"/>
              </a:rPr>
              <a:t>Be familiar with Guidance </a:t>
            </a:r>
          </a:p>
          <a:p>
            <a:pPr marL="194310" indent="-194310" defTabSz="310896">
              <a:buFont typeface="Wingdings" panose="05000000000000000000" pitchFamily="2" charset="2"/>
              <a:buChar char="Ø"/>
            </a:pPr>
            <a:r>
              <a:rPr lang="en-GB" sz="1400" kern="1200" dirty="0">
                <a:solidFill>
                  <a:schemeClr val="tx1"/>
                </a:solidFill>
                <a:latin typeface="+mn-lt"/>
                <a:ea typeface="+mn-ea"/>
                <a:cs typeface="+mn-cs"/>
              </a:rPr>
              <a:t>Use the Clarify, Reflect and Verify briefing </a:t>
            </a:r>
          </a:p>
          <a:p>
            <a:pPr marL="194310" indent="-194310" defTabSz="310896">
              <a:buFont typeface="Wingdings" panose="05000000000000000000" pitchFamily="2" charset="2"/>
              <a:buChar char="Ø"/>
            </a:pPr>
            <a:endParaRPr lang="en-GB" sz="1400" kern="1200" dirty="0">
              <a:solidFill>
                <a:schemeClr val="tx1"/>
              </a:solidFill>
              <a:latin typeface="+mn-lt"/>
              <a:ea typeface="+mn-ea"/>
              <a:cs typeface="+mn-cs"/>
            </a:endParaRPr>
          </a:p>
          <a:p>
            <a:pPr defTabSz="310896"/>
            <a:r>
              <a:rPr lang="en-GB" sz="1400" kern="1200" dirty="0">
                <a:solidFill>
                  <a:schemeClr val="tx1"/>
                </a:solidFill>
                <a:latin typeface="+mn-lt"/>
                <a:ea typeface="+mn-ea"/>
                <a:cs typeface="+mn-cs"/>
                <a:hlinkClick r:id="rId2"/>
              </a:rPr>
              <a:t>https://ico.org.uk/for-organisations/uk-gdpr-guidance-and-resources/data-sharing/a-10-step-guide-to-sharing-information-to-safeguard-children/</a:t>
            </a:r>
            <a:endParaRPr lang="en-GB" sz="1400" kern="1200" dirty="0">
              <a:solidFill>
                <a:schemeClr val="tx1"/>
              </a:solidFill>
              <a:latin typeface="+mn-lt"/>
              <a:ea typeface="+mn-ea"/>
              <a:cs typeface="+mn-cs"/>
            </a:endParaRPr>
          </a:p>
          <a:p>
            <a:pPr defTabSz="310896"/>
            <a:endParaRPr lang="en-GB" sz="1400" kern="1200" dirty="0">
              <a:solidFill>
                <a:schemeClr val="tx1"/>
              </a:solidFill>
              <a:latin typeface="+mn-lt"/>
              <a:ea typeface="+mn-ea"/>
              <a:cs typeface="+mn-cs"/>
            </a:endParaRPr>
          </a:p>
          <a:p>
            <a:pPr defTabSz="310896"/>
            <a:r>
              <a:rPr lang="en-GB" sz="1400" kern="1200" dirty="0">
                <a:solidFill>
                  <a:schemeClr val="tx1"/>
                </a:solidFill>
                <a:latin typeface="+mn-lt"/>
                <a:ea typeface="+mn-ea"/>
                <a:cs typeface="+mn-cs"/>
                <a:hlinkClick r:id="rId3"/>
              </a:rPr>
              <a:t>https://www.gov.uk/government/publications/safeguarding-practitioners-information-sharing-advice</a:t>
            </a:r>
            <a:endParaRPr lang="en-GB" sz="1400" kern="1200" dirty="0">
              <a:solidFill>
                <a:schemeClr val="tx1"/>
              </a:solidFill>
              <a:latin typeface="+mn-lt"/>
              <a:ea typeface="+mn-ea"/>
              <a:cs typeface="+mn-cs"/>
            </a:endParaRPr>
          </a:p>
          <a:p>
            <a:pPr defTabSz="310896"/>
            <a:endParaRPr lang="en-GB" sz="1400" dirty="0"/>
          </a:p>
          <a:p>
            <a:pPr defTabSz="310896"/>
            <a:r>
              <a:rPr lang="en-GB" sz="1400" dirty="0">
                <a:hlinkClick r:id="rId4"/>
              </a:rPr>
              <a:t>Information sharing – How We Share in Durham (durham-scp.org.uk)</a:t>
            </a:r>
            <a:endParaRPr lang="en-GB" sz="1400" kern="1200" dirty="0">
              <a:solidFill>
                <a:schemeClr val="tx1"/>
              </a:solidFill>
              <a:latin typeface="+mn-lt"/>
              <a:ea typeface="+mn-ea"/>
              <a:cs typeface="+mn-cs"/>
            </a:endParaRPr>
          </a:p>
          <a:p>
            <a:pPr defTabSz="310896"/>
            <a:endParaRPr lang="en-GB" sz="1400" kern="1200" dirty="0">
              <a:solidFill>
                <a:schemeClr val="tx1"/>
              </a:solidFill>
              <a:latin typeface="+mn-lt"/>
              <a:ea typeface="+mn-ea"/>
              <a:cs typeface="+mn-cs"/>
            </a:endParaRPr>
          </a:p>
          <a:p>
            <a:pPr defTabSz="310896"/>
            <a:r>
              <a:rPr lang="en-GB" sz="1400" dirty="0">
                <a:hlinkClick r:id="rId5"/>
              </a:rPr>
              <a:t>E-learning courses (durham-scp.org.uk)</a:t>
            </a:r>
            <a:endParaRPr lang="en-GB" sz="1400" kern="1200" dirty="0">
              <a:solidFill>
                <a:schemeClr val="tx1"/>
              </a:solidFill>
              <a:latin typeface="+mn-lt"/>
              <a:ea typeface="+mn-ea"/>
              <a:cs typeface="+mn-cs"/>
            </a:endParaRPr>
          </a:p>
          <a:p>
            <a:pPr defTabSz="310896"/>
            <a:endParaRPr lang="en-GB" sz="1400" kern="1200" dirty="0">
              <a:solidFill>
                <a:schemeClr val="tx1"/>
              </a:solidFill>
              <a:latin typeface="+mn-lt"/>
              <a:ea typeface="+mn-ea"/>
              <a:cs typeface="+mn-cs"/>
              <a:hlinkClick r:id="rId6"/>
            </a:endParaRPr>
          </a:p>
          <a:p>
            <a:pPr defTabSz="310896"/>
            <a:r>
              <a:rPr lang="en-GB" sz="1400" kern="1200" dirty="0">
                <a:solidFill>
                  <a:schemeClr val="tx1"/>
                </a:solidFill>
                <a:latin typeface="+mn-lt"/>
                <a:ea typeface="+mn-ea"/>
                <a:cs typeface="+mn-cs"/>
                <a:hlinkClick r:id="rId6"/>
              </a:rPr>
              <a:t>https://durham-scp.org.uk/wp-content/uploads/2024/05/ClarifyReflectVerify.pdf</a:t>
            </a:r>
            <a:endParaRPr lang="en-GB" sz="1400" kern="1200" dirty="0">
              <a:solidFill>
                <a:schemeClr val="tx1"/>
              </a:solidFill>
              <a:latin typeface="+mn-lt"/>
              <a:ea typeface="+mn-ea"/>
              <a:cs typeface="+mn-cs"/>
            </a:endParaRPr>
          </a:p>
          <a:p>
            <a:pPr defTabSz="310896"/>
            <a:endParaRPr lang="en-GB" sz="1400" kern="1200" dirty="0">
              <a:solidFill>
                <a:schemeClr val="tx1"/>
              </a:solidFill>
              <a:latin typeface="+mn-lt"/>
              <a:ea typeface="+mn-ea"/>
              <a:cs typeface="+mn-cs"/>
            </a:endParaRPr>
          </a:p>
          <a:p>
            <a:pPr defTabSz="310896"/>
            <a:endParaRPr lang="en-GB" sz="1400" kern="1200" dirty="0">
              <a:solidFill>
                <a:schemeClr val="tx1"/>
              </a:solidFill>
              <a:latin typeface="+mn-lt"/>
              <a:ea typeface="+mn-ea"/>
              <a:cs typeface="+mn-cs"/>
            </a:endParaRPr>
          </a:p>
          <a:p>
            <a:pPr defTabSz="310896"/>
            <a:endParaRPr lang="en-GB" sz="816" kern="1200" dirty="0">
              <a:solidFill>
                <a:schemeClr val="tx1"/>
              </a:solidFill>
              <a:latin typeface="+mn-lt"/>
              <a:ea typeface="+mn-ea"/>
              <a:cs typeface="+mn-cs"/>
            </a:endParaRPr>
          </a:p>
          <a:p>
            <a:endParaRPr lang="en-GB" sz="1200" dirty="0"/>
          </a:p>
        </p:txBody>
      </p:sp>
      <p:pic>
        <p:nvPicPr>
          <p:cNvPr id="4" name="Picture 3" descr="A blue and white logo&#10;&#10;Description automatically generated">
            <a:extLst>
              <a:ext uri="{FF2B5EF4-FFF2-40B4-BE49-F238E27FC236}">
                <a16:creationId xmlns:a16="http://schemas.microsoft.com/office/drawing/2014/main" id="{84B1146A-2B01-CC43-ECD1-E425F324C19A}"/>
              </a:ext>
            </a:extLst>
          </p:cNvPr>
          <p:cNvPicPr>
            <a:picLocks noChangeAspect="1"/>
          </p:cNvPicPr>
          <p:nvPr/>
        </p:nvPicPr>
        <p:blipFill>
          <a:blip r:embed="rId7"/>
          <a:stretch>
            <a:fillRect/>
          </a:stretch>
        </p:blipFill>
        <p:spPr>
          <a:xfrm>
            <a:off x="7956376" y="135667"/>
            <a:ext cx="934448" cy="676725"/>
          </a:xfrm>
          <a:prstGeom prst="rect">
            <a:avLst/>
          </a:prstGeom>
        </p:spPr>
      </p:pic>
      <p:sp>
        <p:nvSpPr>
          <p:cNvPr id="6" name="TextBox 5">
            <a:extLst>
              <a:ext uri="{FF2B5EF4-FFF2-40B4-BE49-F238E27FC236}">
                <a16:creationId xmlns:a16="http://schemas.microsoft.com/office/drawing/2014/main" id="{1EFFCC2A-5631-67F3-2BFE-55E5B70C68B1}"/>
              </a:ext>
            </a:extLst>
          </p:cNvPr>
          <p:cNvSpPr txBox="1"/>
          <p:nvPr/>
        </p:nvSpPr>
        <p:spPr>
          <a:xfrm>
            <a:off x="7641485" y="1168154"/>
            <a:ext cx="1134693" cy="468975"/>
          </a:xfrm>
          <a:prstGeom prst="rect">
            <a:avLst/>
          </a:prstGeom>
          <a:noFill/>
        </p:spPr>
        <p:txBody>
          <a:bodyPr wrap="square" rtlCol="0">
            <a:spAutoFit/>
          </a:bodyPr>
          <a:lstStyle/>
          <a:p>
            <a:pPr defTabSz="310896"/>
            <a:r>
              <a:rPr lang="en-GB" sz="816" kern="1200" dirty="0">
                <a:solidFill>
                  <a:schemeClr val="tx1"/>
                </a:solidFill>
                <a:latin typeface="+mn-lt"/>
                <a:ea typeface="+mn-ea"/>
                <a:cs typeface="+mn-cs"/>
              </a:rPr>
              <a:t>10 step guide to sharing information to safeguard children</a:t>
            </a:r>
            <a:endParaRPr lang="en-GB" sz="1200" dirty="0"/>
          </a:p>
        </p:txBody>
      </p:sp>
    </p:spTree>
    <p:extLst>
      <p:ext uri="{BB962C8B-B14F-4D97-AF65-F5344CB8AC3E}">
        <p14:creationId xmlns:p14="http://schemas.microsoft.com/office/powerpoint/2010/main" val="26868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7764-47E4-34ED-AACD-B069E9D8E7B1}"/>
              </a:ext>
            </a:extLst>
          </p:cNvPr>
          <p:cNvSpPr>
            <a:spLocks noGrp="1"/>
          </p:cNvSpPr>
          <p:nvPr>
            <p:ph type="title"/>
          </p:nvPr>
        </p:nvSpPr>
        <p:spPr>
          <a:xfrm>
            <a:off x="822960" y="1072203"/>
            <a:ext cx="7543800" cy="581771"/>
          </a:xfrm>
        </p:spPr>
        <p:txBody>
          <a:bodyPr>
            <a:normAutofit fontScale="90000"/>
          </a:bodyPr>
          <a:lstStyle/>
          <a:p>
            <a:pPr algn="ctr"/>
            <a:r>
              <a:rPr lang="en-GB" sz="2100" b="1"/>
              <a:t>Durham Safeguarding Children Partnership</a:t>
            </a:r>
            <a:br>
              <a:rPr lang="en-GB" sz="2100" b="1"/>
            </a:br>
            <a:r>
              <a:rPr lang="en-GB" sz="2100" b="1"/>
              <a:t>Team Structure</a:t>
            </a:r>
            <a:endParaRPr lang="en-GB" sz="2100" b="1" dirty="0"/>
          </a:p>
        </p:txBody>
      </p:sp>
      <p:sp>
        <p:nvSpPr>
          <p:cNvPr id="4" name="TextBox 3">
            <a:extLst>
              <a:ext uri="{FF2B5EF4-FFF2-40B4-BE49-F238E27FC236}">
                <a16:creationId xmlns:a16="http://schemas.microsoft.com/office/drawing/2014/main" id="{B1391ADC-84D9-C138-E247-EDF6A2927083}"/>
              </a:ext>
            </a:extLst>
          </p:cNvPr>
          <p:cNvSpPr txBox="1"/>
          <p:nvPr/>
        </p:nvSpPr>
        <p:spPr>
          <a:xfrm>
            <a:off x="3437258" y="1824920"/>
            <a:ext cx="2166718" cy="738664"/>
          </a:xfrm>
          <a:prstGeom prst="rect">
            <a:avLst/>
          </a:prstGeom>
          <a:solidFill>
            <a:srgbClr val="002060"/>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solidFill>
                  <a:schemeClr val="bg1">
                    <a:lumMod val="95000"/>
                  </a:schemeClr>
                </a:solidFill>
              </a:rPr>
              <a:t>Business Manager</a:t>
            </a:r>
          </a:p>
          <a:p>
            <a:pPr algn="ctr"/>
            <a:r>
              <a:rPr lang="en-GB" sz="1050">
                <a:solidFill>
                  <a:schemeClr val="bg1">
                    <a:lumMod val="95000"/>
                  </a:schemeClr>
                </a:solidFill>
              </a:rPr>
              <a:t>Paula Mather</a:t>
            </a:r>
          </a:p>
          <a:p>
            <a:pPr algn="ctr"/>
            <a:endParaRPr lang="en-GB" sz="1050" dirty="0"/>
          </a:p>
        </p:txBody>
      </p:sp>
      <p:sp>
        <p:nvSpPr>
          <p:cNvPr id="6" name="TextBox 5">
            <a:extLst>
              <a:ext uri="{FF2B5EF4-FFF2-40B4-BE49-F238E27FC236}">
                <a16:creationId xmlns:a16="http://schemas.microsoft.com/office/drawing/2014/main" id="{75DC4C00-5ED7-F3AD-B8FB-2D73F3647DF9}"/>
              </a:ext>
            </a:extLst>
          </p:cNvPr>
          <p:cNvSpPr txBox="1"/>
          <p:nvPr/>
        </p:nvSpPr>
        <p:spPr>
          <a:xfrm>
            <a:off x="923758" y="2904025"/>
            <a:ext cx="1914695" cy="900246"/>
          </a:xfrm>
          <a:prstGeom prst="rect">
            <a:avLst/>
          </a:prstGeom>
          <a:solidFill>
            <a:srgbClr val="FFFF66"/>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t>Partnership Improving Practice Manager</a:t>
            </a:r>
          </a:p>
          <a:p>
            <a:pPr algn="ctr"/>
            <a:r>
              <a:rPr lang="en-GB" sz="1050"/>
              <a:t>Laura Bywater</a:t>
            </a:r>
          </a:p>
          <a:p>
            <a:pPr algn="ctr"/>
            <a:endParaRPr lang="en-GB" sz="1050" dirty="0"/>
          </a:p>
        </p:txBody>
      </p:sp>
      <p:sp>
        <p:nvSpPr>
          <p:cNvPr id="7" name="TextBox 6">
            <a:extLst>
              <a:ext uri="{FF2B5EF4-FFF2-40B4-BE49-F238E27FC236}">
                <a16:creationId xmlns:a16="http://schemas.microsoft.com/office/drawing/2014/main" id="{D88D6FF5-26AF-822F-C8D4-CBEDF829344E}"/>
              </a:ext>
            </a:extLst>
          </p:cNvPr>
          <p:cNvSpPr txBox="1"/>
          <p:nvPr/>
        </p:nvSpPr>
        <p:spPr>
          <a:xfrm>
            <a:off x="6664874" y="2927197"/>
            <a:ext cx="1644363" cy="900246"/>
          </a:xfrm>
          <a:prstGeom prst="rect">
            <a:avLst/>
          </a:prstGeom>
          <a:solidFill>
            <a:srgbClr val="FFFF66"/>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t>Training &amp; Development Co-ordinator </a:t>
            </a:r>
          </a:p>
          <a:p>
            <a:pPr algn="ctr"/>
            <a:r>
              <a:rPr lang="en-GB" sz="1050"/>
              <a:t>Amy Armstrong</a:t>
            </a:r>
          </a:p>
          <a:p>
            <a:pPr algn="ctr"/>
            <a:endParaRPr lang="en-GB" sz="1050" dirty="0"/>
          </a:p>
        </p:txBody>
      </p:sp>
      <p:sp>
        <p:nvSpPr>
          <p:cNvPr id="8" name="TextBox 7">
            <a:extLst>
              <a:ext uri="{FF2B5EF4-FFF2-40B4-BE49-F238E27FC236}">
                <a16:creationId xmlns:a16="http://schemas.microsoft.com/office/drawing/2014/main" id="{38895002-A000-61A3-7C6F-D7EBE3A636F2}"/>
              </a:ext>
            </a:extLst>
          </p:cNvPr>
          <p:cNvSpPr txBox="1"/>
          <p:nvPr/>
        </p:nvSpPr>
        <p:spPr>
          <a:xfrm>
            <a:off x="4988437" y="2930024"/>
            <a:ext cx="1563887" cy="900246"/>
          </a:xfrm>
          <a:prstGeom prst="rect">
            <a:avLst/>
          </a:prstGeom>
          <a:solidFill>
            <a:srgbClr val="FFFF66"/>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t>Partnership Officer</a:t>
            </a:r>
          </a:p>
          <a:p>
            <a:pPr algn="ctr"/>
            <a:endParaRPr lang="en-GB" sz="1050"/>
          </a:p>
          <a:p>
            <a:pPr algn="ctr"/>
            <a:r>
              <a:rPr lang="en-GB" sz="1050"/>
              <a:t>Emma Maynard</a:t>
            </a:r>
          </a:p>
          <a:p>
            <a:pPr algn="ctr"/>
            <a:endParaRPr lang="en-GB" sz="1050" dirty="0"/>
          </a:p>
        </p:txBody>
      </p:sp>
      <p:sp>
        <p:nvSpPr>
          <p:cNvPr id="9" name="TextBox 8">
            <a:extLst>
              <a:ext uri="{FF2B5EF4-FFF2-40B4-BE49-F238E27FC236}">
                <a16:creationId xmlns:a16="http://schemas.microsoft.com/office/drawing/2014/main" id="{5D35582D-F638-CF15-840B-FBA0E5EE9909}"/>
              </a:ext>
            </a:extLst>
          </p:cNvPr>
          <p:cNvSpPr txBox="1"/>
          <p:nvPr/>
        </p:nvSpPr>
        <p:spPr>
          <a:xfrm>
            <a:off x="2958862" y="2916259"/>
            <a:ext cx="1788756" cy="900246"/>
          </a:xfrm>
          <a:prstGeom prst="rect">
            <a:avLst/>
          </a:prstGeom>
          <a:solidFill>
            <a:srgbClr val="FFFF66"/>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t>Performance &amp; Programme Co-ordinator</a:t>
            </a:r>
          </a:p>
          <a:p>
            <a:pPr algn="ctr"/>
            <a:r>
              <a:rPr lang="en-GB" sz="1050"/>
              <a:t>Vicki Vickerson</a:t>
            </a:r>
          </a:p>
          <a:p>
            <a:pPr algn="ctr"/>
            <a:endParaRPr lang="en-GB" sz="1050" dirty="0"/>
          </a:p>
        </p:txBody>
      </p:sp>
      <p:sp>
        <p:nvSpPr>
          <p:cNvPr id="10" name="TextBox 9">
            <a:extLst>
              <a:ext uri="{FF2B5EF4-FFF2-40B4-BE49-F238E27FC236}">
                <a16:creationId xmlns:a16="http://schemas.microsoft.com/office/drawing/2014/main" id="{AED3A47A-F8B6-38D3-DA28-DEDDE8C8A158}"/>
              </a:ext>
            </a:extLst>
          </p:cNvPr>
          <p:cNvSpPr txBox="1"/>
          <p:nvPr/>
        </p:nvSpPr>
        <p:spPr>
          <a:xfrm>
            <a:off x="4079785" y="4285022"/>
            <a:ext cx="1657919" cy="738664"/>
          </a:xfrm>
          <a:prstGeom prst="rect">
            <a:avLst/>
          </a:prstGeom>
          <a:solidFill>
            <a:srgbClr val="FF9900"/>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t>Administration Officer</a:t>
            </a:r>
          </a:p>
          <a:p>
            <a:pPr algn="ctr"/>
            <a:r>
              <a:rPr lang="en-GB" sz="1050"/>
              <a:t>Tracy Maratty</a:t>
            </a:r>
          </a:p>
          <a:p>
            <a:pPr algn="ctr"/>
            <a:endParaRPr lang="en-GB" sz="1050" dirty="0"/>
          </a:p>
        </p:txBody>
      </p:sp>
      <p:sp>
        <p:nvSpPr>
          <p:cNvPr id="11" name="TextBox 10">
            <a:extLst>
              <a:ext uri="{FF2B5EF4-FFF2-40B4-BE49-F238E27FC236}">
                <a16:creationId xmlns:a16="http://schemas.microsoft.com/office/drawing/2014/main" id="{5CF14FDA-5660-433B-232A-3292644F6420}"/>
              </a:ext>
            </a:extLst>
          </p:cNvPr>
          <p:cNvSpPr txBox="1"/>
          <p:nvPr/>
        </p:nvSpPr>
        <p:spPr>
          <a:xfrm>
            <a:off x="5972045" y="4298834"/>
            <a:ext cx="1644363" cy="738664"/>
          </a:xfrm>
          <a:prstGeom prst="rect">
            <a:avLst/>
          </a:prstGeom>
          <a:solidFill>
            <a:srgbClr val="FF9900"/>
          </a:solidFill>
          <a:effectLst>
            <a:innerShdw blurRad="114300">
              <a:prstClr val="black"/>
            </a:innerShdw>
          </a:effectLst>
          <a:scene3d>
            <a:camera prst="orthographicFront"/>
            <a:lightRig rig="threePt" dir="t"/>
          </a:scene3d>
          <a:sp3d>
            <a:bevelT w="101600" prst="riblet"/>
          </a:sp3d>
        </p:spPr>
        <p:txBody>
          <a:bodyPr wrap="square" rtlCol="0">
            <a:spAutoFit/>
          </a:bodyPr>
          <a:lstStyle/>
          <a:p>
            <a:pPr algn="ctr"/>
            <a:endParaRPr lang="en-GB" sz="1050"/>
          </a:p>
          <a:p>
            <a:pPr algn="ctr"/>
            <a:r>
              <a:rPr lang="en-GB" sz="1050"/>
              <a:t>Administration Assistant</a:t>
            </a:r>
          </a:p>
          <a:p>
            <a:pPr algn="ctr"/>
            <a:r>
              <a:rPr lang="en-GB" sz="1050"/>
              <a:t>Susan Tweddell</a:t>
            </a:r>
          </a:p>
          <a:p>
            <a:pPr algn="ctr"/>
            <a:endParaRPr lang="en-GB" sz="1050" dirty="0"/>
          </a:p>
        </p:txBody>
      </p:sp>
      <p:pic>
        <p:nvPicPr>
          <p:cNvPr id="30" name="Picture 29" descr="A picture containing text, font, graphics, logo&#10;&#10;Description automatically generated">
            <a:extLst>
              <a:ext uri="{FF2B5EF4-FFF2-40B4-BE49-F238E27FC236}">
                <a16:creationId xmlns:a16="http://schemas.microsoft.com/office/drawing/2014/main" id="{A33008CB-AA54-98B5-17AE-7EB888014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160" y="1072202"/>
            <a:ext cx="821761" cy="336821"/>
          </a:xfrm>
          <a:prstGeom prst="rect">
            <a:avLst/>
          </a:prstGeom>
        </p:spPr>
      </p:pic>
      <p:cxnSp>
        <p:nvCxnSpPr>
          <p:cNvPr id="36" name="Straight Connector 35">
            <a:extLst>
              <a:ext uri="{FF2B5EF4-FFF2-40B4-BE49-F238E27FC236}">
                <a16:creationId xmlns:a16="http://schemas.microsoft.com/office/drawing/2014/main" id="{14CA72AF-D0D3-837B-1B7F-6C77FFB3E56B}"/>
              </a:ext>
            </a:extLst>
          </p:cNvPr>
          <p:cNvCxnSpPr>
            <a:cxnSpLocks/>
          </p:cNvCxnSpPr>
          <p:nvPr/>
        </p:nvCxnSpPr>
        <p:spPr>
          <a:xfrm>
            <a:off x="1950441" y="2675539"/>
            <a:ext cx="5679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509DD8-84E7-8D3B-A4E8-51A4B2977708}"/>
              </a:ext>
            </a:extLst>
          </p:cNvPr>
          <p:cNvCxnSpPr>
            <a:cxnSpLocks/>
          </p:cNvCxnSpPr>
          <p:nvPr/>
        </p:nvCxnSpPr>
        <p:spPr>
          <a:xfrm flipV="1">
            <a:off x="1950440" y="2675539"/>
            <a:ext cx="0" cy="224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EB01DFE-380A-3D0F-101A-496CAF31342C}"/>
              </a:ext>
            </a:extLst>
          </p:cNvPr>
          <p:cNvCxnSpPr>
            <a:cxnSpLocks/>
          </p:cNvCxnSpPr>
          <p:nvPr/>
        </p:nvCxnSpPr>
        <p:spPr>
          <a:xfrm flipV="1">
            <a:off x="3801262" y="2675539"/>
            <a:ext cx="0" cy="23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CA36581-542C-5CA4-CE37-500C5209088D}"/>
              </a:ext>
            </a:extLst>
          </p:cNvPr>
          <p:cNvCxnSpPr>
            <a:cxnSpLocks/>
          </p:cNvCxnSpPr>
          <p:nvPr/>
        </p:nvCxnSpPr>
        <p:spPr>
          <a:xfrm flipV="1">
            <a:off x="6513254" y="4110081"/>
            <a:ext cx="0" cy="188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5760B-F702-FFE4-77B5-C1FC9A6770D8}"/>
              </a:ext>
            </a:extLst>
          </p:cNvPr>
          <p:cNvCxnSpPr>
            <a:cxnSpLocks/>
          </p:cNvCxnSpPr>
          <p:nvPr/>
        </p:nvCxnSpPr>
        <p:spPr>
          <a:xfrm flipV="1">
            <a:off x="5770381" y="3811900"/>
            <a:ext cx="2294" cy="298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5CD66D-294C-EC34-8090-3D9AABDF3F3F}"/>
              </a:ext>
            </a:extLst>
          </p:cNvPr>
          <p:cNvCxnSpPr>
            <a:cxnSpLocks/>
          </p:cNvCxnSpPr>
          <p:nvPr/>
        </p:nvCxnSpPr>
        <p:spPr>
          <a:xfrm flipV="1">
            <a:off x="7621399" y="2680613"/>
            <a:ext cx="0" cy="23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D740099-5463-0334-99BE-830C7E3190DF}"/>
              </a:ext>
            </a:extLst>
          </p:cNvPr>
          <p:cNvCxnSpPr>
            <a:cxnSpLocks/>
          </p:cNvCxnSpPr>
          <p:nvPr/>
        </p:nvCxnSpPr>
        <p:spPr>
          <a:xfrm flipV="1">
            <a:off x="5706245" y="2690873"/>
            <a:ext cx="0" cy="234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061B33-0EAA-6B22-3528-C3F2BE67A400}"/>
              </a:ext>
            </a:extLst>
          </p:cNvPr>
          <p:cNvCxnSpPr>
            <a:cxnSpLocks/>
          </p:cNvCxnSpPr>
          <p:nvPr/>
        </p:nvCxnSpPr>
        <p:spPr>
          <a:xfrm flipV="1">
            <a:off x="5234730" y="4110082"/>
            <a:ext cx="0" cy="174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9A82F94-E6E6-6624-F2E2-52673A513A68}"/>
              </a:ext>
            </a:extLst>
          </p:cNvPr>
          <p:cNvCxnSpPr>
            <a:cxnSpLocks/>
          </p:cNvCxnSpPr>
          <p:nvPr/>
        </p:nvCxnSpPr>
        <p:spPr>
          <a:xfrm flipH="1">
            <a:off x="5234731" y="4110081"/>
            <a:ext cx="1278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E4AC1AF-8967-AD29-F469-151483BA5006}"/>
              </a:ext>
            </a:extLst>
          </p:cNvPr>
          <p:cNvCxnSpPr>
            <a:cxnSpLocks/>
          </p:cNvCxnSpPr>
          <p:nvPr/>
        </p:nvCxnSpPr>
        <p:spPr>
          <a:xfrm flipV="1">
            <a:off x="4512227" y="2540501"/>
            <a:ext cx="0" cy="1224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30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1028699" y="620688"/>
            <a:ext cx="7421963" cy="707519"/>
          </a:xfrm>
        </p:spPr>
        <p:txBody>
          <a:bodyPr vert="horz" lIns="91440" tIns="45720" rIns="91440" bIns="45720" rtlCol="0" anchor="ctr">
            <a:noAutofit/>
          </a:bodyPr>
          <a:lstStyle/>
          <a:p>
            <a:r>
              <a:rPr lang="en-US" sz="4800" kern="1200" dirty="0">
                <a:solidFill>
                  <a:srgbClr val="FFFFFF"/>
                </a:solidFill>
                <a:latin typeface="+mj-lt"/>
                <a:ea typeface="+mj-ea"/>
                <a:cs typeface="+mj-cs"/>
              </a:rPr>
              <a:t>What Do We Do?</a:t>
            </a:r>
            <a:br>
              <a:rPr lang="en-US" sz="4800" b="1" i="0" u="none" strike="noStrike" kern="1200" baseline="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DAD7E334-39B0-C1EB-6889-8C7AB33360CF}"/>
              </a:ext>
            </a:extLst>
          </p:cNvPr>
          <p:cNvSpPr txBox="1"/>
          <p:nvPr/>
        </p:nvSpPr>
        <p:spPr>
          <a:xfrm>
            <a:off x="344512" y="1772816"/>
            <a:ext cx="8547967" cy="4752528"/>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000" dirty="0"/>
              <a:t>Statutory Duties – Assurance  </a:t>
            </a:r>
          </a:p>
          <a:p>
            <a:pPr marL="342900" indent="-228600" defTabSz="914400">
              <a:lnSpc>
                <a:spcPct val="90000"/>
              </a:lnSpc>
              <a:spcAft>
                <a:spcPts val="600"/>
              </a:spcAft>
              <a:buFont typeface="Arial" panose="020B0604020202020204" pitchFamily="34" charset="0"/>
              <a:buChar char="•"/>
            </a:pPr>
            <a:r>
              <a:rPr lang="en-US" sz="2000" dirty="0"/>
              <a:t>Manage Child Protection Complaints , Oversee Complex and </a:t>
            </a:r>
            <a:r>
              <a:rPr lang="en-US" sz="2000" dirty="0" err="1"/>
              <a:t>Organised</a:t>
            </a:r>
            <a:r>
              <a:rPr lang="en-US" sz="2000" dirty="0"/>
              <a:t> Abuse Process</a:t>
            </a:r>
          </a:p>
          <a:p>
            <a:pPr marL="342900" indent="-228600" defTabSz="914400">
              <a:lnSpc>
                <a:spcPct val="90000"/>
              </a:lnSpc>
              <a:spcAft>
                <a:spcPts val="600"/>
              </a:spcAft>
              <a:buFont typeface="Arial" panose="020B0604020202020204" pitchFamily="34" charset="0"/>
              <a:buChar char="•"/>
            </a:pPr>
            <a:r>
              <a:rPr lang="en-US" sz="2000" dirty="0"/>
              <a:t>Licencing Applications</a:t>
            </a:r>
          </a:p>
          <a:p>
            <a:pPr marL="342900" indent="-228600" defTabSz="914400">
              <a:lnSpc>
                <a:spcPct val="90000"/>
              </a:lnSpc>
              <a:spcAft>
                <a:spcPts val="600"/>
              </a:spcAft>
              <a:buFont typeface="Arial" panose="020B0604020202020204" pitchFamily="34" charset="0"/>
              <a:buChar char="•"/>
            </a:pPr>
            <a:r>
              <a:rPr lang="en-US" sz="2000" dirty="0"/>
              <a:t>Management of Serious Incident Process and Local Child Safeguarding Practice Reviews</a:t>
            </a:r>
          </a:p>
          <a:p>
            <a:pPr marL="342900" indent="-228600" defTabSz="914400">
              <a:lnSpc>
                <a:spcPct val="90000"/>
              </a:lnSpc>
              <a:spcAft>
                <a:spcPts val="600"/>
              </a:spcAft>
              <a:buFont typeface="Arial" panose="020B0604020202020204" pitchFamily="34" charset="0"/>
              <a:buChar char="•"/>
            </a:pPr>
            <a:r>
              <a:rPr lang="en-US" sz="2000" dirty="0"/>
              <a:t>Ensure Learning from near misses, poor and good practice </a:t>
            </a:r>
          </a:p>
          <a:p>
            <a:pPr marL="342900" indent="-228600" defTabSz="914400">
              <a:lnSpc>
                <a:spcPct val="90000"/>
              </a:lnSpc>
              <a:spcAft>
                <a:spcPts val="600"/>
              </a:spcAft>
              <a:buFont typeface="Arial" panose="020B0604020202020204" pitchFamily="34" charset="0"/>
              <a:buChar char="•"/>
            </a:pPr>
            <a:r>
              <a:rPr lang="en-US" sz="2000" dirty="0"/>
              <a:t>Manage the strategic business plan which has 4 priority area</a:t>
            </a:r>
          </a:p>
          <a:p>
            <a:pPr marL="342900" indent="-228600" defTabSz="914400">
              <a:lnSpc>
                <a:spcPct val="90000"/>
              </a:lnSpc>
              <a:spcAft>
                <a:spcPts val="600"/>
              </a:spcAft>
              <a:buFont typeface="Arial" panose="020B0604020202020204" pitchFamily="34" charset="0"/>
              <a:buChar char="•"/>
            </a:pPr>
            <a:r>
              <a:rPr lang="en-US" sz="2000" dirty="0"/>
              <a:t>Support a number </a:t>
            </a:r>
            <a:r>
              <a:rPr lang="en-US" sz="2000"/>
              <a:t>of Sub-groups </a:t>
            </a:r>
            <a:r>
              <a:rPr lang="en-US" sz="2000" dirty="0"/>
              <a:t>that manage the work of the DSC</a:t>
            </a:r>
          </a:p>
          <a:p>
            <a:pPr marL="342900" indent="-228600" defTabSz="914400">
              <a:lnSpc>
                <a:spcPct val="90000"/>
              </a:lnSpc>
              <a:spcAft>
                <a:spcPts val="600"/>
              </a:spcAft>
              <a:buFont typeface="Arial" panose="020B0604020202020204" pitchFamily="34" charset="0"/>
              <a:buChar char="•"/>
            </a:pPr>
            <a:r>
              <a:rPr lang="en-US" sz="2000" dirty="0"/>
              <a:t>Multi-agency website and newsletter </a:t>
            </a:r>
          </a:p>
          <a:p>
            <a:pPr marL="342900" indent="-228600" defTabSz="914400">
              <a:lnSpc>
                <a:spcPct val="90000"/>
              </a:lnSpc>
              <a:spcAft>
                <a:spcPts val="600"/>
              </a:spcAft>
              <a:buFont typeface="Arial" panose="020B0604020202020204" pitchFamily="34" charset="0"/>
              <a:buChar char="•"/>
            </a:pPr>
            <a:r>
              <a:rPr lang="en-US" sz="2000" dirty="0"/>
              <a:t>Multi-agency Procedures</a:t>
            </a:r>
          </a:p>
          <a:p>
            <a:pPr marL="342900" indent="-228600" defTabSz="914400">
              <a:lnSpc>
                <a:spcPct val="90000"/>
              </a:lnSpc>
              <a:spcAft>
                <a:spcPts val="600"/>
              </a:spcAft>
              <a:buFont typeface="Arial" panose="020B0604020202020204" pitchFamily="34" charset="0"/>
              <a:buChar char="•"/>
            </a:pPr>
            <a:r>
              <a:rPr lang="en-US" sz="2000" dirty="0"/>
              <a:t>Multi-agency Training programme (14), E-Learning (30) and Bespoke Offer </a:t>
            </a:r>
          </a:p>
          <a:p>
            <a:pPr marL="342900" indent="-228600" defTabSz="9144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95743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F6EC6-D696-0143-13AF-F20EB9719095}"/>
              </a:ext>
            </a:extLst>
          </p:cNvPr>
          <p:cNvPicPr>
            <a:picLocks noChangeAspect="1"/>
          </p:cNvPicPr>
          <p:nvPr/>
        </p:nvPicPr>
        <p:blipFill rotWithShape="1">
          <a:blip r:embed="rId2"/>
          <a:srcRect l="20750" t="20444" r="21667" b="6667"/>
          <a:stretch/>
        </p:blipFill>
        <p:spPr>
          <a:xfrm>
            <a:off x="365760" y="872535"/>
            <a:ext cx="8648700" cy="4785316"/>
          </a:xfrm>
          <a:prstGeom prst="rect">
            <a:avLst/>
          </a:prstGeom>
        </p:spPr>
      </p:pic>
    </p:spTree>
    <p:extLst>
      <p:ext uri="{BB962C8B-B14F-4D97-AF65-F5344CB8AC3E}">
        <p14:creationId xmlns:p14="http://schemas.microsoft.com/office/powerpoint/2010/main" val="375271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7C00-8E69-91BF-20AD-98524BF6C649}"/>
              </a:ext>
            </a:extLst>
          </p:cNvPr>
          <p:cNvSpPr>
            <a:spLocks noGrp="1"/>
          </p:cNvSpPr>
          <p:nvPr>
            <p:ph type="title"/>
          </p:nvPr>
        </p:nvSpPr>
        <p:spPr/>
        <p:txBody>
          <a:bodyPr/>
          <a:lstStyle/>
          <a:p>
            <a:r>
              <a:rPr lang="en-GB" dirty="0"/>
              <a:t>Priorities</a:t>
            </a:r>
          </a:p>
        </p:txBody>
      </p:sp>
      <p:sp>
        <p:nvSpPr>
          <p:cNvPr id="3" name="Rectangle: Rounded Corners 2">
            <a:extLst>
              <a:ext uri="{FF2B5EF4-FFF2-40B4-BE49-F238E27FC236}">
                <a16:creationId xmlns:a16="http://schemas.microsoft.com/office/drawing/2014/main" id="{5074D102-AD7B-DBAC-EA52-1062FEDD980D}"/>
              </a:ext>
            </a:extLst>
          </p:cNvPr>
          <p:cNvSpPr/>
          <p:nvPr/>
        </p:nvSpPr>
        <p:spPr>
          <a:xfrm>
            <a:off x="875891" y="1781151"/>
            <a:ext cx="3504363" cy="980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PRIORITY ONE - DOMESTIC ABUSE</a:t>
            </a:r>
          </a:p>
        </p:txBody>
      </p:sp>
      <p:sp>
        <p:nvSpPr>
          <p:cNvPr id="4" name="Rectangle: Rounded Corners 3">
            <a:extLst>
              <a:ext uri="{FF2B5EF4-FFF2-40B4-BE49-F238E27FC236}">
                <a16:creationId xmlns:a16="http://schemas.microsoft.com/office/drawing/2014/main" id="{E628232E-E079-DE48-3103-983DC9973D26}"/>
              </a:ext>
            </a:extLst>
          </p:cNvPr>
          <p:cNvSpPr/>
          <p:nvPr/>
        </p:nvSpPr>
        <p:spPr>
          <a:xfrm>
            <a:off x="4763746" y="1781151"/>
            <a:ext cx="3504363" cy="9802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PRIORITY TWO - HARM OUTSIDE THE HOME</a:t>
            </a:r>
          </a:p>
        </p:txBody>
      </p:sp>
      <p:sp>
        <p:nvSpPr>
          <p:cNvPr id="5" name="Rectangle: Rounded Corners 4">
            <a:extLst>
              <a:ext uri="{FF2B5EF4-FFF2-40B4-BE49-F238E27FC236}">
                <a16:creationId xmlns:a16="http://schemas.microsoft.com/office/drawing/2014/main" id="{284BBEEE-42FA-4CAE-9279-F1D7150CD1DA}"/>
              </a:ext>
            </a:extLst>
          </p:cNvPr>
          <p:cNvSpPr/>
          <p:nvPr/>
        </p:nvSpPr>
        <p:spPr>
          <a:xfrm>
            <a:off x="875891" y="2927409"/>
            <a:ext cx="3504363" cy="87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PRIORITY THREE - FIRST 1001 DAYS</a:t>
            </a:r>
          </a:p>
        </p:txBody>
      </p:sp>
      <p:sp>
        <p:nvSpPr>
          <p:cNvPr id="6" name="Rectangle: Rounded Corners 5">
            <a:extLst>
              <a:ext uri="{FF2B5EF4-FFF2-40B4-BE49-F238E27FC236}">
                <a16:creationId xmlns:a16="http://schemas.microsoft.com/office/drawing/2014/main" id="{06650807-19C3-6A71-3D6B-DE065BDC9B1F}"/>
              </a:ext>
            </a:extLst>
          </p:cNvPr>
          <p:cNvSpPr/>
          <p:nvPr/>
        </p:nvSpPr>
        <p:spPr>
          <a:xfrm>
            <a:off x="4763746" y="2927410"/>
            <a:ext cx="3504363" cy="87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PRIORITY FOUR - MENTAL HEALTH AND WELLBEING</a:t>
            </a:r>
          </a:p>
        </p:txBody>
      </p:sp>
      <p:sp>
        <p:nvSpPr>
          <p:cNvPr id="7" name="Rectangle: Rounded Corners 6">
            <a:extLst>
              <a:ext uri="{FF2B5EF4-FFF2-40B4-BE49-F238E27FC236}">
                <a16:creationId xmlns:a16="http://schemas.microsoft.com/office/drawing/2014/main" id="{22189F47-FE80-6340-9C01-B2BA3AC6BC37}"/>
              </a:ext>
            </a:extLst>
          </p:cNvPr>
          <p:cNvSpPr/>
          <p:nvPr/>
        </p:nvSpPr>
        <p:spPr>
          <a:xfrm>
            <a:off x="795076" y="3939316"/>
            <a:ext cx="7553849" cy="163591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eaLnBrk="0" fontAlgn="base" hangingPunct="0">
              <a:spcBef>
                <a:spcPct val="0"/>
              </a:spcBef>
              <a:spcAft>
                <a:spcPct val="0"/>
              </a:spcAft>
            </a:pPr>
            <a:r>
              <a:rPr lang="en-GB" altLang="en-US" sz="1200" b="1" dirty="0">
                <a:solidFill>
                  <a:srgbClr val="000000"/>
                </a:solidFill>
                <a:latin typeface="Arial" panose="020B0604020202020204" pitchFamily="34" charset="0"/>
              </a:rPr>
              <a:t>Golden Threads - </a:t>
            </a:r>
            <a:r>
              <a:rPr lang="en-GB" altLang="en-US" sz="1200" i="1" dirty="0">
                <a:solidFill>
                  <a:srgbClr val="000000"/>
                </a:solidFill>
                <a:latin typeface="Arial" panose="020B0604020202020204" pitchFamily="34" charset="0"/>
              </a:rPr>
              <a:t>that weave through everything we do…. </a:t>
            </a:r>
          </a:p>
          <a:p>
            <a:pPr algn="ctr" defTabSz="514350" eaLnBrk="0" fontAlgn="base" hangingPunct="0">
              <a:spcBef>
                <a:spcPct val="0"/>
              </a:spcBef>
              <a:spcAft>
                <a:spcPct val="0"/>
              </a:spcAft>
            </a:pPr>
            <a:r>
              <a:rPr lang="en-GB" altLang="en-US" sz="1200" i="1" dirty="0">
                <a:solidFill>
                  <a:srgbClr val="000000"/>
                </a:solidFill>
                <a:latin typeface="Arial" panose="020B0604020202020204" pitchFamily="34" charset="0"/>
              </a:rPr>
              <a:t>Child’s Voice and Lived Experience</a:t>
            </a:r>
          </a:p>
          <a:p>
            <a:pPr algn="ctr" defTabSz="514350" eaLnBrk="0" fontAlgn="base" hangingPunct="0">
              <a:spcBef>
                <a:spcPct val="0"/>
              </a:spcBef>
              <a:spcAft>
                <a:spcPct val="0"/>
              </a:spcAft>
            </a:pPr>
            <a:r>
              <a:rPr lang="en-GB" altLang="en-US" sz="1200" i="1" dirty="0">
                <a:solidFill>
                  <a:srgbClr val="000000"/>
                </a:solidFill>
                <a:latin typeface="Arial" panose="020B0604020202020204" pitchFamily="34" charset="0"/>
              </a:rPr>
              <a:t>Working Together Across Partners and Boundaries</a:t>
            </a:r>
          </a:p>
          <a:p>
            <a:pPr algn="ctr" defTabSz="514350" eaLnBrk="0" fontAlgn="base" hangingPunct="0">
              <a:spcBef>
                <a:spcPct val="0"/>
              </a:spcBef>
              <a:spcAft>
                <a:spcPct val="0"/>
              </a:spcAft>
            </a:pPr>
            <a:r>
              <a:rPr lang="en-GB" altLang="en-US" sz="1200" i="1" dirty="0">
                <a:solidFill>
                  <a:srgbClr val="000000"/>
                </a:solidFill>
                <a:latin typeface="Arial" panose="020B0604020202020204" pitchFamily="34" charset="0"/>
              </a:rPr>
              <a:t>Whole Family Approach recognising Networks, Father’s Roles and Hidden Males</a:t>
            </a:r>
          </a:p>
          <a:p>
            <a:pPr algn="ctr" defTabSz="514350" eaLnBrk="0" fontAlgn="base" hangingPunct="0">
              <a:spcBef>
                <a:spcPct val="0"/>
              </a:spcBef>
              <a:spcAft>
                <a:spcPct val="0"/>
              </a:spcAft>
            </a:pPr>
            <a:r>
              <a:rPr lang="en-GB" altLang="en-US" sz="1200" i="1" dirty="0">
                <a:solidFill>
                  <a:srgbClr val="000000"/>
                </a:solidFill>
                <a:latin typeface="Arial" panose="020B0604020202020204" pitchFamily="34" charset="0"/>
              </a:rPr>
              <a:t>Cultural Competence </a:t>
            </a:r>
          </a:p>
          <a:p>
            <a:pPr algn="ctr" defTabSz="514350" eaLnBrk="0" fontAlgn="base" hangingPunct="0">
              <a:spcBef>
                <a:spcPct val="0"/>
              </a:spcBef>
              <a:spcAft>
                <a:spcPct val="0"/>
              </a:spcAft>
            </a:pPr>
            <a:r>
              <a:rPr lang="en-GB" altLang="en-US" sz="1200" i="1" dirty="0">
                <a:solidFill>
                  <a:srgbClr val="000000"/>
                </a:solidFill>
                <a:latin typeface="Arial" panose="020B0604020202020204" pitchFamily="34" charset="0"/>
              </a:rPr>
              <a:t>Reflective Practice </a:t>
            </a:r>
          </a:p>
          <a:p>
            <a:pPr algn="ctr" defTabSz="514350" eaLnBrk="0" fontAlgn="base" hangingPunct="0">
              <a:spcBef>
                <a:spcPct val="0"/>
              </a:spcBef>
              <a:spcAft>
                <a:spcPct val="0"/>
              </a:spcAft>
            </a:pPr>
            <a:r>
              <a:rPr lang="en-GB" altLang="en-US" sz="1200" i="1" dirty="0">
                <a:solidFill>
                  <a:srgbClr val="000000"/>
                </a:solidFill>
                <a:latin typeface="Arial" panose="020B0604020202020204" pitchFamily="34" charset="0"/>
              </a:rPr>
              <a:t>Signs of Safety</a:t>
            </a:r>
            <a:endParaRPr lang="en-US" altLang="en-US" sz="1200" dirty="0">
              <a:latin typeface="Arial" panose="020B0604020202020204" pitchFamily="34" charset="0"/>
            </a:endParaRPr>
          </a:p>
        </p:txBody>
      </p:sp>
      <p:pic>
        <p:nvPicPr>
          <p:cNvPr id="8" name="Picture 7" descr="A logo with a person in the air&#10;&#10;Description automatically generated">
            <a:extLst>
              <a:ext uri="{FF2B5EF4-FFF2-40B4-BE49-F238E27FC236}">
                <a16:creationId xmlns:a16="http://schemas.microsoft.com/office/drawing/2014/main" id="{54B31419-5759-FB56-0E9C-B861DEAD2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705" y="266796"/>
            <a:ext cx="1739532" cy="657859"/>
          </a:xfrm>
          <a:prstGeom prst="rect">
            <a:avLst/>
          </a:prstGeom>
        </p:spPr>
      </p:pic>
    </p:spTree>
    <p:extLst>
      <p:ext uri="{BB962C8B-B14F-4D97-AF65-F5344CB8AC3E}">
        <p14:creationId xmlns:p14="http://schemas.microsoft.com/office/powerpoint/2010/main" val="2514309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E03F96A-6409-4744-874C-C56F930A771A}"/>
              </a:ext>
            </a:extLst>
          </p:cNvPr>
          <p:cNvGraphicFramePr>
            <a:graphicFrameLocks noGrp="1"/>
          </p:cNvGraphicFramePr>
          <p:nvPr>
            <p:ph idx="4294967295"/>
            <p:extLst>
              <p:ext uri="{D42A27DB-BD31-4B8C-83A1-F6EECF244321}">
                <p14:modId xmlns:p14="http://schemas.microsoft.com/office/powerpoint/2010/main" val="1736804420"/>
              </p:ext>
            </p:extLst>
          </p:nvPr>
        </p:nvGraphicFramePr>
        <p:xfrm>
          <a:off x="539552" y="1096955"/>
          <a:ext cx="7975798" cy="4996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D42EA55C-8C8F-6B22-2ACE-EF258EE7544F}"/>
              </a:ext>
            </a:extLst>
          </p:cNvPr>
          <p:cNvSpPr>
            <a:spLocks noGrp="1"/>
          </p:cNvSpPr>
          <p:nvPr>
            <p:ph type="title"/>
          </p:nvPr>
        </p:nvSpPr>
        <p:spPr>
          <a:xfrm>
            <a:off x="628650" y="365127"/>
            <a:ext cx="7886700" cy="731830"/>
          </a:xfrm>
        </p:spPr>
        <p:txBody>
          <a:bodyPr/>
          <a:lstStyle/>
          <a:p>
            <a:r>
              <a:rPr lang="en-GB" dirty="0"/>
              <a:t>Learning Cycle</a:t>
            </a:r>
          </a:p>
        </p:txBody>
      </p:sp>
      <p:pic>
        <p:nvPicPr>
          <p:cNvPr id="2" name="Picture 1" descr="A logo with a person in the air&#10;&#10;Description automatically generated">
            <a:extLst>
              <a:ext uri="{FF2B5EF4-FFF2-40B4-BE49-F238E27FC236}">
                <a16:creationId xmlns:a16="http://schemas.microsoft.com/office/drawing/2014/main" id="{6FBC97CB-F797-D95B-F9B5-59B057B324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1767" y="1096956"/>
            <a:ext cx="1739532" cy="657859"/>
          </a:xfrm>
          <a:prstGeom prst="rect">
            <a:avLst/>
          </a:prstGeom>
        </p:spPr>
      </p:pic>
    </p:spTree>
    <p:extLst>
      <p:ext uri="{BB962C8B-B14F-4D97-AF65-F5344CB8AC3E}">
        <p14:creationId xmlns:p14="http://schemas.microsoft.com/office/powerpoint/2010/main" val="334486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9143998"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5256887" y="1336362"/>
            <a:ext cx="5330585" cy="391404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9124485"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66" y="-2"/>
            <a:ext cx="9134528"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EE7A9-C6DA-4997-BEE3-F8B9764BA522}"/>
              </a:ext>
            </a:extLst>
          </p:cNvPr>
          <p:cNvSpPr>
            <a:spLocks noGrp="1"/>
          </p:cNvSpPr>
          <p:nvPr>
            <p:ph type="ctrTitle"/>
          </p:nvPr>
        </p:nvSpPr>
        <p:spPr>
          <a:xfrm>
            <a:off x="3166352" y="1201002"/>
            <a:ext cx="5406148" cy="2779619"/>
          </a:xfrm>
        </p:spPr>
        <p:txBody>
          <a:bodyPr anchor="b">
            <a:normAutofit/>
          </a:bodyPr>
          <a:lstStyle/>
          <a:p>
            <a:pPr algn="l"/>
            <a:r>
              <a:rPr lang="en-GB" dirty="0">
                <a:solidFill>
                  <a:srgbClr val="FFFFFF"/>
                </a:solidFill>
              </a:rPr>
              <a:t>Key Messages</a:t>
            </a:r>
          </a:p>
        </p:txBody>
      </p:sp>
      <p:sp>
        <p:nvSpPr>
          <p:cNvPr id="51" name="Rectangle 50">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345" y="0"/>
            <a:ext cx="241077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2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C0DDF13-294E-48C6-A075-4E87617B4B10}"/>
              </a:ext>
            </a:extLst>
          </p:cNvPr>
          <p:cNvSpPr>
            <a:spLocks noGrp="1"/>
          </p:cNvSpPr>
          <p:nvPr>
            <p:ph type="title"/>
          </p:nvPr>
        </p:nvSpPr>
        <p:spPr>
          <a:xfrm>
            <a:off x="628650" y="643467"/>
            <a:ext cx="2213403" cy="5571066"/>
          </a:xfrm>
        </p:spPr>
        <p:txBody>
          <a:bodyPr vert="horz" lIns="91440" tIns="45720" rIns="91440" bIns="45720" rtlCol="0" anchor="ctr">
            <a:normAutofit/>
          </a:bodyPr>
          <a:lstStyle/>
          <a:p>
            <a:r>
              <a:rPr lang="en-US" kern="1200" dirty="0">
                <a:solidFill>
                  <a:srgbClr val="FFFFFF"/>
                </a:solidFill>
                <a:latin typeface="+mj-lt"/>
                <a:ea typeface="+mj-ea"/>
                <a:cs typeface="+mj-cs"/>
              </a:rPr>
              <a:t>Practice Reviews</a:t>
            </a:r>
          </a:p>
        </p:txBody>
      </p:sp>
      <p:graphicFrame>
        <p:nvGraphicFramePr>
          <p:cNvPr id="3" name="Content Placeholder 2">
            <a:extLst>
              <a:ext uri="{FF2B5EF4-FFF2-40B4-BE49-F238E27FC236}">
                <a16:creationId xmlns:a16="http://schemas.microsoft.com/office/drawing/2014/main" id="{CCF64598-0615-B519-CDEB-CFFCA3F77501}"/>
              </a:ext>
            </a:extLst>
          </p:cNvPr>
          <p:cNvGraphicFramePr>
            <a:graphicFrameLocks/>
          </p:cNvGraphicFramePr>
          <p:nvPr/>
        </p:nvGraphicFramePr>
        <p:xfrm>
          <a:off x="3470703" y="404664"/>
          <a:ext cx="5421777"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9717E26-A1AB-1A9C-DFE6-85F090C8024E}"/>
              </a:ext>
            </a:extLst>
          </p:cNvPr>
          <p:cNvSpPr txBox="1"/>
          <p:nvPr/>
        </p:nvSpPr>
        <p:spPr>
          <a:xfrm>
            <a:off x="2892592" y="5748994"/>
            <a:ext cx="5622758" cy="679545"/>
          </a:xfrm>
          <a:prstGeom prst="rect">
            <a:avLst/>
          </a:prstGeom>
          <a:noFill/>
        </p:spPr>
        <p:txBody>
          <a:bodyPr wrap="none" rtlCol="0">
            <a:spAutoFit/>
          </a:bodyPr>
          <a:lstStyle/>
          <a:p>
            <a:pPr defTabSz="256032"/>
            <a:endParaRPr lang="en-GB" sz="1008" b="1" kern="1200" dirty="0">
              <a:solidFill>
                <a:schemeClr val="tx1"/>
              </a:solidFill>
              <a:latin typeface="+mn-lt"/>
              <a:ea typeface="+mn-ea"/>
              <a:cs typeface="+mn-cs"/>
            </a:endParaRPr>
          </a:p>
          <a:p>
            <a:pPr defTabSz="256032"/>
            <a:endParaRPr lang="en-GB" sz="1008" b="1" kern="1200" dirty="0">
              <a:solidFill>
                <a:schemeClr val="tx1"/>
              </a:solidFill>
              <a:latin typeface="+mn-lt"/>
              <a:ea typeface="+mn-ea"/>
              <a:cs typeface="+mn-cs"/>
            </a:endParaRPr>
          </a:p>
          <a:p>
            <a:pPr defTabSz="256032"/>
            <a:r>
              <a:rPr lang="en-GB" b="1" kern="1200" dirty="0">
                <a:solidFill>
                  <a:schemeClr val="tx1"/>
                </a:solidFill>
                <a:latin typeface="+mn-lt"/>
                <a:ea typeface="+mn-ea"/>
                <a:cs typeface="+mn-cs"/>
              </a:rPr>
              <a:t>What do we need to change to stop this pattern ……………</a:t>
            </a:r>
            <a:endParaRPr lang="en-GB" b="1" dirty="0"/>
          </a:p>
        </p:txBody>
      </p:sp>
      <p:pic>
        <p:nvPicPr>
          <p:cNvPr id="5" name="Graphic 4" descr="Customer Review">
            <a:extLst>
              <a:ext uri="{FF2B5EF4-FFF2-40B4-BE49-F238E27FC236}">
                <a16:creationId xmlns:a16="http://schemas.microsoft.com/office/drawing/2014/main" id="{40EB4890-7D8B-4E15-0AEC-2A85F2CAEB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600" y="4437112"/>
            <a:ext cx="1143455" cy="1143455"/>
          </a:xfrm>
          <a:prstGeom prst="rect">
            <a:avLst/>
          </a:prstGeom>
        </p:spPr>
      </p:pic>
    </p:spTree>
    <p:extLst>
      <p:ext uri="{BB962C8B-B14F-4D97-AF65-F5344CB8AC3E}">
        <p14:creationId xmlns:p14="http://schemas.microsoft.com/office/powerpoint/2010/main" val="46750661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083CD49954B646BAF31E971B60D3F2" ma:contentTypeVersion="15" ma:contentTypeDescription="Create a new document." ma:contentTypeScope="" ma:versionID="ff28415932031662f97ac91d4cdcaf0b">
  <xsd:schema xmlns:xsd="http://www.w3.org/2001/XMLSchema" xmlns:xs="http://www.w3.org/2001/XMLSchema" xmlns:p="http://schemas.microsoft.com/office/2006/metadata/properties" xmlns:ns2="6ac6a127-b972-4013-b0eb-d56ede002cde" xmlns:ns3="c02294a7-1592-4dda-9645-1287fc96a931" targetNamespace="http://schemas.microsoft.com/office/2006/metadata/properties" ma:root="true" ma:fieldsID="c4fbdad5032fb9ea57885d1bb754ffc0" ns2:_="" ns3:_="">
    <xsd:import namespace="6ac6a127-b972-4013-b0eb-d56ede002cde"/>
    <xsd:import namespace="c02294a7-1592-4dda-9645-1287fc96a9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6a127-b972-4013-b0eb-d56ede002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23efd7-400d-45ca-9678-9a4a242481a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2294a7-1592-4dda-9645-1287fc96a9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cdc2a2-f832-465b-b953-e78ec3e9e533}" ma:internalName="TaxCatchAll" ma:showField="CatchAllData" ma:web="c02294a7-1592-4dda-9645-1287fc96a93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EB1B5-0685-41D8-B92F-F90F9AC97802}"/>
</file>

<file path=customXml/itemProps2.xml><?xml version="1.0" encoding="utf-8"?>
<ds:datastoreItem xmlns:ds="http://schemas.openxmlformats.org/officeDocument/2006/customXml" ds:itemID="{706AFA4A-BA71-438A-AEC7-3F9A29415802}"/>
</file>

<file path=docProps/app.xml><?xml version="1.0" encoding="utf-8"?>
<Properties xmlns="http://schemas.openxmlformats.org/officeDocument/2006/extended-properties" xmlns:vt="http://schemas.openxmlformats.org/officeDocument/2006/docPropsVTypes">
  <Template>Office 2013 - 2022 Theme</Template>
  <TotalTime>1791</TotalTime>
  <Words>2659</Words>
  <Application>Microsoft Office PowerPoint</Application>
  <PresentationFormat>On-screen Show (4:3)</PresentationFormat>
  <Paragraphs>225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Calibri</vt:lpstr>
      <vt:lpstr>Calibri Light</vt:lpstr>
      <vt:lpstr>Open Sans</vt:lpstr>
      <vt:lpstr>Wingdings</vt:lpstr>
      <vt:lpstr>Office Theme</vt:lpstr>
      <vt:lpstr>PowerPoint Presentation</vt:lpstr>
      <vt:lpstr>Who Are We? </vt:lpstr>
      <vt:lpstr>Durham Safeguarding Children Partnership Team Structure</vt:lpstr>
      <vt:lpstr>What Do We Do? </vt:lpstr>
      <vt:lpstr>PowerPoint Presentation</vt:lpstr>
      <vt:lpstr>Priorities</vt:lpstr>
      <vt:lpstr>Learning Cycle</vt:lpstr>
      <vt:lpstr>Key Messages</vt:lpstr>
      <vt:lpstr>Practice Reviews</vt:lpstr>
      <vt:lpstr>Information sharing – How We Share in Durham  </vt:lpstr>
      <vt:lpstr>Information Sharing - Information Sharing is Everyones Responsibility </vt:lpstr>
      <vt:lpstr>Information Sharing </vt:lpstr>
      <vt:lpstr>Information Sharing </vt:lpstr>
      <vt:lpstr>Information Sharing </vt:lpstr>
      <vt:lpstr>Key messages when Families move across Boundaries</vt:lpstr>
      <vt:lpstr>Professional Curiosity </vt:lpstr>
      <vt:lpstr>Why does this matter?</vt:lpstr>
      <vt:lpstr>Clarify</vt:lpstr>
      <vt:lpstr>Reflect</vt:lpstr>
      <vt:lpstr>Verify</vt:lpstr>
      <vt:lpstr>What you can do….. Key Messages  </vt:lpstr>
      <vt:lpstr>Improve Your Knowledge</vt:lpstr>
    </vt:vector>
  </TitlesOfParts>
  <Company>Durham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Mather</dc:creator>
  <cp:lastModifiedBy>Paula Mather</cp:lastModifiedBy>
  <cp:revision>28</cp:revision>
  <dcterms:created xsi:type="dcterms:W3CDTF">2024-05-16T12:01:41Z</dcterms:created>
  <dcterms:modified xsi:type="dcterms:W3CDTF">2024-08-12T08:47:29Z</dcterms:modified>
</cp:coreProperties>
</file>