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73" r:id="rId5"/>
    <p:sldId id="266" r:id="rId6"/>
    <p:sldId id="278" r:id="rId7"/>
    <p:sldId id="280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B6F3B-C488-4743-890C-10C395BC0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E5549F-1FD3-4BA3-A119-4F98847AF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F6B45-E26C-4D41-A4DA-0C2CADAF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C89C-FFE9-4415-A763-970BDB111AB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5D0E2-54E3-43D2-8E94-9612A6E39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966CE-E422-4B13-9829-1766772B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7091-A49A-47F8-8233-63D420DCF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15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18792-C75D-48A2-A930-19DA7BDA7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69B58-BC1D-45E3-9737-BA3BE3CE6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16E05-491A-41F8-A0EE-40D17A4D0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C89C-FFE9-4415-A763-970BDB111AB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D0371-DE7E-49E0-8B01-97E81DAD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0715A-04D0-46C9-A72E-00D94BDAE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7091-A49A-47F8-8233-63D420DCF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13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5A012B-ED30-4209-A312-30F96797D5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CC6A6-E1B5-4362-B894-0B56EE1C1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6BE1A-F5D3-40CD-9FFF-05E37490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C89C-FFE9-4415-A763-970BDB111AB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C8B23-C5C6-4CA4-A334-3E2C112D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6FA7C-0D11-43C0-8C2F-890BF4F0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7091-A49A-47F8-8233-63D420DCF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06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A72A1-EFA2-45CB-BB2B-8F7BFCADC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C8F7F-92EF-4C95-AF77-FDBDDD11E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CF360-7180-40E3-AEC2-BE9AF0D00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C89C-FFE9-4415-A763-970BDB111AB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A7294-3CB5-4A73-B780-6EADC65E7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1D090-B306-4166-9699-2ECFD814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7091-A49A-47F8-8233-63D420DCF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87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AB14B-2A7A-44EC-A6BB-1486660C5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79321-B43C-4BE4-A292-992F9BBC0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18A8D-CDCD-42C2-B95C-BA69A2DD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C89C-FFE9-4415-A763-970BDB111AB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C6AE4-535F-4227-8507-403C11A5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14D26-C006-4718-AF26-45C64204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7091-A49A-47F8-8233-63D420DCF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87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FAFB7-25AD-4F8D-8FEA-CC8B32B9F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7D508-DE59-446A-86AC-4DF7F6B85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06D5B-8AA7-4808-95D7-5E4F628A8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BB52B-9D7B-4629-996B-34E742B65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C89C-FFE9-4415-A763-970BDB111AB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E902D-99D4-49BB-BADA-8BC74304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E6090-87E9-41F3-9B1B-C9BEB97B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7091-A49A-47F8-8233-63D420DCF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29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177AF-2F17-4456-B6F1-795F72E0A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B7AC9-2A75-4DA0-B2D7-C01B9732A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CEECE-E7B4-4AD6-B107-89D50A35E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46618-BCE4-456E-878E-D861762792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8A183B-1362-4177-A58B-1A3F786BD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202643-1647-41D4-8360-D24057E94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C89C-FFE9-4415-A763-970BDB111AB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12D6F1-0B10-4F22-86F7-FF88D4AD9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32EEA2-869D-432A-A624-C5BE0347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7091-A49A-47F8-8233-63D420DCF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47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43D83-6751-4D18-8507-583EE47B2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C2C46A-6395-42B3-ADB4-8E0E71C6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C89C-FFE9-4415-A763-970BDB111AB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67017-1F95-492D-8B8C-E057D10A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17E6FA-9401-405E-88EA-CD51BEB04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7091-A49A-47F8-8233-63D420DCF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61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10DB08-098E-4D25-9E08-BB97CE7DA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C89C-FFE9-4415-A763-970BDB111AB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95C48C-41DF-4897-B56D-5E0E2BA9D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ACD1F-D830-42D9-9561-929C79F5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7091-A49A-47F8-8233-63D420DCF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01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1070C-D431-45B4-A07C-67D02B569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94E44-42EB-4846-B1FE-C187EBD4A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25853-1F02-4242-B94A-E77DDA71E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923B9-9EA6-41FA-A050-5DA186B4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C89C-FFE9-4415-A763-970BDB111AB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DBFF3-07BB-4D28-AEF5-EE2E0570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EC550-B4A7-4ACA-B526-5EBB82A38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7091-A49A-47F8-8233-63D420DCF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02CC-6D5F-4EDF-B482-944C1E13A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27E97-1325-4434-B080-E1538BC95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7575B-840B-45E1-830E-8AE85F6B4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02E71-763F-45E3-BC1B-1C335D63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C89C-FFE9-4415-A763-970BDB111AB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50BE1-89C3-438B-B257-4A2B9245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EEAD9-349E-4FC0-9461-1DC78C7D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7091-A49A-47F8-8233-63D420DCF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4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AFA5E-3F04-46D8-9B20-2B94493CA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16936-B02F-4195-8A09-2B8EC8D08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F9B71-EE80-4EC8-8CBB-5EC7479F7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AC89C-FFE9-4415-A763-970BDB111AB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FC8B2-3CFB-4088-A7BC-7A9A0B3E3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BD0CF-3CC9-4646-984C-CDBC501D6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17091-A49A-47F8-8233-63D420DCF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5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10" Type="http://schemas.openxmlformats.org/officeDocument/2006/relationships/image" Target="../media/image1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8.svg"/><Relationship Id="rId7" Type="http://schemas.openxmlformats.org/officeDocument/2006/relationships/image" Target="../media/image32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6.sv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9EE3A-08CD-4216-8DCF-AC324D3A1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460" y="2022405"/>
            <a:ext cx="9144000" cy="1939995"/>
          </a:xfrm>
        </p:spPr>
        <p:txBody>
          <a:bodyPr>
            <a:normAutofit fontScale="90000"/>
          </a:bodyPr>
          <a:lstStyle/>
          <a:p>
            <a:r>
              <a:rPr lang="en-GB" dirty="0"/>
              <a:t>Developing regional NHS approaches to Public Engagement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B56CA-E4D1-41BD-B32D-431B63DB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460" y="4201103"/>
            <a:ext cx="9144000" cy="612153"/>
          </a:xfrm>
        </p:spPr>
        <p:txBody>
          <a:bodyPr/>
          <a:lstStyle/>
          <a:p>
            <a:r>
              <a:rPr lang="en-GB" dirty="0"/>
              <a:t>A future vision for systematic engagement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4352" y="134902"/>
            <a:ext cx="2431542" cy="2431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193" y="4813256"/>
            <a:ext cx="86201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0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5058-10E6-4832-B2D7-9F543CA2B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38" y="2018076"/>
            <a:ext cx="2202930" cy="255392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The context we are working in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2EC4709-A98A-4832-87AE-752C93FDD355}"/>
              </a:ext>
            </a:extLst>
          </p:cNvPr>
          <p:cNvSpPr/>
          <p:nvPr/>
        </p:nvSpPr>
        <p:spPr>
          <a:xfrm>
            <a:off x="4482554" y="972851"/>
            <a:ext cx="2389632" cy="1133856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National changes to NHS commissioning structures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933F85D-BFC5-4DF3-8CFD-92200DC8E3D0}"/>
              </a:ext>
            </a:extLst>
          </p:cNvPr>
          <p:cNvSpPr/>
          <p:nvPr/>
        </p:nvSpPr>
        <p:spPr>
          <a:xfrm>
            <a:off x="5079774" y="2251657"/>
            <a:ext cx="2389632" cy="1133856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Increasing integration of Health and Care commissioning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ED7A2D-75AE-4BA0-9AE5-5B9E3320114C}"/>
              </a:ext>
            </a:extLst>
          </p:cNvPr>
          <p:cNvSpPr/>
          <p:nvPr/>
        </p:nvSpPr>
        <p:spPr>
          <a:xfrm>
            <a:off x="5059735" y="3466726"/>
            <a:ext cx="2389632" cy="1133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Still living and working through a pandemic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9C864DB-5DD5-4480-8553-D3EFA23761E5}"/>
              </a:ext>
            </a:extLst>
          </p:cNvPr>
          <p:cNvSpPr/>
          <p:nvPr/>
        </p:nvSpPr>
        <p:spPr>
          <a:xfrm>
            <a:off x="4475586" y="4751293"/>
            <a:ext cx="2362102" cy="1133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Persisting pressures and demands on services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4142B08-F79D-49BB-A3F7-978534A7AAC5}"/>
              </a:ext>
            </a:extLst>
          </p:cNvPr>
          <p:cNvSpPr/>
          <p:nvPr/>
        </p:nvSpPr>
        <p:spPr>
          <a:xfrm rot="21087696">
            <a:off x="2719780" y="2553717"/>
            <a:ext cx="2254233" cy="551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2935F496-55EE-4989-8675-3C75F778141B}"/>
              </a:ext>
            </a:extLst>
          </p:cNvPr>
          <p:cNvSpPr/>
          <p:nvPr/>
        </p:nvSpPr>
        <p:spPr>
          <a:xfrm rot="547588">
            <a:off x="2721152" y="3358960"/>
            <a:ext cx="2198728" cy="551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24CAB99-FE9B-4360-85A2-0CE1D94253BC}"/>
              </a:ext>
            </a:extLst>
          </p:cNvPr>
          <p:cNvSpPr/>
          <p:nvPr/>
        </p:nvSpPr>
        <p:spPr>
          <a:xfrm rot="1626564">
            <a:off x="2514260" y="4163318"/>
            <a:ext cx="2019979" cy="551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744E122-1D25-4593-9448-B4475AF3677E}"/>
              </a:ext>
            </a:extLst>
          </p:cNvPr>
          <p:cNvSpPr/>
          <p:nvPr/>
        </p:nvSpPr>
        <p:spPr>
          <a:xfrm rot="19737288">
            <a:off x="2506500" y="1703547"/>
            <a:ext cx="1888772" cy="551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EDD680B-7394-490F-BAD8-532B27830243}"/>
              </a:ext>
            </a:extLst>
          </p:cNvPr>
          <p:cNvSpPr/>
          <p:nvPr/>
        </p:nvSpPr>
        <p:spPr>
          <a:xfrm>
            <a:off x="7769917" y="1122194"/>
            <a:ext cx="2389632" cy="87881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2"/>
                </a:solidFill>
              </a:rPr>
              <a:t>Regional (North East and North Cumbria) and ‘Place’ (Local Authority)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45B674C-8BF7-4A00-88C9-D72C72E5490F}"/>
              </a:ext>
            </a:extLst>
          </p:cNvPr>
          <p:cNvSpPr/>
          <p:nvPr/>
        </p:nvSpPr>
        <p:spPr>
          <a:xfrm>
            <a:off x="8497635" y="2311552"/>
            <a:ext cx="2389632" cy="87881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Joint approaches to planning and delivery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FC646F9-E602-4828-AFC7-8CA74C7B7E5A}"/>
              </a:ext>
            </a:extLst>
          </p:cNvPr>
          <p:cNvSpPr/>
          <p:nvPr/>
        </p:nvSpPr>
        <p:spPr>
          <a:xfrm>
            <a:off x="8529421" y="3594247"/>
            <a:ext cx="2389632" cy="87881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Affects the way people live and interact with others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6465D9F-46B8-47E1-8E51-5088EBB09BA0}"/>
              </a:ext>
            </a:extLst>
          </p:cNvPr>
          <p:cNvSpPr/>
          <p:nvPr/>
        </p:nvSpPr>
        <p:spPr>
          <a:xfrm>
            <a:off x="7878890" y="4915638"/>
            <a:ext cx="2389632" cy="87881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Need to protect staff and support our population</a:t>
            </a:r>
          </a:p>
        </p:txBody>
      </p:sp>
      <p:pic>
        <p:nvPicPr>
          <p:cNvPr id="88" name="Graphic 87" descr="Face with mask with solid fill">
            <a:extLst>
              <a:ext uri="{FF2B5EF4-FFF2-40B4-BE49-F238E27FC236}">
                <a16:creationId xmlns:a16="http://schemas.microsoft.com/office/drawing/2014/main" id="{3EF404B7-A3D2-4D2C-B0C4-BEC76F4320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2447" y="3524699"/>
            <a:ext cx="914400" cy="914400"/>
          </a:xfrm>
          <a:prstGeom prst="rect">
            <a:avLst/>
          </a:prstGeom>
        </p:spPr>
      </p:pic>
      <p:pic>
        <p:nvPicPr>
          <p:cNvPr id="89" name="Content Placeholder 34" descr="Scales of justice with solid fill">
            <a:extLst>
              <a:ext uri="{FF2B5EF4-FFF2-40B4-BE49-F238E27FC236}">
                <a16:creationId xmlns:a16="http://schemas.microsoft.com/office/drawing/2014/main" id="{6196936A-6081-46FD-9424-F47621AFA4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01089" y="4880052"/>
            <a:ext cx="914400" cy="914400"/>
          </a:xfrm>
        </p:spPr>
      </p:pic>
      <p:pic>
        <p:nvPicPr>
          <p:cNvPr id="90" name="Graphic 89" descr="Customer review with solid fill">
            <a:extLst>
              <a:ext uri="{FF2B5EF4-FFF2-40B4-BE49-F238E27FC236}">
                <a16:creationId xmlns:a16="http://schemas.microsoft.com/office/drawing/2014/main" id="{733FD0E1-0600-4C54-891A-696AC31C84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26320" y="2328463"/>
            <a:ext cx="914400" cy="914400"/>
          </a:xfrm>
          <a:prstGeom prst="rect">
            <a:avLst/>
          </a:prstGeom>
        </p:spPr>
      </p:pic>
      <p:pic>
        <p:nvPicPr>
          <p:cNvPr id="91" name="Graphic 90" descr="Circles with arrows with solid fill">
            <a:extLst>
              <a:ext uri="{FF2B5EF4-FFF2-40B4-BE49-F238E27FC236}">
                <a16:creationId xmlns:a16="http://schemas.microsoft.com/office/drawing/2014/main" id="{455B7149-9E25-4878-8391-F0CC2D58E67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74666" y="1040688"/>
            <a:ext cx="914400" cy="91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87267" y="129896"/>
            <a:ext cx="1169042" cy="116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98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5058-10E6-4832-B2D7-9F543CA2B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6272" y="2118704"/>
            <a:ext cx="3548866" cy="2198720"/>
          </a:xfrm>
        </p:spPr>
        <p:txBody>
          <a:bodyPr>
            <a:noAutofit/>
          </a:bodyPr>
          <a:lstStyle/>
          <a:p>
            <a:pPr algn="ctr"/>
            <a:r>
              <a:rPr lang="en-GB" sz="3800" dirty="0"/>
              <a:t>Considerations for how we involve people in new structures?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2EC4709-A98A-4832-87AE-752C93FDD355}"/>
              </a:ext>
            </a:extLst>
          </p:cNvPr>
          <p:cNvSpPr/>
          <p:nvPr/>
        </p:nvSpPr>
        <p:spPr>
          <a:xfrm>
            <a:off x="3759261" y="5055082"/>
            <a:ext cx="2643378" cy="1179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Collective voice of the public from each ‘place’ needs to connect to ICS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933F85D-BFC5-4DF3-8CFD-92200DC8E3D0}"/>
              </a:ext>
            </a:extLst>
          </p:cNvPr>
          <p:cNvSpPr/>
          <p:nvPr/>
        </p:nvSpPr>
        <p:spPr>
          <a:xfrm>
            <a:off x="3662470" y="430424"/>
            <a:ext cx="2643378" cy="1236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Largest ICS in the country, covering the North East and North Cumbria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ED7A2D-75AE-4BA0-9AE5-5B9E3320114C}"/>
              </a:ext>
            </a:extLst>
          </p:cNvPr>
          <p:cNvSpPr/>
          <p:nvPr/>
        </p:nvSpPr>
        <p:spPr>
          <a:xfrm>
            <a:off x="2326971" y="3511740"/>
            <a:ext cx="2643378" cy="1236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13 ‘place’ structures within our new ICS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9C864DB-5DD5-4480-8553-D3EFA23761E5}"/>
              </a:ext>
            </a:extLst>
          </p:cNvPr>
          <p:cNvSpPr/>
          <p:nvPr/>
        </p:nvSpPr>
        <p:spPr>
          <a:xfrm>
            <a:off x="2381835" y="1999906"/>
            <a:ext cx="2533650" cy="1179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Commissioning functions at both ‘place’ and at ICS level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001E3E8-0207-4627-BC2F-5788E818FBF5}"/>
              </a:ext>
            </a:extLst>
          </p:cNvPr>
          <p:cNvSpPr/>
          <p:nvPr/>
        </p:nvSpPr>
        <p:spPr>
          <a:xfrm rot="11397516">
            <a:off x="5159341" y="2510592"/>
            <a:ext cx="3072384" cy="551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701A926-E17B-4314-8B32-BCF9837D6CAF}"/>
              </a:ext>
            </a:extLst>
          </p:cNvPr>
          <p:cNvSpPr/>
          <p:nvPr/>
        </p:nvSpPr>
        <p:spPr>
          <a:xfrm rot="10078919">
            <a:off x="5240565" y="3636070"/>
            <a:ext cx="3072384" cy="551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5D28B0B-DDF7-49A6-99AF-474D981FA97E}"/>
              </a:ext>
            </a:extLst>
          </p:cNvPr>
          <p:cNvSpPr/>
          <p:nvPr/>
        </p:nvSpPr>
        <p:spPr>
          <a:xfrm rot="12114632">
            <a:off x="6333367" y="1864547"/>
            <a:ext cx="2087467" cy="551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94A3F08C-5801-4671-99A2-864D82FAEAA6}"/>
              </a:ext>
            </a:extLst>
          </p:cNvPr>
          <p:cNvSpPr/>
          <p:nvPr/>
        </p:nvSpPr>
        <p:spPr>
          <a:xfrm rot="9096869">
            <a:off x="6406235" y="4343656"/>
            <a:ext cx="2121102" cy="551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Graphic 11" descr="Map with pin outline">
            <a:extLst>
              <a:ext uri="{FF2B5EF4-FFF2-40B4-BE49-F238E27FC236}">
                <a16:creationId xmlns:a16="http://schemas.microsoft.com/office/drawing/2014/main" id="{DD5656DB-489D-4022-B0C6-C035B10339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10089" y="598075"/>
            <a:ext cx="914400" cy="914400"/>
          </a:xfrm>
          <a:prstGeom prst="rect">
            <a:avLst/>
          </a:prstGeom>
        </p:spPr>
      </p:pic>
      <p:pic>
        <p:nvPicPr>
          <p:cNvPr id="13" name="Graphic 12" descr="Route (Two Pins With A Path) with solid fill">
            <a:extLst>
              <a:ext uri="{FF2B5EF4-FFF2-40B4-BE49-F238E27FC236}">
                <a16:creationId xmlns:a16="http://schemas.microsoft.com/office/drawing/2014/main" id="{5ECA923F-4FDB-46CF-9269-8742DF3FBB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3626" y="2184581"/>
            <a:ext cx="914400" cy="914400"/>
          </a:xfrm>
          <a:prstGeom prst="rect">
            <a:avLst/>
          </a:prstGeom>
        </p:spPr>
      </p:pic>
      <p:pic>
        <p:nvPicPr>
          <p:cNvPr id="14" name="Graphic 13" descr="Board Of Directors outline">
            <a:extLst>
              <a:ext uri="{FF2B5EF4-FFF2-40B4-BE49-F238E27FC236}">
                <a16:creationId xmlns:a16="http://schemas.microsoft.com/office/drawing/2014/main" id="{72FC7D04-D8D4-4B03-9426-DF2AF1F1408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53626" y="3705036"/>
            <a:ext cx="914400" cy="914400"/>
          </a:xfrm>
          <a:prstGeom prst="rect">
            <a:avLst/>
          </a:prstGeom>
        </p:spPr>
      </p:pic>
      <p:pic>
        <p:nvPicPr>
          <p:cNvPr id="15" name="Graphic 14" descr="Megaphone1 with solid fill">
            <a:extLst>
              <a:ext uri="{FF2B5EF4-FFF2-40B4-BE49-F238E27FC236}">
                <a16:creationId xmlns:a16="http://schemas.microsoft.com/office/drawing/2014/main" id="{AC12F6CA-9415-4852-AA6E-2955B02451F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09148" y="5187483"/>
            <a:ext cx="914400" cy="914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04680" y="142265"/>
            <a:ext cx="1169042" cy="116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11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B82C-A1FB-4B35-8AC0-3A4CCB496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Conversations on varying scales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8D20D0-C173-4DAE-9D3E-B788541BE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898" y="1371602"/>
            <a:ext cx="6017860" cy="471687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B1DCE-25B7-47D9-AA9E-A02357AD2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81954" cy="4351338"/>
          </a:xfrm>
        </p:spPr>
        <p:txBody>
          <a:bodyPr/>
          <a:lstStyle/>
          <a:p>
            <a:r>
              <a:rPr lang="en-GB" dirty="0"/>
              <a:t>Integrated Care System level</a:t>
            </a:r>
          </a:p>
          <a:p>
            <a:endParaRPr lang="en-GB" sz="1800" dirty="0"/>
          </a:p>
          <a:p>
            <a:r>
              <a:rPr lang="en-GB" dirty="0"/>
              <a:t>Place level</a:t>
            </a:r>
          </a:p>
          <a:p>
            <a:pPr lvl="1"/>
            <a:r>
              <a:rPr lang="en-GB" dirty="0"/>
              <a:t>Not ‘GP membership led’ as CCGs have been</a:t>
            </a:r>
          </a:p>
          <a:p>
            <a:pPr lvl="1"/>
            <a:endParaRPr lang="en-GB" sz="1800" dirty="0"/>
          </a:p>
          <a:p>
            <a:r>
              <a:rPr lang="en-GB" dirty="0"/>
              <a:t>Neighbourhoods / PCNs</a:t>
            </a:r>
          </a:p>
          <a:p>
            <a:pPr lvl="1"/>
            <a:r>
              <a:rPr lang="en-GB" dirty="0"/>
              <a:t>Focussed on and connected to specific local conversations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8886" y="137160"/>
            <a:ext cx="1145954" cy="114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27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72BA0D80-FB41-4EF4-9C4C-9FB0A6AD2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715" y="847295"/>
            <a:ext cx="7859573" cy="5163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6C480090-D616-4603-B59A-F96FFAFF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3093"/>
            <a:ext cx="3407515" cy="4206875"/>
          </a:xfrm>
        </p:spPr>
        <p:txBody>
          <a:bodyPr/>
          <a:lstStyle/>
          <a:p>
            <a:pPr algn="ctr"/>
            <a:r>
              <a:rPr lang="en-GB" dirty="0"/>
              <a:t>Commitments to engaging the public from national guidance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9376" y="80010"/>
            <a:ext cx="1095912" cy="109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47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71BD2-5D04-4FA9-8E34-7077E6812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Establishing future strategy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6E32-04FB-4184-8182-DD82513BA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0128"/>
            <a:ext cx="8537448" cy="4407519"/>
          </a:xfrm>
        </p:spPr>
        <p:txBody>
          <a:bodyPr>
            <a:normAutofit fontScale="32500" lnSpcReduction="20000"/>
          </a:bodyPr>
          <a:lstStyle/>
          <a:p>
            <a:pPr marL="400050" lvl="0" indent="-400050">
              <a:spcBef>
                <a:spcPts val="20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6800" b="1" kern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Continuing the great work happening with people, communities, partners </a:t>
            </a:r>
            <a:r>
              <a:rPr lang="en-US" sz="6800" kern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(including the VCSE sector and Healthwatch)</a:t>
            </a:r>
          </a:p>
          <a:p>
            <a:pPr marL="400050" lvl="0" indent="-400050">
              <a:spcBef>
                <a:spcPts val="200"/>
              </a:spcBef>
              <a:spcAft>
                <a:spcPts val="0"/>
              </a:spcAft>
              <a:buFont typeface="+mj-lt"/>
              <a:buAutoNum type="romanUcPeriod"/>
            </a:pPr>
            <a:endParaRPr lang="en-US" sz="6800" kern="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spcBef>
                <a:spcPts val="20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6800" b="1" kern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Strengthening partnership working at a regionwide level </a:t>
            </a:r>
            <a:r>
              <a:rPr lang="en-US" sz="6800" kern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– developing opportunities to build upon existing local relationships.</a:t>
            </a:r>
          </a:p>
          <a:p>
            <a:pPr marL="400050" indent="-400050">
              <a:spcBef>
                <a:spcPts val="200"/>
              </a:spcBef>
              <a:spcAft>
                <a:spcPts val="0"/>
              </a:spcAft>
              <a:buFont typeface="+mj-lt"/>
              <a:buAutoNum type="romanUcPeriod"/>
            </a:pPr>
            <a:endParaRPr lang="en-GB" sz="6800" kern="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GB" sz="6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Seizing opportunities to innovate </a:t>
            </a:r>
            <a:r>
              <a:rPr lang="en-GB" sz="6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drawing on lived experience, developing behavioural insight, and embedding a commitment to meaningful involvement</a:t>
            </a:r>
          </a:p>
          <a:p>
            <a:pPr marL="400050" indent="-400050">
              <a:buFont typeface="+mj-lt"/>
              <a:buAutoNum type="romanUcPeriod"/>
            </a:pPr>
            <a:endParaRPr lang="en-GB" sz="4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4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5500" dirty="0">
                <a:latin typeface="Arial" panose="020B0604020202020204" pitchFamily="34" charset="0"/>
                <a:cs typeface="Times New Roman" panose="02020603050405020304" pitchFamily="18" charset="0"/>
              </a:rPr>
              <a:t>Note:</a:t>
            </a:r>
          </a:p>
          <a:p>
            <a:pPr marL="0" indent="0">
              <a:buNone/>
            </a:pPr>
            <a:r>
              <a:rPr lang="en-GB" sz="5500" dirty="0">
                <a:latin typeface="Arial" panose="020B0604020202020204" pitchFamily="34" charset="0"/>
                <a:cs typeface="Times New Roman" panose="02020603050405020304" pitchFamily="18" charset="0"/>
              </a:rPr>
              <a:t>Engagement leads across the NE&amp; NC are evaluating the initial feedback that has been collected on these to help develop them further. </a:t>
            </a:r>
            <a:endParaRPr lang="en-GB" sz="5500" dirty="0"/>
          </a:p>
        </p:txBody>
      </p:sp>
      <p:pic>
        <p:nvPicPr>
          <p:cNvPr id="4" name="Graphic 3" descr="Customer review with solid fill">
            <a:extLst>
              <a:ext uri="{FF2B5EF4-FFF2-40B4-BE49-F238E27FC236}">
                <a16:creationId xmlns:a16="http://schemas.microsoft.com/office/drawing/2014/main" id="{7A0E447E-DE24-4380-B5A2-8D7872C3F7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93401" y="1453344"/>
            <a:ext cx="1320500" cy="1320500"/>
          </a:xfrm>
          <a:prstGeom prst="rect">
            <a:avLst/>
          </a:prstGeom>
        </p:spPr>
      </p:pic>
      <p:pic>
        <p:nvPicPr>
          <p:cNvPr id="5" name="Graphic 4" descr="Cheers with solid fill">
            <a:extLst>
              <a:ext uri="{FF2B5EF4-FFF2-40B4-BE49-F238E27FC236}">
                <a16:creationId xmlns:a16="http://schemas.microsoft.com/office/drawing/2014/main" id="{06E1E80A-FC09-4D3C-83E7-586CA01C57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94926" y="2870275"/>
            <a:ext cx="1117450" cy="1117450"/>
          </a:xfrm>
          <a:prstGeom prst="rect">
            <a:avLst/>
          </a:prstGeom>
        </p:spPr>
      </p:pic>
      <p:pic>
        <p:nvPicPr>
          <p:cNvPr id="7" name="Graphic 6" descr="Lightbulb and gear with solid fill">
            <a:extLst>
              <a:ext uri="{FF2B5EF4-FFF2-40B4-BE49-F238E27FC236}">
                <a16:creationId xmlns:a16="http://schemas.microsoft.com/office/drawing/2014/main" id="{9056AD47-8635-4E7C-9288-2E717BDA16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94927" y="3987725"/>
            <a:ext cx="1117449" cy="11174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02388" y="135685"/>
            <a:ext cx="989027" cy="98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6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64C8F-90A9-403D-8DF2-4900A10B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Developing the strategy from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3986E-5D9D-428C-8396-6721BC0FE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641"/>
            <a:ext cx="8744712" cy="4181983"/>
          </a:xfrm>
        </p:spPr>
        <p:txBody>
          <a:bodyPr>
            <a:noAutofit/>
          </a:bodyPr>
          <a:lstStyle/>
          <a:p>
            <a:pPr marL="19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 there is excellent work across the region at a local level, we must establish a mechanism to ensure the Integrated Care Board can:</a:t>
            </a:r>
          </a:p>
          <a:p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 the voice of our communities when setting priorities and making decisions</a:t>
            </a:r>
          </a:p>
          <a:p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our communities know about the issues facing the NHS and partners.</a:t>
            </a:r>
          </a:p>
          <a:p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Explore the potential impact of a range of regional approaches to join up conversations:</a:t>
            </a:r>
          </a:p>
          <a:p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phic 4" descr="Pyramid with levels with solid fill">
            <a:extLst>
              <a:ext uri="{FF2B5EF4-FFF2-40B4-BE49-F238E27FC236}">
                <a16:creationId xmlns:a16="http://schemas.microsoft.com/office/drawing/2014/main" id="{E16DF7D1-BA42-49F1-B45A-46089EF97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8299" y="1780694"/>
            <a:ext cx="1440113" cy="1440113"/>
          </a:xfrm>
          <a:prstGeom prst="rect">
            <a:avLst/>
          </a:prstGeom>
        </p:spPr>
      </p:pic>
      <p:pic>
        <p:nvPicPr>
          <p:cNvPr id="7" name="Graphic 6" descr="Map with pin with solid fill">
            <a:extLst>
              <a:ext uri="{FF2B5EF4-FFF2-40B4-BE49-F238E27FC236}">
                <a16:creationId xmlns:a16="http://schemas.microsoft.com/office/drawing/2014/main" id="{1B6ED4C6-AC02-49AA-8BD3-6F1C600250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82912" y="4172492"/>
            <a:ext cx="1582132" cy="1582132"/>
          </a:xfrm>
          <a:prstGeom prst="rect">
            <a:avLst/>
          </a:prstGeom>
        </p:spPr>
      </p:pic>
      <p:pic>
        <p:nvPicPr>
          <p:cNvPr id="8" name="Graphic 7" descr="Thought bubble with solid fill">
            <a:extLst>
              <a:ext uri="{FF2B5EF4-FFF2-40B4-BE49-F238E27FC236}">
                <a16:creationId xmlns:a16="http://schemas.microsoft.com/office/drawing/2014/main" id="{7515D51D-5373-4E43-91C5-76F278C6FF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56418" y="3170056"/>
            <a:ext cx="1195206" cy="11952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63656" y="74090"/>
            <a:ext cx="1096518" cy="109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1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A3E07-0F59-4153-B512-B8D3765A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reflections and contributions</a:t>
            </a:r>
          </a:p>
        </p:txBody>
      </p:sp>
      <p:pic>
        <p:nvPicPr>
          <p:cNvPr id="6" name="Graphic 5" descr="Group brainstorm with solid fill">
            <a:extLst>
              <a:ext uri="{FF2B5EF4-FFF2-40B4-BE49-F238E27FC236}">
                <a16:creationId xmlns:a16="http://schemas.microsoft.com/office/drawing/2014/main" id="{41EFA0BF-3C96-4D5B-A173-B4D617112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7568" y="3802911"/>
            <a:ext cx="1572222" cy="1572222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BAFB4D4-356B-491E-A5B4-8087A0BEA796}"/>
              </a:ext>
            </a:extLst>
          </p:cNvPr>
          <p:cNvSpPr/>
          <p:nvPr/>
        </p:nvSpPr>
        <p:spPr>
          <a:xfrm>
            <a:off x="838200" y="3599062"/>
            <a:ext cx="7952232" cy="236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‘Place’ as a concept for commissioning will continue to develop – What does the concept of ‘Place’ mean for you?</a:t>
            </a:r>
            <a:endParaRPr lang="en-GB" sz="20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i="1" dirty="0">
                <a:latin typeface="Arial" panose="020B0604020202020204" pitchFamily="34" charset="0"/>
                <a:ea typeface="Calibri" panose="020F0502020204030204" pitchFamily="34" charset="0"/>
              </a:rPr>
              <a:t>Do you have any concerns about connecting into regional conversations?</a:t>
            </a:r>
            <a:endParaRPr lang="en-GB" sz="20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And, how would we know that involvement across the ICS / ICB would be working well? </a:t>
            </a:r>
            <a:r>
              <a:rPr lang="en-GB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Graphic 9" descr="Connections with solid fill">
            <a:extLst>
              <a:ext uri="{FF2B5EF4-FFF2-40B4-BE49-F238E27FC236}">
                <a16:creationId xmlns:a16="http://schemas.microsoft.com/office/drawing/2014/main" id="{517FCB56-97B4-45DE-8159-3AA55A57ED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7568" y="1715302"/>
            <a:ext cx="1572222" cy="1572222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B3CD2C1-EAE6-4564-864D-3DA1252C3908}"/>
              </a:ext>
            </a:extLst>
          </p:cNvPr>
          <p:cNvSpPr/>
          <p:nvPr/>
        </p:nvSpPr>
        <p:spPr>
          <a:xfrm>
            <a:off x="838200" y="1763747"/>
            <a:ext cx="7952232" cy="1495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currently works well about the way local NHS involvement connects you into conversations?</a:t>
            </a:r>
            <a:endParaRPr lang="en-GB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could work better about how </a:t>
            </a:r>
            <a:r>
              <a:rPr lang="en-GB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local NHS involvement c</a:t>
            </a:r>
            <a:r>
              <a:rPr lang="en-GB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onnect you into conversations? </a:t>
            </a:r>
            <a:endParaRPr lang="en-GB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34075" y="129444"/>
            <a:ext cx="1088760" cy="108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2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426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Developing regional NHS approaches to Public Engagement</vt:lpstr>
      <vt:lpstr>The context we are working in</vt:lpstr>
      <vt:lpstr>Considerations for how we involve people in new structures?</vt:lpstr>
      <vt:lpstr>Conversations on varying scales</vt:lpstr>
      <vt:lpstr>Commitments to engaging the public from national guidance</vt:lpstr>
      <vt:lpstr>Establishing future strategy principles</vt:lpstr>
      <vt:lpstr>Developing the strategy from here</vt:lpstr>
      <vt:lpstr>Your reflections and 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regional NHS approaches to Public Engagement</dc:title>
  <dc:creator>BLAGDON, Daniel (NHS COUNTY DURHAM CCG)</dc:creator>
  <cp:lastModifiedBy>BLAGDON, Daniel (NHS COUNTY DURHAM CCG)</cp:lastModifiedBy>
  <cp:revision>6</cp:revision>
  <dcterms:created xsi:type="dcterms:W3CDTF">2022-02-16T12:24:44Z</dcterms:created>
  <dcterms:modified xsi:type="dcterms:W3CDTF">2022-02-24T11:47:28Z</dcterms:modified>
</cp:coreProperties>
</file>