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0" r:id="rId5"/>
    <p:sldId id="268" r:id="rId6"/>
    <p:sldId id="271" r:id="rId7"/>
    <p:sldId id="273" r:id="rId8"/>
    <p:sldId id="274" r:id="rId9"/>
    <p:sldId id="263" r:id="rId10"/>
    <p:sldId id="272"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63"/>
    <a:srgbClr val="8572B2"/>
    <a:srgbClr val="E61873"/>
    <a:srgbClr val="12A1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843C0A-0D5F-40B5-BCF0-341EAFC1D2F9}" v="33" dt="2023-06-09T08:49:56.1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3009" autoAdjust="0"/>
  </p:normalViewPr>
  <p:slideViewPr>
    <p:cSldViewPr>
      <p:cViewPr varScale="1">
        <p:scale>
          <a:sx n="83" d="100"/>
          <a:sy n="83" d="100"/>
        </p:scale>
        <p:origin x="1614"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9FA99-CF4A-47E3-9C9C-F1252DE6F5B4}"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GB"/>
        </a:p>
      </dgm:t>
    </dgm:pt>
    <dgm:pt modelId="{23152C3C-D086-4910-A0AF-21191D160B1C}">
      <dgm:prSet phldrT="[Text]"/>
      <dgm:spPr/>
      <dgm:t>
        <a:bodyPr/>
        <a:lstStyle/>
        <a:p>
          <a:r>
            <a:rPr lang="en-GB" b="0" i="0" dirty="0">
              <a:solidFill>
                <a:schemeClr val="bg1"/>
              </a:solidFill>
              <a:effectLst/>
              <a:latin typeface="Segoe UI" panose="020B0502040204020203" pitchFamily="34" charset="0"/>
            </a:rPr>
            <a:t>Engagement</a:t>
          </a:r>
          <a:endParaRPr lang="en-GB" dirty="0">
            <a:solidFill>
              <a:schemeClr val="bg1"/>
            </a:solidFill>
          </a:endParaRPr>
        </a:p>
      </dgm:t>
    </dgm:pt>
    <dgm:pt modelId="{5505FB4B-849C-4D3B-9730-8396A079E201}" type="parTrans" cxnId="{6F4054D9-D545-480B-8BFF-3AC0DA17DCCA}">
      <dgm:prSet/>
      <dgm:spPr/>
      <dgm:t>
        <a:bodyPr/>
        <a:lstStyle/>
        <a:p>
          <a:endParaRPr lang="en-GB"/>
        </a:p>
      </dgm:t>
    </dgm:pt>
    <dgm:pt modelId="{543246FE-72CA-4694-B8DB-007645DF847C}" type="sibTrans" cxnId="{6F4054D9-D545-480B-8BFF-3AC0DA17DCCA}">
      <dgm:prSet/>
      <dgm:spPr/>
      <dgm:t>
        <a:bodyPr/>
        <a:lstStyle/>
        <a:p>
          <a:endParaRPr lang="en-GB"/>
        </a:p>
      </dgm:t>
    </dgm:pt>
    <dgm:pt modelId="{B4E56B07-43BA-4447-866B-69B113AAC71E}">
      <dgm:prSet phldrT="[Text]"/>
      <dgm:spPr/>
      <dgm:t>
        <a:bodyPr/>
        <a:lstStyle/>
        <a:p>
          <a:r>
            <a:rPr lang="en-GB" dirty="0">
              <a:solidFill>
                <a:schemeClr val="bg1"/>
              </a:solidFill>
              <a:latin typeface="Segoe UI" panose="020B0502040204020203" pitchFamily="34" charset="0"/>
            </a:rPr>
            <a:t>Substantive learning </a:t>
          </a:r>
          <a:endParaRPr lang="en-GB" dirty="0">
            <a:solidFill>
              <a:schemeClr val="bg1"/>
            </a:solidFill>
          </a:endParaRPr>
        </a:p>
      </dgm:t>
    </dgm:pt>
    <dgm:pt modelId="{40678D1E-C92A-473B-B070-707376A8F43C}" type="parTrans" cxnId="{EF6B4448-8902-47DE-B69C-FC1BE770B045}">
      <dgm:prSet/>
      <dgm:spPr/>
      <dgm:t>
        <a:bodyPr/>
        <a:lstStyle/>
        <a:p>
          <a:endParaRPr lang="en-GB"/>
        </a:p>
      </dgm:t>
    </dgm:pt>
    <dgm:pt modelId="{A60BA688-27B8-4B4C-A890-4E7D1C5DBA5A}" type="sibTrans" cxnId="{EF6B4448-8902-47DE-B69C-FC1BE770B045}">
      <dgm:prSet/>
      <dgm:spPr/>
      <dgm:t>
        <a:bodyPr/>
        <a:lstStyle/>
        <a:p>
          <a:endParaRPr lang="en-GB"/>
        </a:p>
      </dgm:t>
    </dgm:pt>
    <dgm:pt modelId="{6275A677-B59E-4F59-9950-80863F279D92}">
      <dgm:prSet phldrT="[Text]" custT="1"/>
      <dgm:spPr/>
      <dgm:t>
        <a:bodyPr/>
        <a:lstStyle/>
        <a:p>
          <a:r>
            <a:rPr lang="en-GB" sz="1400" dirty="0">
              <a:solidFill>
                <a:schemeClr val="bg1"/>
              </a:solidFill>
              <a:latin typeface="Segoe UI" panose="020B0502040204020203" pitchFamily="34" charset="0"/>
            </a:rPr>
            <a:t>Delivered by: Multiply Champions/Partners</a:t>
          </a:r>
        </a:p>
        <a:p>
          <a:endParaRPr lang="en-GB" sz="1400" dirty="0">
            <a:solidFill>
              <a:schemeClr val="bg1"/>
            </a:solidFill>
            <a:latin typeface="Segoe UI" panose="020B0502040204020203" pitchFamily="34" charset="0"/>
          </a:endParaRPr>
        </a:p>
        <a:p>
          <a:r>
            <a:rPr lang="en-GB" sz="1400" dirty="0">
              <a:solidFill>
                <a:schemeClr val="bg1"/>
              </a:solidFill>
              <a:latin typeface="Segoe UI" panose="020B0502040204020203" pitchFamily="34" charset="0"/>
            </a:rPr>
            <a:t>Duration: from 2hours to 30hours+</a:t>
          </a:r>
        </a:p>
        <a:p>
          <a:endParaRPr lang="en-GB" sz="1400" dirty="0">
            <a:solidFill>
              <a:schemeClr val="bg1"/>
            </a:solidFill>
            <a:latin typeface="Segoe UI" panose="020B0502040204020203" pitchFamily="34" charset="0"/>
          </a:endParaRPr>
        </a:p>
        <a:p>
          <a:r>
            <a:rPr lang="en-GB" sz="1400" dirty="0">
              <a:solidFill>
                <a:schemeClr val="bg1"/>
              </a:solidFill>
              <a:latin typeface="Segoe UI" panose="020B0502040204020203" pitchFamily="34" charset="0"/>
            </a:rPr>
            <a:t>Content: Bespoke, contextualised delivery content designed to meet the needs of the learners</a:t>
          </a:r>
        </a:p>
        <a:p>
          <a:endParaRPr lang="en-GB" sz="1400" dirty="0"/>
        </a:p>
      </dgm:t>
    </dgm:pt>
    <dgm:pt modelId="{3C76E518-D517-48F6-820F-F39ABFEC2F8F}" type="parTrans" cxnId="{C89B4851-692A-41C9-AB25-F81AB72D95DC}">
      <dgm:prSet/>
      <dgm:spPr/>
      <dgm:t>
        <a:bodyPr/>
        <a:lstStyle/>
        <a:p>
          <a:endParaRPr lang="en-GB"/>
        </a:p>
      </dgm:t>
    </dgm:pt>
    <dgm:pt modelId="{CA761D66-50C3-4727-BEB6-B752127E2EC4}" type="sibTrans" cxnId="{C89B4851-692A-41C9-AB25-F81AB72D95DC}">
      <dgm:prSet/>
      <dgm:spPr/>
      <dgm:t>
        <a:bodyPr/>
        <a:lstStyle/>
        <a:p>
          <a:endParaRPr lang="en-GB"/>
        </a:p>
      </dgm:t>
    </dgm:pt>
    <dgm:pt modelId="{B42A7FF4-44F6-455B-A5B4-FD2E1EFC542D}">
      <dgm:prSet phldrT="[Text]"/>
      <dgm:spPr/>
      <dgm:t>
        <a:bodyPr/>
        <a:lstStyle/>
        <a:p>
          <a:r>
            <a:rPr lang="en-GB" dirty="0"/>
            <a:t>Next Steps</a:t>
          </a:r>
        </a:p>
      </dgm:t>
    </dgm:pt>
    <dgm:pt modelId="{3C979476-0ED9-40AF-A4D1-0F5B3DEE0A1A}" type="parTrans" cxnId="{B3EDA7BB-ADDF-4FDF-B873-20918E17063C}">
      <dgm:prSet/>
      <dgm:spPr/>
      <dgm:t>
        <a:bodyPr/>
        <a:lstStyle/>
        <a:p>
          <a:endParaRPr lang="en-GB"/>
        </a:p>
      </dgm:t>
    </dgm:pt>
    <dgm:pt modelId="{357EC90F-D9F4-4B98-BB71-ED1F612F958F}" type="sibTrans" cxnId="{B3EDA7BB-ADDF-4FDF-B873-20918E17063C}">
      <dgm:prSet/>
      <dgm:spPr/>
      <dgm:t>
        <a:bodyPr/>
        <a:lstStyle/>
        <a:p>
          <a:endParaRPr lang="en-GB"/>
        </a:p>
      </dgm:t>
    </dgm:pt>
    <dgm:pt modelId="{7F25FFFD-4A0B-4DAE-AD65-37E215D974CD}">
      <dgm:prSet phldrT="[Text]" custT="1"/>
      <dgm:spPr/>
      <dgm:t>
        <a:bodyPr/>
        <a:lstStyle/>
        <a:p>
          <a:pPr>
            <a:buNone/>
          </a:pPr>
          <a:r>
            <a:rPr lang="en-GB" sz="1400" dirty="0">
              <a:solidFill>
                <a:schemeClr val="bg1"/>
              </a:solidFill>
            </a:rPr>
            <a:t>Learners progress into formal learning to achieve quals in:</a:t>
          </a:r>
        </a:p>
        <a:p>
          <a:pPr>
            <a:buFont typeface="Arial" panose="020B0604020202020204" pitchFamily="34" charset="0"/>
            <a:buChar char="•"/>
          </a:pPr>
          <a:r>
            <a:rPr lang="en-GB" sz="1400" dirty="0">
              <a:solidFill>
                <a:schemeClr val="bg1"/>
              </a:solidFill>
            </a:rPr>
            <a:t>-Numeracy</a:t>
          </a:r>
        </a:p>
        <a:p>
          <a:pPr>
            <a:buFont typeface="Arial" panose="020B0604020202020204" pitchFamily="34" charset="0"/>
            <a:buChar char="•"/>
          </a:pPr>
          <a:r>
            <a:rPr lang="en-GB" sz="1400" dirty="0">
              <a:solidFill>
                <a:schemeClr val="bg1"/>
              </a:solidFill>
            </a:rPr>
            <a:t>-Digital Skills</a:t>
          </a:r>
        </a:p>
        <a:p>
          <a:pPr>
            <a:buFont typeface="Arial" panose="020B0604020202020204" pitchFamily="34" charset="0"/>
            <a:buChar char="•"/>
          </a:pPr>
          <a:r>
            <a:rPr lang="en-GB" sz="1400" dirty="0">
              <a:solidFill>
                <a:schemeClr val="bg1"/>
              </a:solidFill>
            </a:rPr>
            <a:t>-Vocational qualifications</a:t>
          </a:r>
        </a:p>
      </dgm:t>
    </dgm:pt>
    <dgm:pt modelId="{D38AE85F-8284-4AA0-9764-0C286ACF9EAF}" type="parTrans" cxnId="{258D42B6-96E2-49E6-B443-93CA510A744A}">
      <dgm:prSet/>
      <dgm:spPr/>
      <dgm:t>
        <a:bodyPr/>
        <a:lstStyle/>
        <a:p>
          <a:endParaRPr lang="en-GB"/>
        </a:p>
      </dgm:t>
    </dgm:pt>
    <dgm:pt modelId="{68C95FE1-19A2-4583-AB9F-DF31E82F0E65}" type="sibTrans" cxnId="{258D42B6-96E2-49E6-B443-93CA510A744A}">
      <dgm:prSet/>
      <dgm:spPr/>
      <dgm:t>
        <a:bodyPr/>
        <a:lstStyle/>
        <a:p>
          <a:endParaRPr lang="en-GB"/>
        </a:p>
      </dgm:t>
    </dgm:pt>
    <dgm:pt modelId="{6566F88C-6BA4-4CE5-886D-5922836FD500}" type="pres">
      <dgm:prSet presAssocID="{D0A9FA99-CF4A-47E3-9C9C-F1252DE6F5B4}" presName="Name0" presStyleCnt="0">
        <dgm:presLayoutVars>
          <dgm:dir/>
          <dgm:animLvl val="lvl"/>
          <dgm:resizeHandles val="exact"/>
        </dgm:presLayoutVars>
      </dgm:prSet>
      <dgm:spPr/>
    </dgm:pt>
    <dgm:pt modelId="{30752639-C7F6-43AD-A5EE-738B1DF332AF}" type="pres">
      <dgm:prSet presAssocID="{23152C3C-D086-4910-A0AF-21191D160B1C}" presName="compositeNode" presStyleCnt="0">
        <dgm:presLayoutVars>
          <dgm:bulletEnabled val="1"/>
        </dgm:presLayoutVars>
      </dgm:prSet>
      <dgm:spPr/>
    </dgm:pt>
    <dgm:pt modelId="{75207876-928B-4960-8190-0759D5CFAE21}" type="pres">
      <dgm:prSet presAssocID="{23152C3C-D086-4910-A0AF-21191D160B1C}" presName="bgRect" presStyleLbl="node1" presStyleIdx="0" presStyleCnt="3" custLinFactNeighborX="-951"/>
      <dgm:spPr/>
    </dgm:pt>
    <dgm:pt modelId="{08E90310-DBBB-4A08-AE5C-3E674AF0B0D0}" type="pres">
      <dgm:prSet presAssocID="{23152C3C-D086-4910-A0AF-21191D160B1C}" presName="parentNode" presStyleLbl="node1" presStyleIdx="0" presStyleCnt="3">
        <dgm:presLayoutVars>
          <dgm:chMax val="0"/>
          <dgm:bulletEnabled val="1"/>
        </dgm:presLayoutVars>
      </dgm:prSet>
      <dgm:spPr/>
    </dgm:pt>
    <dgm:pt modelId="{696EC0B9-2EA7-4992-A134-E2DF84D54412}" type="pres">
      <dgm:prSet presAssocID="{543246FE-72CA-4694-B8DB-007645DF847C}" presName="hSp" presStyleCnt="0"/>
      <dgm:spPr/>
    </dgm:pt>
    <dgm:pt modelId="{8070F34A-152C-48A8-B699-32A15C683B3D}" type="pres">
      <dgm:prSet presAssocID="{543246FE-72CA-4694-B8DB-007645DF847C}" presName="vProcSp" presStyleCnt="0"/>
      <dgm:spPr/>
    </dgm:pt>
    <dgm:pt modelId="{3E5E907D-D157-4CB6-90C0-93F09E3D1345}" type="pres">
      <dgm:prSet presAssocID="{543246FE-72CA-4694-B8DB-007645DF847C}" presName="vSp1" presStyleCnt="0"/>
      <dgm:spPr/>
    </dgm:pt>
    <dgm:pt modelId="{B66B089E-2904-44A7-8CD9-A01463D16A57}" type="pres">
      <dgm:prSet presAssocID="{543246FE-72CA-4694-B8DB-007645DF847C}" presName="simulatedConn" presStyleLbl="solidFgAcc1" presStyleIdx="0" presStyleCnt="2"/>
      <dgm:spPr/>
    </dgm:pt>
    <dgm:pt modelId="{EC33DEB1-C975-40E0-BBB3-ECDC8EDE4BF0}" type="pres">
      <dgm:prSet presAssocID="{543246FE-72CA-4694-B8DB-007645DF847C}" presName="vSp2" presStyleCnt="0"/>
      <dgm:spPr/>
    </dgm:pt>
    <dgm:pt modelId="{605C77FA-8C5A-47D0-ABAD-1C6C6CCCC5E5}" type="pres">
      <dgm:prSet presAssocID="{543246FE-72CA-4694-B8DB-007645DF847C}" presName="sibTrans" presStyleCnt="0"/>
      <dgm:spPr/>
    </dgm:pt>
    <dgm:pt modelId="{75CCF250-0135-4031-8753-0DC287FD1B1D}" type="pres">
      <dgm:prSet presAssocID="{B4E56B07-43BA-4447-866B-69B113AAC71E}" presName="compositeNode" presStyleCnt="0">
        <dgm:presLayoutVars>
          <dgm:bulletEnabled val="1"/>
        </dgm:presLayoutVars>
      </dgm:prSet>
      <dgm:spPr/>
    </dgm:pt>
    <dgm:pt modelId="{0D7E31A2-0A68-46D6-BE7A-BEFBA407BFB4}" type="pres">
      <dgm:prSet presAssocID="{B4E56B07-43BA-4447-866B-69B113AAC71E}" presName="bgRect" presStyleLbl="node1" presStyleIdx="1" presStyleCnt="3"/>
      <dgm:spPr/>
    </dgm:pt>
    <dgm:pt modelId="{155DDC73-E5A8-4056-85E5-A9FBD3E5371C}" type="pres">
      <dgm:prSet presAssocID="{B4E56B07-43BA-4447-866B-69B113AAC71E}" presName="parentNode" presStyleLbl="node1" presStyleIdx="1" presStyleCnt="3">
        <dgm:presLayoutVars>
          <dgm:chMax val="0"/>
          <dgm:bulletEnabled val="1"/>
        </dgm:presLayoutVars>
      </dgm:prSet>
      <dgm:spPr/>
    </dgm:pt>
    <dgm:pt modelId="{B1825D1F-B2E4-4834-9B4C-0E2AD330452D}" type="pres">
      <dgm:prSet presAssocID="{B4E56B07-43BA-4447-866B-69B113AAC71E}" presName="childNode" presStyleLbl="node1" presStyleIdx="1" presStyleCnt="3">
        <dgm:presLayoutVars>
          <dgm:bulletEnabled val="1"/>
        </dgm:presLayoutVars>
      </dgm:prSet>
      <dgm:spPr/>
    </dgm:pt>
    <dgm:pt modelId="{6DE9E2A8-2C55-436C-8E66-2ADD195110AF}" type="pres">
      <dgm:prSet presAssocID="{A60BA688-27B8-4B4C-A890-4E7D1C5DBA5A}" presName="hSp" presStyleCnt="0"/>
      <dgm:spPr/>
    </dgm:pt>
    <dgm:pt modelId="{CC10D6D0-4968-42AF-A04F-4CB47B52CE3F}" type="pres">
      <dgm:prSet presAssocID="{A60BA688-27B8-4B4C-A890-4E7D1C5DBA5A}" presName="vProcSp" presStyleCnt="0"/>
      <dgm:spPr/>
    </dgm:pt>
    <dgm:pt modelId="{386174CB-FA34-4C1E-BE15-4305D395A066}" type="pres">
      <dgm:prSet presAssocID="{A60BA688-27B8-4B4C-A890-4E7D1C5DBA5A}" presName="vSp1" presStyleCnt="0"/>
      <dgm:spPr/>
    </dgm:pt>
    <dgm:pt modelId="{CC224409-8301-475D-8B3F-CFCA711658FF}" type="pres">
      <dgm:prSet presAssocID="{A60BA688-27B8-4B4C-A890-4E7D1C5DBA5A}" presName="simulatedConn" presStyleLbl="solidFgAcc1" presStyleIdx="1" presStyleCnt="2"/>
      <dgm:spPr/>
    </dgm:pt>
    <dgm:pt modelId="{83A383A4-9688-4BE7-9878-8F72CF06FCE7}" type="pres">
      <dgm:prSet presAssocID="{A60BA688-27B8-4B4C-A890-4E7D1C5DBA5A}" presName="vSp2" presStyleCnt="0"/>
      <dgm:spPr/>
    </dgm:pt>
    <dgm:pt modelId="{C2700E67-0A34-4864-BFFD-71C36AB8D9B5}" type="pres">
      <dgm:prSet presAssocID="{A60BA688-27B8-4B4C-A890-4E7D1C5DBA5A}" presName="sibTrans" presStyleCnt="0"/>
      <dgm:spPr/>
    </dgm:pt>
    <dgm:pt modelId="{7EEAF788-2A5D-4167-8A84-1147833EAF1A}" type="pres">
      <dgm:prSet presAssocID="{B42A7FF4-44F6-455B-A5B4-FD2E1EFC542D}" presName="compositeNode" presStyleCnt="0">
        <dgm:presLayoutVars>
          <dgm:bulletEnabled val="1"/>
        </dgm:presLayoutVars>
      </dgm:prSet>
      <dgm:spPr/>
    </dgm:pt>
    <dgm:pt modelId="{6B90FE19-A374-441C-855B-2F2FE9E9B15B}" type="pres">
      <dgm:prSet presAssocID="{B42A7FF4-44F6-455B-A5B4-FD2E1EFC542D}" presName="bgRect" presStyleLbl="node1" presStyleIdx="2" presStyleCnt="3" custLinFactNeighborX="-2366" custLinFactNeighborY="1139"/>
      <dgm:spPr/>
    </dgm:pt>
    <dgm:pt modelId="{FEB07D5C-96DA-4234-B029-E675719556FD}" type="pres">
      <dgm:prSet presAssocID="{B42A7FF4-44F6-455B-A5B4-FD2E1EFC542D}" presName="parentNode" presStyleLbl="node1" presStyleIdx="2" presStyleCnt="3">
        <dgm:presLayoutVars>
          <dgm:chMax val="0"/>
          <dgm:bulletEnabled val="1"/>
        </dgm:presLayoutVars>
      </dgm:prSet>
      <dgm:spPr/>
    </dgm:pt>
    <dgm:pt modelId="{812B92B3-25A0-47A3-9FFB-B91F19E5A403}" type="pres">
      <dgm:prSet presAssocID="{B42A7FF4-44F6-455B-A5B4-FD2E1EFC542D}" presName="childNode" presStyleLbl="node1" presStyleIdx="2" presStyleCnt="3">
        <dgm:presLayoutVars>
          <dgm:bulletEnabled val="1"/>
        </dgm:presLayoutVars>
      </dgm:prSet>
      <dgm:spPr/>
    </dgm:pt>
  </dgm:ptLst>
  <dgm:cxnLst>
    <dgm:cxn modelId="{2F097C38-2A3D-46EC-BB6F-C01CD2D0A6B8}" type="presOf" srcId="{6275A677-B59E-4F59-9950-80863F279D92}" destId="{B1825D1F-B2E4-4834-9B4C-0E2AD330452D}" srcOrd="0" destOrd="0" presId="urn:microsoft.com/office/officeart/2005/8/layout/hProcess7"/>
    <dgm:cxn modelId="{EF6B4448-8902-47DE-B69C-FC1BE770B045}" srcId="{D0A9FA99-CF4A-47E3-9C9C-F1252DE6F5B4}" destId="{B4E56B07-43BA-4447-866B-69B113AAC71E}" srcOrd="1" destOrd="0" parTransId="{40678D1E-C92A-473B-B070-707376A8F43C}" sibTransId="{A60BA688-27B8-4B4C-A890-4E7D1C5DBA5A}"/>
    <dgm:cxn modelId="{0E32AD69-29F4-4EBA-A518-F8E2F4933327}" type="presOf" srcId="{B4E56B07-43BA-4447-866B-69B113AAC71E}" destId="{155DDC73-E5A8-4056-85E5-A9FBD3E5371C}" srcOrd="1" destOrd="0" presId="urn:microsoft.com/office/officeart/2005/8/layout/hProcess7"/>
    <dgm:cxn modelId="{92BC196C-4188-497C-AAE6-DB56979BC887}" type="presOf" srcId="{B42A7FF4-44F6-455B-A5B4-FD2E1EFC542D}" destId="{6B90FE19-A374-441C-855B-2F2FE9E9B15B}" srcOrd="0" destOrd="0" presId="urn:microsoft.com/office/officeart/2005/8/layout/hProcess7"/>
    <dgm:cxn modelId="{F30F3A6E-CE3F-4370-8F3E-05BB31CFC2AC}" type="presOf" srcId="{23152C3C-D086-4910-A0AF-21191D160B1C}" destId="{75207876-928B-4960-8190-0759D5CFAE21}" srcOrd="0" destOrd="0" presId="urn:microsoft.com/office/officeart/2005/8/layout/hProcess7"/>
    <dgm:cxn modelId="{C89B4851-692A-41C9-AB25-F81AB72D95DC}" srcId="{B4E56B07-43BA-4447-866B-69B113AAC71E}" destId="{6275A677-B59E-4F59-9950-80863F279D92}" srcOrd="0" destOrd="0" parTransId="{3C76E518-D517-48F6-820F-F39ABFEC2F8F}" sibTransId="{CA761D66-50C3-4727-BEB6-B752127E2EC4}"/>
    <dgm:cxn modelId="{BBCD5354-6F81-4232-9F45-7490CCBA8A22}" type="presOf" srcId="{7F25FFFD-4A0B-4DAE-AD65-37E215D974CD}" destId="{812B92B3-25A0-47A3-9FFB-B91F19E5A403}" srcOrd="0" destOrd="0" presId="urn:microsoft.com/office/officeart/2005/8/layout/hProcess7"/>
    <dgm:cxn modelId="{DC3C8A55-DCC0-4B8D-9962-E447D639D0C3}" type="presOf" srcId="{23152C3C-D086-4910-A0AF-21191D160B1C}" destId="{08E90310-DBBB-4A08-AE5C-3E674AF0B0D0}" srcOrd="1" destOrd="0" presId="urn:microsoft.com/office/officeart/2005/8/layout/hProcess7"/>
    <dgm:cxn modelId="{C718A581-4341-4E18-A92C-1166469A5FF2}" type="presOf" srcId="{B42A7FF4-44F6-455B-A5B4-FD2E1EFC542D}" destId="{FEB07D5C-96DA-4234-B029-E675719556FD}" srcOrd="1" destOrd="0" presId="urn:microsoft.com/office/officeart/2005/8/layout/hProcess7"/>
    <dgm:cxn modelId="{FB557B8E-FEE0-49DE-8CF7-72CBB31EF4BE}" type="presOf" srcId="{D0A9FA99-CF4A-47E3-9C9C-F1252DE6F5B4}" destId="{6566F88C-6BA4-4CE5-886D-5922836FD500}" srcOrd="0" destOrd="0" presId="urn:microsoft.com/office/officeart/2005/8/layout/hProcess7"/>
    <dgm:cxn modelId="{37995F96-7DB0-4600-8844-9EC7889921D0}" type="presOf" srcId="{B4E56B07-43BA-4447-866B-69B113AAC71E}" destId="{0D7E31A2-0A68-46D6-BE7A-BEFBA407BFB4}" srcOrd="0" destOrd="0" presId="urn:microsoft.com/office/officeart/2005/8/layout/hProcess7"/>
    <dgm:cxn modelId="{258D42B6-96E2-49E6-B443-93CA510A744A}" srcId="{B42A7FF4-44F6-455B-A5B4-FD2E1EFC542D}" destId="{7F25FFFD-4A0B-4DAE-AD65-37E215D974CD}" srcOrd="0" destOrd="0" parTransId="{D38AE85F-8284-4AA0-9764-0C286ACF9EAF}" sibTransId="{68C95FE1-19A2-4583-AB9F-DF31E82F0E65}"/>
    <dgm:cxn modelId="{B3EDA7BB-ADDF-4FDF-B873-20918E17063C}" srcId="{D0A9FA99-CF4A-47E3-9C9C-F1252DE6F5B4}" destId="{B42A7FF4-44F6-455B-A5B4-FD2E1EFC542D}" srcOrd="2" destOrd="0" parTransId="{3C979476-0ED9-40AF-A4D1-0F5B3DEE0A1A}" sibTransId="{357EC90F-D9F4-4B98-BB71-ED1F612F958F}"/>
    <dgm:cxn modelId="{6F4054D9-D545-480B-8BFF-3AC0DA17DCCA}" srcId="{D0A9FA99-CF4A-47E3-9C9C-F1252DE6F5B4}" destId="{23152C3C-D086-4910-A0AF-21191D160B1C}" srcOrd="0" destOrd="0" parTransId="{5505FB4B-849C-4D3B-9730-8396A079E201}" sibTransId="{543246FE-72CA-4694-B8DB-007645DF847C}"/>
    <dgm:cxn modelId="{D95D2399-6865-482B-8CFB-27A3859079E3}" type="presParOf" srcId="{6566F88C-6BA4-4CE5-886D-5922836FD500}" destId="{30752639-C7F6-43AD-A5EE-738B1DF332AF}" srcOrd="0" destOrd="0" presId="urn:microsoft.com/office/officeart/2005/8/layout/hProcess7"/>
    <dgm:cxn modelId="{7B953549-1846-4E9C-B2CE-2B554FD42A66}" type="presParOf" srcId="{30752639-C7F6-43AD-A5EE-738B1DF332AF}" destId="{75207876-928B-4960-8190-0759D5CFAE21}" srcOrd="0" destOrd="0" presId="urn:microsoft.com/office/officeart/2005/8/layout/hProcess7"/>
    <dgm:cxn modelId="{D2FC3E42-E2ED-4229-879B-5DD09000FABB}" type="presParOf" srcId="{30752639-C7F6-43AD-A5EE-738B1DF332AF}" destId="{08E90310-DBBB-4A08-AE5C-3E674AF0B0D0}" srcOrd="1" destOrd="0" presId="urn:microsoft.com/office/officeart/2005/8/layout/hProcess7"/>
    <dgm:cxn modelId="{A40C5E92-6E57-45B5-882D-9F428CC6E128}" type="presParOf" srcId="{6566F88C-6BA4-4CE5-886D-5922836FD500}" destId="{696EC0B9-2EA7-4992-A134-E2DF84D54412}" srcOrd="1" destOrd="0" presId="urn:microsoft.com/office/officeart/2005/8/layout/hProcess7"/>
    <dgm:cxn modelId="{81091496-35C6-4BCB-A4D3-8F582DBED89F}" type="presParOf" srcId="{6566F88C-6BA4-4CE5-886D-5922836FD500}" destId="{8070F34A-152C-48A8-B699-32A15C683B3D}" srcOrd="2" destOrd="0" presId="urn:microsoft.com/office/officeart/2005/8/layout/hProcess7"/>
    <dgm:cxn modelId="{4D010B16-7EBA-4D6B-B85B-CCEF18C60D4C}" type="presParOf" srcId="{8070F34A-152C-48A8-B699-32A15C683B3D}" destId="{3E5E907D-D157-4CB6-90C0-93F09E3D1345}" srcOrd="0" destOrd="0" presId="urn:microsoft.com/office/officeart/2005/8/layout/hProcess7"/>
    <dgm:cxn modelId="{3F9BF2D0-7B5C-4FD0-8CFA-038E380B8648}" type="presParOf" srcId="{8070F34A-152C-48A8-B699-32A15C683B3D}" destId="{B66B089E-2904-44A7-8CD9-A01463D16A57}" srcOrd="1" destOrd="0" presId="urn:microsoft.com/office/officeart/2005/8/layout/hProcess7"/>
    <dgm:cxn modelId="{3C8B84BD-6AA4-4F0B-8672-96ECF8F27C18}" type="presParOf" srcId="{8070F34A-152C-48A8-B699-32A15C683B3D}" destId="{EC33DEB1-C975-40E0-BBB3-ECDC8EDE4BF0}" srcOrd="2" destOrd="0" presId="urn:microsoft.com/office/officeart/2005/8/layout/hProcess7"/>
    <dgm:cxn modelId="{C3C8D404-EFB1-4721-BC96-E045EC6D491B}" type="presParOf" srcId="{6566F88C-6BA4-4CE5-886D-5922836FD500}" destId="{605C77FA-8C5A-47D0-ABAD-1C6C6CCCC5E5}" srcOrd="3" destOrd="0" presId="urn:microsoft.com/office/officeart/2005/8/layout/hProcess7"/>
    <dgm:cxn modelId="{0D8809B9-7CF3-42DE-B128-F5584F03C4AB}" type="presParOf" srcId="{6566F88C-6BA4-4CE5-886D-5922836FD500}" destId="{75CCF250-0135-4031-8753-0DC287FD1B1D}" srcOrd="4" destOrd="0" presId="urn:microsoft.com/office/officeart/2005/8/layout/hProcess7"/>
    <dgm:cxn modelId="{B608CF1C-66B0-4C83-9BDA-B6B56C5DA927}" type="presParOf" srcId="{75CCF250-0135-4031-8753-0DC287FD1B1D}" destId="{0D7E31A2-0A68-46D6-BE7A-BEFBA407BFB4}" srcOrd="0" destOrd="0" presId="urn:microsoft.com/office/officeart/2005/8/layout/hProcess7"/>
    <dgm:cxn modelId="{0C36C030-A106-44FF-A9B9-6B8B14C19FC1}" type="presParOf" srcId="{75CCF250-0135-4031-8753-0DC287FD1B1D}" destId="{155DDC73-E5A8-4056-85E5-A9FBD3E5371C}" srcOrd="1" destOrd="0" presId="urn:microsoft.com/office/officeart/2005/8/layout/hProcess7"/>
    <dgm:cxn modelId="{46A36AF6-D2EE-451F-9BFE-593F9028395C}" type="presParOf" srcId="{75CCF250-0135-4031-8753-0DC287FD1B1D}" destId="{B1825D1F-B2E4-4834-9B4C-0E2AD330452D}" srcOrd="2" destOrd="0" presId="urn:microsoft.com/office/officeart/2005/8/layout/hProcess7"/>
    <dgm:cxn modelId="{CEFFF478-0EA4-4C81-A1A2-5255F254C858}" type="presParOf" srcId="{6566F88C-6BA4-4CE5-886D-5922836FD500}" destId="{6DE9E2A8-2C55-436C-8E66-2ADD195110AF}" srcOrd="5" destOrd="0" presId="urn:microsoft.com/office/officeart/2005/8/layout/hProcess7"/>
    <dgm:cxn modelId="{92024ABF-50A4-4078-AD43-647624D7DCD9}" type="presParOf" srcId="{6566F88C-6BA4-4CE5-886D-5922836FD500}" destId="{CC10D6D0-4968-42AF-A04F-4CB47B52CE3F}" srcOrd="6" destOrd="0" presId="urn:microsoft.com/office/officeart/2005/8/layout/hProcess7"/>
    <dgm:cxn modelId="{F62134AA-4782-4496-8C01-C0F4A15CBEE6}" type="presParOf" srcId="{CC10D6D0-4968-42AF-A04F-4CB47B52CE3F}" destId="{386174CB-FA34-4C1E-BE15-4305D395A066}" srcOrd="0" destOrd="0" presId="urn:microsoft.com/office/officeart/2005/8/layout/hProcess7"/>
    <dgm:cxn modelId="{CAE93EDC-6C86-44DB-A5D3-2FF4797E14B6}" type="presParOf" srcId="{CC10D6D0-4968-42AF-A04F-4CB47B52CE3F}" destId="{CC224409-8301-475D-8B3F-CFCA711658FF}" srcOrd="1" destOrd="0" presId="urn:microsoft.com/office/officeart/2005/8/layout/hProcess7"/>
    <dgm:cxn modelId="{49F395A0-F794-4513-BDBE-8B8F82E50DC4}" type="presParOf" srcId="{CC10D6D0-4968-42AF-A04F-4CB47B52CE3F}" destId="{83A383A4-9688-4BE7-9878-8F72CF06FCE7}" srcOrd="2" destOrd="0" presId="urn:microsoft.com/office/officeart/2005/8/layout/hProcess7"/>
    <dgm:cxn modelId="{5AAAA8B3-5C28-477D-899B-235228872BC2}" type="presParOf" srcId="{6566F88C-6BA4-4CE5-886D-5922836FD500}" destId="{C2700E67-0A34-4864-BFFD-71C36AB8D9B5}" srcOrd="7" destOrd="0" presId="urn:microsoft.com/office/officeart/2005/8/layout/hProcess7"/>
    <dgm:cxn modelId="{DD3DB5A2-2CAC-4038-927B-156FE435CFBF}" type="presParOf" srcId="{6566F88C-6BA4-4CE5-886D-5922836FD500}" destId="{7EEAF788-2A5D-4167-8A84-1147833EAF1A}" srcOrd="8" destOrd="0" presId="urn:microsoft.com/office/officeart/2005/8/layout/hProcess7"/>
    <dgm:cxn modelId="{E6421038-9D4C-4B63-812B-DD67A6565665}" type="presParOf" srcId="{7EEAF788-2A5D-4167-8A84-1147833EAF1A}" destId="{6B90FE19-A374-441C-855B-2F2FE9E9B15B}" srcOrd="0" destOrd="0" presId="urn:microsoft.com/office/officeart/2005/8/layout/hProcess7"/>
    <dgm:cxn modelId="{AEF3F4EA-89DD-492E-A189-1DE569F0A8B5}" type="presParOf" srcId="{7EEAF788-2A5D-4167-8A84-1147833EAF1A}" destId="{FEB07D5C-96DA-4234-B029-E675719556FD}" srcOrd="1" destOrd="0" presId="urn:microsoft.com/office/officeart/2005/8/layout/hProcess7"/>
    <dgm:cxn modelId="{1FDAD7AA-6AD2-4940-8C53-4538768FCBB0}" type="presParOf" srcId="{7EEAF788-2A5D-4167-8A84-1147833EAF1A}" destId="{812B92B3-25A0-47A3-9FFB-B91F19E5A403}"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207876-928B-4960-8190-0759D5CFAE21}">
      <dsp:nvSpPr>
        <dsp:cNvPr id="0" name=""/>
        <dsp:cNvSpPr/>
      </dsp:nvSpPr>
      <dsp:spPr>
        <a:xfrm>
          <a:off x="0" y="1003994"/>
          <a:ext cx="2647156" cy="3176587"/>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r>
            <a:rPr lang="en-GB" sz="2200" b="0" i="0" kern="1200" dirty="0">
              <a:solidFill>
                <a:schemeClr val="bg1"/>
              </a:solidFill>
              <a:effectLst/>
              <a:latin typeface="Segoe UI" panose="020B0502040204020203" pitchFamily="34" charset="0"/>
            </a:rPr>
            <a:t>Engagement</a:t>
          </a:r>
          <a:endParaRPr lang="en-GB" sz="2200" kern="1200" dirty="0">
            <a:solidFill>
              <a:schemeClr val="bg1"/>
            </a:solidFill>
          </a:endParaRPr>
        </a:p>
      </dsp:txBody>
      <dsp:txXfrm rot="16200000">
        <a:off x="-1037685" y="2041679"/>
        <a:ext cx="2604801" cy="529431"/>
      </dsp:txXfrm>
    </dsp:sp>
    <dsp:sp modelId="{0D7E31A2-0A68-46D6-BE7A-BEFBA407BFB4}">
      <dsp:nvSpPr>
        <dsp:cNvPr id="0" name=""/>
        <dsp:cNvSpPr/>
      </dsp:nvSpPr>
      <dsp:spPr>
        <a:xfrm>
          <a:off x="2740421" y="1003994"/>
          <a:ext cx="2647156" cy="3176587"/>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r>
            <a:rPr lang="en-GB" sz="2200" kern="1200" dirty="0">
              <a:solidFill>
                <a:schemeClr val="bg1"/>
              </a:solidFill>
              <a:latin typeface="Segoe UI" panose="020B0502040204020203" pitchFamily="34" charset="0"/>
            </a:rPr>
            <a:t>Substantive learning </a:t>
          </a:r>
          <a:endParaRPr lang="en-GB" sz="2200" kern="1200" dirty="0">
            <a:solidFill>
              <a:schemeClr val="bg1"/>
            </a:solidFill>
          </a:endParaRPr>
        </a:p>
      </dsp:txBody>
      <dsp:txXfrm rot="16200000">
        <a:off x="1702736" y="2041679"/>
        <a:ext cx="2604801" cy="529431"/>
      </dsp:txXfrm>
    </dsp:sp>
    <dsp:sp modelId="{B66B089E-2904-44A7-8CD9-A01463D16A57}">
      <dsp:nvSpPr>
        <dsp:cNvPr id="0" name=""/>
        <dsp:cNvSpPr/>
      </dsp:nvSpPr>
      <dsp:spPr>
        <a:xfrm rot="5400000">
          <a:off x="2520369" y="3527151"/>
          <a:ext cx="466576" cy="39707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825D1F-B2E4-4834-9B4C-0E2AD330452D}">
      <dsp:nvSpPr>
        <dsp:cNvPr id="0" name=""/>
        <dsp:cNvSpPr/>
      </dsp:nvSpPr>
      <dsp:spPr>
        <a:xfrm>
          <a:off x="3269853" y="1003994"/>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GB" sz="1400" kern="1200" dirty="0">
              <a:solidFill>
                <a:schemeClr val="bg1"/>
              </a:solidFill>
              <a:latin typeface="Segoe UI" panose="020B0502040204020203" pitchFamily="34" charset="0"/>
            </a:rPr>
            <a:t>Delivered by: Multiply Champions/Partners</a:t>
          </a:r>
        </a:p>
        <a:p>
          <a:pPr marL="0" lvl="0" indent="0" algn="l" defTabSz="622300">
            <a:lnSpc>
              <a:spcPct val="90000"/>
            </a:lnSpc>
            <a:spcBef>
              <a:spcPct val="0"/>
            </a:spcBef>
            <a:spcAft>
              <a:spcPct val="35000"/>
            </a:spcAft>
            <a:buNone/>
          </a:pPr>
          <a:endParaRPr lang="en-GB" sz="1400" kern="1200" dirty="0">
            <a:solidFill>
              <a:schemeClr val="bg1"/>
            </a:solidFill>
            <a:latin typeface="Segoe UI" panose="020B0502040204020203" pitchFamily="34" charset="0"/>
          </a:endParaRPr>
        </a:p>
        <a:p>
          <a:pPr marL="0" lvl="0" indent="0" algn="l" defTabSz="622300">
            <a:lnSpc>
              <a:spcPct val="90000"/>
            </a:lnSpc>
            <a:spcBef>
              <a:spcPct val="0"/>
            </a:spcBef>
            <a:spcAft>
              <a:spcPct val="35000"/>
            </a:spcAft>
            <a:buNone/>
          </a:pPr>
          <a:r>
            <a:rPr lang="en-GB" sz="1400" kern="1200" dirty="0">
              <a:solidFill>
                <a:schemeClr val="bg1"/>
              </a:solidFill>
              <a:latin typeface="Segoe UI" panose="020B0502040204020203" pitchFamily="34" charset="0"/>
            </a:rPr>
            <a:t>Duration: from 2hours to 30hours+</a:t>
          </a:r>
        </a:p>
        <a:p>
          <a:pPr marL="0" lvl="0" indent="0" algn="l" defTabSz="622300">
            <a:lnSpc>
              <a:spcPct val="90000"/>
            </a:lnSpc>
            <a:spcBef>
              <a:spcPct val="0"/>
            </a:spcBef>
            <a:spcAft>
              <a:spcPct val="35000"/>
            </a:spcAft>
            <a:buNone/>
          </a:pPr>
          <a:endParaRPr lang="en-GB" sz="1400" kern="1200" dirty="0">
            <a:solidFill>
              <a:schemeClr val="bg1"/>
            </a:solidFill>
            <a:latin typeface="Segoe UI" panose="020B0502040204020203" pitchFamily="34" charset="0"/>
          </a:endParaRPr>
        </a:p>
        <a:p>
          <a:pPr marL="0" lvl="0" indent="0" algn="l" defTabSz="622300">
            <a:lnSpc>
              <a:spcPct val="90000"/>
            </a:lnSpc>
            <a:spcBef>
              <a:spcPct val="0"/>
            </a:spcBef>
            <a:spcAft>
              <a:spcPct val="35000"/>
            </a:spcAft>
            <a:buNone/>
          </a:pPr>
          <a:r>
            <a:rPr lang="en-GB" sz="1400" kern="1200" dirty="0">
              <a:solidFill>
                <a:schemeClr val="bg1"/>
              </a:solidFill>
              <a:latin typeface="Segoe UI" panose="020B0502040204020203" pitchFamily="34" charset="0"/>
            </a:rPr>
            <a:t>Content: Bespoke, contextualised delivery content designed to meet the needs of the learners</a:t>
          </a:r>
        </a:p>
        <a:p>
          <a:pPr marL="0" lvl="0" indent="0" algn="l" defTabSz="622300">
            <a:lnSpc>
              <a:spcPct val="90000"/>
            </a:lnSpc>
            <a:spcBef>
              <a:spcPct val="0"/>
            </a:spcBef>
            <a:spcAft>
              <a:spcPct val="35000"/>
            </a:spcAft>
            <a:buNone/>
          </a:pPr>
          <a:endParaRPr lang="en-GB" sz="1400" kern="1200" dirty="0"/>
        </a:p>
      </dsp:txBody>
      <dsp:txXfrm>
        <a:off x="3269853" y="1003994"/>
        <a:ext cx="1972131" cy="3176587"/>
      </dsp:txXfrm>
    </dsp:sp>
    <dsp:sp modelId="{6B90FE19-A374-441C-855B-2F2FE9E9B15B}">
      <dsp:nvSpPr>
        <dsp:cNvPr id="0" name=""/>
        <dsp:cNvSpPr/>
      </dsp:nvSpPr>
      <dsp:spPr>
        <a:xfrm>
          <a:off x="5417596" y="1040175"/>
          <a:ext cx="2647156" cy="3176587"/>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r>
            <a:rPr lang="en-GB" sz="2200" kern="1200" dirty="0"/>
            <a:t>Next Steps</a:t>
          </a:r>
        </a:p>
      </dsp:txBody>
      <dsp:txXfrm rot="16200000">
        <a:off x="4379911" y="2077860"/>
        <a:ext cx="2604801" cy="529431"/>
      </dsp:txXfrm>
    </dsp:sp>
    <dsp:sp modelId="{CC224409-8301-475D-8B3F-CFCA711658FF}">
      <dsp:nvSpPr>
        <dsp:cNvPr id="0" name=""/>
        <dsp:cNvSpPr/>
      </dsp:nvSpPr>
      <dsp:spPr>
        <a:xfrm rot="5400000">
          <a:off x="5260176" y="3527151"/>
          <a:ext cx="466576" cy="39707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2B92B3-25A0-47A3-9FFB-B91F19E5A403}">
      <dsp:nvSpPr>
        <dsp:cNvPr id="0" name=""/>
        <dsp:cNvSpPr/>
      </dsp:nvSpPr>
      <dsp:spPr>
        <a:xfrm>
          <a:off x="5947028" y="1040175"/>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GB" sz="1400" kern="1200" dirty="0">
              <a:solidFill>
                <a:schemeClr val="bg1"/>
              </a:solidFill>
            </a:rPr>
            <a:t>Learners progress into formal learning to achieve quals in:</a:t>
          </a:r>
        </a:p>
        <a:p>
          <a:pPr marL="0" lvl="0" indent="0" algn="l" defTabSz="622300">
            <a:lnSpc>
              <a:spcPct val="90000"/>
            </a:lnSpc>
            <a:spcBef>
              <a:spcPct val="0"/>
            </a:spcBef>
            <a:spcAft>
              <a:spcPct val="35000"/>
            </a:spcAft>
            <a:buFont typeface="Arial" panose="020B0604020202020204" pitchFamily="34" charset="0"/>
            <a:buNone/>
          </a:pPr>
          <a:r>
            <a:rPr lang="en-GB" sz="1400" kern="1200" dirty="0">
              <a:solidFill>
                <a:schemeClr val="bg1"/>
              </a:solidFill>
            </a:rPr>
            <a:t>-Numeracy</a:t>
          </a:r>
        </a:p>
        <a:p>
          <a:pPr marL="0" lvl="0" indent="0" algn="l" defTabSz="622300">
            <a:lnSpc>
              <a:spcPct val="90000"/>
            </a:lnSpc>
            <a:spcBef>
              <a:spcPct val="0"/>
            </a:spcBef>
            <a:spcAft>
              <a:spcPct val="35000"/>
            </a:spcAft>
            <a:buFont typeface="Arial" panose="020B0604020202020204" pitchFamily="34" charset="0"/>
            <a:buNone/>
          </a:pPr>
          <a:r>
            <a:rPr lang="en-GB" sz="1400" kern="1200" dirty="0">
              <a:solidFill>
                <a:schemeClr val="bg1"/>
              </a:solidFill>
            </a:rPr>
            <a:t>-Digital Skills</a:t>
          </a:r>
        </a:p>
        <a:p>
          <a:pPr marL="0" lvl="0" indent="0" algn="l" defTabSz="622300">
            <a:lnSpc>
              <a:spcPct val="90000"/>
            </a:lnSpc>
            <a:spcBef>
              <a:spcPct val="0"/>
            </a:spcBef>
            <a:spcAft>
              <a:spcPct val="35000"/>
            </a:spcAft>
            <a:buFont typeface="Arial" panose="020B0604020202020204" pitchFamily="34" charset="0"/>
            <a:buNone/>
          </a:pPr>
          <a:r>
            <a:rPr lang="en-GB" sz="1400" kern="1200" dirty="0">
              <a:solidFill>
                <a:schemeClr val="bg1"/>
              </a:solidFill>
            </a:rPr>
            <a:t>-Vocational qualifications</a:t>
          </a:r>
        </a:p>
      </dsp:txBody>
      <dsp:txXfrm>
        <a:off x="5947028" y="1040175"/>
        <a:ext cx="1972131" cy="31765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4EA22-3A44-41BE-AC07-3BD69B85AE4B}" type="datetimeFigureOut">
              <a:rPr lang="en-GB" smtClean="0"/>
              <a:t>09/06/2023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B25C6-8AF4-491A-94D5-559815757E3F}" type="slidenum">
              <a:rPr lang="en-GB" smtClean="0"/>
              <a:t>‹#›</a:t>
            </a:fld>
            <a:endParaRPr lang="en-GB"/>
          </a:p>
        </p:txBody>
      </p:sp>
    </p:spTree>
    <p:extLst>
      <p:ext uri="{BB962C8B-B14F-4D97-AF65-F5344CB8AC3E}">
        <p14:creationId xmlns:p14="http://schemas.microsoft.com/office/powerpoint/2010/main" val="2949861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My name is Sarra Scougall and I am the Multiply Coordinator at Durham Learn and I manage the Multiply project.</a:t>
            </a:r>
          </a:p>
          <a:p>
            <a:r>
              <a:rPr lang="en-GB" dirty="0"/>
              <a:t>So what is Multiply? In England there are 17m adults or half of the working age population who maths skills similar to those of a primary school child. Therefore as part of the new UK Shared Prosperity Fund the government has invested £560 million to improve that statistic – Multiply</a:t>
            </a:r>
          </a:p>
          <a:p>
            <a:endParaRPr lang="en-GB" dirty="0"/>
          </a:p>
          <a:p>
            <a:r>
              <a:rPr lang="en-GB" dirty="0"/>
              <a:t>This project is currently operating until March 2025 and aims to improve adults numeracy abilities to support them to:</a:t>
            </a:r>
          </a:p>
          <a:p>
            <a:r>
              <a:rPr lang="en-GB" dirty="0"/>
              <a:t>Improve household finances</a:t>
            </a:r>
          </a:p>
          <a:p>
            <a:r>
              <a:rPr lang="en-GB" dirty="0"/>
              <a:t>Help their children with their homework</a:t>
            </a:r>
          </a:p>
          <a:p>
            <a:r>
              <a:rPr lang="en-GB" dirty="0"/>
              <a:t>Improve sector specific numeracy skills for those in work</a:t>
            </a:r>
          </a:p>
          <a:p>
            <a:endParaRPr lang="en-GB" dirty="0"/>
          </a:p>
          <a:p>
            <a:r>
              <a:rPr lang="en-GB" dirty="0"/>
              <a:t>Lets have a further look at the intent of the project and how it is relevant for you sat here today…</a:t>
            </a:r>
          </a:p>
          <a:p>
            <a:endParaRPr lang="en-GB" dirty="0"/>
          </a:p>
        </p:txBody>
      </p:sp>
      <p:sp>
        <p:nvSpPr>
          <p:cNvPr id="4" name="Slide Number Placeholder 3"/>
          <p:cNvSpPr>
            <a:spLocks noGrp="1"/>
          </p:cNvSpPr>
          <p:nvPr>
            <p:ph type="sldNum" sz="quarter" idx="5"/>
          </p:nvPr>
        </p:nvSpPr>
        <p:spPr/>
        <p:txBody>
          <a:bodyPr/>
          <a:lstStyle/>
          <a:p>
            <a:fld id="{180B25C6-8AF4-491A-94D5-559815757E3F}" type="slidenum">
              <a:rPr lang="en-GB" smtClean="0"/>
              <a:t>2</a:t>
            </a:fld>
            <a:endParaRPr lang="en-GB"/>
          </a:p>
        </p:txBody>
      </p:sp>
    </p:spTree>
    <p:extLst>
      <p:ext uri="{BB962C8B-B14F-4D97-AF65-F5344CB8AC3E}">
        <p14:creationId xmlns:p14="http://schemas.microsoft.com/office/powerpoint/2010/main" val="887454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Durham County Council have been allocated £2.8 million pounds worth of funding to provide innovative solutions to support thousands of adults through innovative solutions. The project here across County Durham aims to:</a:t>
            </a: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Improve </a:t>
            </a:r>
            <a:r>
              <a:rPr lang="en-GB" sz="1200" b="1" i="0" u="none" strike="noStrike" dirty="0">
                <a:solidFill>
                  <a:srgbClr val="000000"/>
                </a:solidFill>
                <a:effectLst/>
                <a:latin typeface="Calibri" panose="020F0502020204030204" pitchFamily="34" charset="0"/>
              </a:rPr>
              <a:t>confidence</a:t>
            </a:r>
            <a:r>
              <a:rPr lang="en-GB" sz="1200" b="0" i="0" u="none" strike="noStrike" dirty="0">
                <a:solidFill>
                  <a:srgbClr val="000000"/>
                </a:solidFill>
                <a:effectLst/>
                <a:latin typeface="Calibri" panose="020F0502020204030204" pitchFamily="34" charset="0"/>
              </a:rPr>
              <a:t> with numbers with the </a:t>
            </a:r>
            <a:r>
              <a:rPr lang="en-GB" sz="1200" b="1" i="0" u="none" strike="noStrike" dirty="0">
                <a:solidFill>
                  <a:srgbClr val="000000"/>
                </a:solidFill>
                <a:effectLst/>
                <a:latin typeface="Calibri" panose="020F0502020204030204" pitchFamily="34" charset="0"/>
              </a:rPr>
              <a:t>hardest to reach</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70C0"/>
                </a:solidFill>
                <a:effectLst/>
                <a:latin typeface="Calibri" panose="020F0502020204030204" pitchFamily="34" charset="0"/>
              </a:rPr>
              <a:t>Help </a:t>
            </a:r>
            <a:r>
              <a:rPr lang="en-GB" sz="1200" b="1" i="0" u="none" strike="noStrike" dirty="0">
                <a:solidFill>
                  <a:srgbClr val="0070C0"/>
                </a:solidFill>
                <a:effectLst/>
                <a:latin typeface="Calibri" panose="020F0502020204030204" pitchFamily="34" charset="0"/>
              </a:rPr>
              <a:t>parents and carers </a:t>
            </a:r>
            <a:r>
              <a:rPr lang="en-GB" sz="1200" b="0" i="0" u="none" strike="noStrike" dirty="0">
                <a:solidFill>
                  <a:srgbClr val="0070C0"/>
                </a:solidFill>
                <a:effectLst/>
                <a:latin typeface="Calibri" panose="020F0502020204030204" pitchFamily="34" charset="0"/>
              </a:rPr>
              <a:t>improve their </a:t>
            </a:r>
            <a:r>
              <a:rPr lang="en-GB" sz="1200" b="1" i="0" u="none" strike="noStrike" dirty="0">
                <a:solidFill>
                  <a:srgbClr val="0070C0"/>
                </a:solidFill>
                <a:effectLst/>
                <a:latin typeface="Calibri" panose="020F0502020204030204" pitchFamily="34" charset="0"/>
              </a:rPr>
              <a:t>children’s attainment </a:t>
            </a:r>
            <a:r>
              <a:rPr lang="en-GB" sz="1200" b="0" i="0" u="none" strike="noStrike" dirty="0">
                <a:solidFill>
                  <a:srgbClr val="0070C0"/>
                </a:solidFill>
                <a:effectLst/>
                <a:latin typeface="Calibri" panose="020F0502020204030204" pitchFamily="34" charset="0"/>
              </a:rPr>
              <a:t>and their own progression</a:t>
            </a:r>
            <a:r>
              <a:rPr lang="en-US" sz="1200" b="0" i="0" dirty="0">
                <a:solidFill>
                  <a:srgbClr val="0070C0"/>
                </a:solidFill>
                <a:effectLst/>
                <a:latin typeface="Calibri" panose="020F0502020204030204" pitchFamily="34" charset="0"/>
              </a:rPr>
              <a:t>​</a:t>
            </a:r>
            <a:endParaRPr lang="en-US" sz="1200" b="0" i="0" dirty="0">
              <a:solidFill>
                <a:srgbClr val="0070C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Achieve </a:t>
            </a:r>
            <a:r>
              <a:rPr lang="en-GB" sz="1200" b="1" i="0" u="none" strike="noStrike" dirty="0">
                <a:solidFill>
                  <a:srgbClr val="000000"/>
                </a:solidFill>
                <a:effectLst/>
                <a:latin typeface="Calibri" panose="020F0502020204030204" pitchFamily="34" charset="0"/>
              </a:rPr>
              <a:t>maths qualifications </a:t>
            </a:r>
            <a:r>
              <a:rPr lang="en-GB" sz="1200" b="0" i="0" u="none" strike="noStrike" dirty="0">
                <a:solidFill>
                  <a:srgbClr val="000000"/>
                </a:solidFill>
                <a:effectLst/>
                <a:latin typeface="Calibri" panose="020F0502020204030204" pitchFamily="34" charset="0"/>
              </a:rPr>
              <a:t>up to and including Level 2</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1" i="0" u="none" strike="noStrike" dirty="0">
                <a:solidFill>
                  <a:srgbClr val="000000"/>
                </a:solidFill>
                <a:effectLst/>
                <a:latin typeface="Calibri" panose="020F0502020204030204" pitchFamily="34" charset="0"/>
              </a:rPr>
              <a:t>Increase participation </a:t>
            </a:r>
            <a:r>
              <a:rPr lang="en-GB" sz="1200" b="0" i="0" u="none" strike="noStrike" dirty="0">
                <a:solidFill>
                  <a:srgbClr val="000000"/>
                </a:solidFill>
                <a:effectLst/>
                <a:latin typeface="Calibri" panose="020F0502020204030204" pitchFamily="34" charset="0"/>
              </a:rPr>
              <a:t>in numeracy courses</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1" i="0" u="none" strike="noStrike" dirty="0">
                <a:solidFill>
                  <a:srgbClr val="000000"/>
                </a:solidFill>
                <a:effectLst/>
                <a:latin typeface="Calibri" panose="020F0502020204030204" pitchFamily="34" charset="0"/>
              </a:rPr>
              <a:t>Fill numeracy skills gaps </a:t>
            </a:r>
            <a:r>
              <a:rPr lang="en-GB" sz="1200" b="0" i="0" u="none" strike="noStrike" dirty="0">
                <a:solidFill>
                  <a:srgbClr val="000000"/>
                </a:solidFill>
                <a:effectLst/>
                <a:latin typeface="Calibri" panose="020F0502020204030204" pitchFamily="34" charset="0"/>
              </a:rPr>
              <a:t>reported by employers, supporting people to </a:t>
            </a:r>
            <a:r>
              <a:rPr lang="en-GB" sz="1200" b="1" i="0" u="none" strike="noStrike" dirty="0">
                <a:solidFill>
                  <a:srgbClr val="000000"/>
                </a:solidFill>
                <a:effectLst/>
                <a:latin typeface="Calibri" panose="020F0502020204030204" pitchFamily="34" charset="0"/>
              </a:rPr>
              <a:t>gain employment and progress in work</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endParaRPr lang="en-GB" sz="1200" b="0" i="0" u="none" strike="noStrike" dirty="0">
              <a:solidFill>
                <a:srgbClr val="0070C0"/>
              </a:solidFill>
              <a:effectLst/>
              <a:latin typeface="Calibri" panose="020F0502020204030204" pitchFamily="34" charset="0"/>
            </a:endParaRPr>
          </a:p>
          <a:p>
            <a:endParaRPr lang="en-GB" sz="1200" b="0" i="0" u="none" strike="noStrike" dirty="0">
              <a:solidFill>
                <a:srgbClr val="0070C0"/>
              </a:solidFill>
              <a:effectLst/>
              <a:latin typeface="Calibri" panose="020F0502020204030204" pitchFamily="34" charset="0"/>
            </a:endParaRPr>
          </a:p>
          <a:p>
            <a:r>
              <a:rPr lang="en-GB" sz="1200" b="0" i="0" u="none" strike="noStrike" dirty="0">
                <a:solidFill>
                  <a:srgbClr val="0070C0"/>
                </a:solidFill>
                <a:effectLst/>
                <a:latin typeface="Calibri" panose="020F0502020204030204" pitchFamily="34" charset="0"/>
              </a:rPr>
              <a:t>So how are we doing this?....</a:t>
            </a:r>
            <a:endParaRPr lang="en-GB" dirty="0"/>
          </a:p>
          <a:p>
            <a:endParaRPr lang="en-GB" dirty="0"/>
          </a:p>
        </p:txBody>
      </p:sp>
      <p:sp>
        <p:nvSpPr>
          <p:cNvPr id="4" name="Slide Number Placeholder 3"/>
          <p:cNvSpPr>
            <a:spLocks noGrp="1"/>
          </p:cNvSpPr>
          <p:nvPr>
            <p:ph type="sldNum" sz="quarter" idx="5"/>
          </p:nvPr>
        </p:nvSpPr>
        <p:spPr/>
        <p:txBody>
          <a:bodyPr/>
          <a:lstStyle/>
          <a:p>
            <a:fld id="{180B25C6-8AF4-491A-94D5-559815757E3F}" type="slidenum">
              <a:rPr lang="en-GB" smtClean="0"/>
              <a:t>3</a:t>
            </a:fld>
            <a:endParaRPr lang="en-GB"/>
          </a:p>
        </p:txBody>
      </p:sp>
    </p:spTree>
    <p:extLst>
      <p:ext uri="{BB962C8B-B14F-4D97-AF65-F5344CB8AC3E}">
        <p14:creationId xmlns:p14="http://schemas.microsoft.com/office/powerpoint/2010/main" val="1877023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Firstly the Multiply Champion will deliver a bitesize engagement activity of up to 2 hours to generate interest in upskilling and establish need</a:t>
            </a:r>
          </a:p>
          <a:p>
            <a:endParaRPr lang="en-GB" dirty="0"/>
          </a:p>
          <a:p>
            <a:r>
              <a:rPr lang="en-GB" dirty="0"/>
              <a:t>Then if the learner would like to develop their skills further they can join one of our short courses for minimum of 2 hours, again bespoke and contextualised to meet their needs</a:t>
            </a:r>
          </a:p>
          <a:p>
            <a:endParaRPr lang="en-GB" dirty="0"/>
          </a:p>
          <a:p>
            <a:r>
              <a:rPr lang="en-GB" dirty="0"/>
              <a:t>Then </a:t>
            </a:r>
            <a:r>
              <a:rPr lang="en-GB" dirty="0" err="1"/>
              <a:t>whats</a:t>
            </a:r>
            <a:r>
              <a:rPr lang="en-GB" dirty="0"/>
              <a:t> next? Progress into a formal qualification or use their skills to support their child, its up to them.</a:t>
            </a:r>
          </a:p>
          <a:p>
            <a:endParaRPr lang="en-GB" dirty="0"/>
          </a:p>
          <a:p>
            <a:endParaRPr lang="en-GB" dirty="0"/>
          </a:p>
        </p:txBody>
      </p:sp>
      <p:sp>
        <p:nvSpPr>
          <p:cNvPr id="4" name="Slide Number Placeholder 3"/>
          <p:cNvSpPr>
            <a:spLocks noGrp="1"/>
          </p:cNvSpPr>
          <p:nvPr>
            <p:ph type="sldNum" sz="quarter" idx="5"/>
          </p:nvPr>
        </p:nvSpPr>
        <p:spPr/>
        <p:txBody>
          <a:bodyPr/>
          <a:lstStyle/>
          <a:p>
            <a:fld id="{180B25C6-8AF4-491A-94D5-559815757E3F}" type="slidenum">
              <a:rPr lang="en-GB" smtClean="0"/>
              <a:t>4</a:t>
            </a:fld>
            <a:endParaRPr lang="en-GB"/>
          </a:p>
        </p:txBody>
      </p:sp>
    </p:spTree>
    <p:extLst>
      <p:ext uri="{BB962C8B-B14F-4D97-AF65-F5344CB8AC3E}">
        <p14:creationId xmlns:p14="http://schemas.microsoft.com/office/powerpoint/2010/main" val="3062171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a range of courses available designed in response to learners need from Year 1 of the project. These include….</a:t>
            </a:r>
          </a:p>
          <a:p>
            <a:endParaRPr lang="en-GB" dirty="0"/>
          </a:p>
          <a:p>
            <a:r>
              <a:rPr lang="en-GB" dirty="0"/>
              <a:t>These are delivered in small groups and we also offer 1-2-1 support for those who require this. This can be delivered face-to-face or online.</a:t>
            </a:r>
          </a:p>
        </p:txBody>
      </p:sp>
      <p:sp>
        <p:nvSpPr>
          <p:cNvPr id="4" name="Slide Number Placeholder 3"/>
          <p:cNvSpPr>
            <a:spLocks noGrp="1"/>
          </p:cNvSpPr>
          <p:nvPr>
            <p:ph type="sldNum" sz="quarter" idx="5"/>
          </p:nvPr>
        </p:nvSpPr>
        <p:spPr/>
        <p:txBody>
          <a:bodyPr/>
          <a:lstStyle/>
          <a:p>
            <a:fld id="{180B25C6-8AF4-491A-94D5-559815757E3F}" type="slidenum">
              <a:rPr lang="en-GB" smtClean="0"/>
              <a:t>5</a:t>
            </a:fld>
            <a:endParaRPr lang="en-GB"/>
          </a:p>
        </p:txBody>
      </p:sp>
    </p:spTree>
    <p:extLst>
      <p:ext uri="{BB962C8B-B14F-4D97-AF65-F5344CB8AC3E}">
        <p14:creationId xmlns:p14="http://schemas.microsoft.com/office/powerpoint/2010/main" val="2127685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b="1" dirty="0"/>
              <a:t>Year 1 </a:t>
            </a:r>
            <a:r>
              <a:rPr lang="en-GB" sz="1200" dirty="0"/>
              <a:t>(Dec 2022-23/03/23)</a:t>
            </a:r>
          </a:p>
          <a:p>
            <a:pPr marL="0" indent="0">
              <a:buNone/>
            </a:pPr>
            <a:endParaRPr lang="en-GB" sz="1200" dirty="0"/>
          </a:p>
          <a:p>
            <a:pPr marL="0" indent="0">
              <a:buNone/>
            </a:pPr>
            <a:r>
              <a:rPr lang="en-GB" sz="1200" dirty="0"/>
              <a:t>The Durham Learn Multiply Team and our subcontractors and partners delivered 386 engagements and substantive learning activities to adu</a:t>
            </a:r>
            <a:r>
              <a:rPr lang="en-GB" dirty="0"/>
              <a:t>lts</a:t>
            </a:r>
            <a:r>
              <a:rPr lang="en-GB" sz="1200" dirty="0"/>
              <a:t> in County Durham</a:t>
            </a:r>
          </a:p>
          <a:p>
            <a:endParaRPr lang="en-GB" dirty="0"/>
          </a:p>
          <a:p>
            <a:r>
              <a:rPr lang="en-GB" dirty="0"/>
              <a:t>Here is some examples of feedback from our learners</a:t>
            </a:r>
          </a:p>
        </p:txBody>
      </p:sp>
      <p:sp>
        <p:nvSpPr>
          <p:cNvPr id="4" name="Slide Number Placeholder 3"/>
          <p:cNvSpPr>
            <a:spLocks noGrp="1"/>
          </p:cNvSpPr>
          <p:nvPr>
            <p:ph type="sldNum" sz="quarter" idx="5"/>
          </p:nvPr>
        </p:nvSpPr>
        <p:spPr/>
        <p:txBody>
          <a:bodyPr/>
          <a:lstStyle/>
          <a:p>
            <a:fld id="{180B25C6-8AF4-491A-94D5-559815757E3F}" type="slidenum">
              <a:rPr lang="en-GB" smtClean="0"/>
              <a:t>6</a:t>
            </a:fld>
            <a:endParaRPr lang="en-GB"/>
          </a:p>
        </p:txBody>
      </p:sp>
    </p:spTree>
    <p:extLst>
      <p:ext uri="{BB962C8B-B14F-4D97-AF65-F5344CB8AC3E}">
        <p14:creationId xmlns:p14="http://schemas.microsoft.com/office/powerpoint/2010/main" val="822942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have adults who use your service who you think would benefit from the support that Multiply can offer please contact us via the Multiply email address and one of our Champions will be in touch.</a:t>
            </a:r>
          </a:p>
          <a:p>
            <a:endParaRPr lang="en-GB" dirty="0"/>
          </a:p>
          <a:p>
            <a:r>
              <a:rPr lang="en-GB" dirty="0"/>
              <a:t>If you would like to find out how we can support your organisation by delivering bespoke support for either the staff and volunteers or service users please get in touch with either of our Business Development Officers who will arrange a meeting to discuss training needs</a:t>
            </a:r>
          </a:p>
        </p:txBody>
      </p:sp>
      <p:sp>
        <p:nvSpPr>
          <p:cNvPr id="4" name="Slide Number Placeholder 3"/>
          <p:cNvSpPr>
            <a:spLocks noGrp="1"/>
          </p:cNvSpPr>
          <p:nvPr>
            <p:ph type="sldNum" sz="quarter" idx="5"/>
          </p:nvPr>
        </p:nvSpPr>
        <p:spPr/>
        <p:txBody>
          <a:bodyPr/>
          <a:lstStyle/>
          <a:p>
            <a:fld id="{180B25C6-8AF4-491A-94D5-559815757E3F}" type="slidenum">
              <a:rPr lang="en-GB" smtClean="0"/>
              <a:t>7</a:t>
            </a:fld>
            <a:endParaRPr lang="en-GB"/>
          </a:p>
        </p:txBody>
      </p:sp>
    </p:spTree>
    <p:extLst>
      <p:ext uri="{BB962C8B-B14F-4D97-AF65-F5344CB8AC3E}">
        <p14:creationId xmlns:p14="http://schemas.microsoft.com/office/powerpoint/2010/main" val="65730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FFE16-9E17-4DEE-AF9C-17F59A0E06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CCE2C484-DD4E-4E07-A889-8550113930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53325FC8-EA42-45F4-8F8A-8E8D5B4947EF}"/>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5" name="Footer Placeholder 4">
            <a:extLst>
              <a:ext uri="{FF2B5EF4-FFF2-40B4-BE49-F238E27FC236}">
                <a16:creationId xmlns:a16="http://schemas.microsoft.com/office/drawing/2014/main" id="{9E06E92D-8675-4FE9-9ED3-6FBB712713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718761-9321-41C5-840F-3239A3CD93D5}"/>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206331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866EB-DC62-4838-8C72-626988AA0A2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0B7C67-69DF-45BE-9BE2-EF6468D427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FC2205-AC48-4CFC-9B4B-8A61A64922D4}"/>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5" name="Footer Placeholder 4">
            <a:extLst>
              <a:ext uri="{FF2B5EF4-FFF2-40B4-BE49-F238E27FC236}">
                <a16:creationId xmlns:a16="http://schemas.microsoft.com/office/drawing/2014/main" id="{C481AD7F-D7DB-4E15-A845-2C82B9435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D4F8B-6650-4007-86D4-532E6B06995D}"/>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2539731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2FC1E2-FF90-49F4-B53B-658380186A94}"/>
              </a:ext>
            </a:extLst>
          </p:cNvPr>
          <p:cNvSpPr>
            <a:spLocks noGrp="1"/>
          </p:cNvSpPr>
          <p:nvPr>
            <p:ph type="title" orient="vert"/>
          </p:nvPr>
        </p:nvSpPr>
        <p:spPr>
          <a:xfrm>
            <a:off x="8724900" y="1772816"/>
            <a:ext cx="2628900" cy="4404146"/>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E991F2-F995-4093-9CCC-764EB7EE38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55DB70-2E4F-4536-B27B-69496293A9E9}"/>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5" name="Footer Placeholder 4">
            <a:extLst>
              <a:ext uri="{FF2B5EF4-FFF2-40B4-BE49-F238E27FC236}">
                <a16:creationId xmlns:a16="http://schemas.microsoft.com/office/drawing/2014/main" id="{2E2ED44F-0157-4BFC-8A5A-2DA250EEA6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578ED5-F073-48D7-B7DF-9D768CF79DB4}"/>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420681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45A148-B9D6-469C-A114-76E7BAF956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a:extLst>
              <a:ext uri="{FF2B5EF4-FFF2-40B4-BE49-F238E27FC236}">
                <a16:creationId xmlns:a16="http://schemas.microsoft.com/office/drawing/2014/main" id="{F2BA43B7-02A8-4154-811D-0CFCD35BA5F6}"/>
              </a:ext>
            </a:extLst>
          </p:cNvPr>
          <p:cNvSpPr>
            <a:spLocks noGrp="1"/>
          </p:cNvSpPr>
          <p:nvPr>
            <p:ph type="title"/>
          </p:nvPr>
        </p:nvSpPr>
        <p:spPr/>
        <p:txBody>
          <a:bodyPr/>
          <a:lstStyle/>
          <a:p>
            <a:r>
              <a:rPr lang="en-US"/>
              <a:t>Click to edit Master title style</a:t>
            </a:r>
            <a:endParaRPr lang="en-GB"/>
          </a:p>
        </p:txBody>
      </p:sp>
      <p:sp>
        <p:nvSpPr>
          <p:cNvPr id="4" name="Date Placeholder 3">
            <a:extLst>
              <a:ext uri="{FF2B5EF4-FFF2-40B4-BE49-F238E27FC236}">
                <a16:creationId xmlns:a16="http://schemas.microsoft.com/office/drawing/2014/main" id="{2D0CD57C-7A2A-4FE1-8F72-5046A9F9EC5D}"/>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5" name="Footer Placeholder 4">
            <a:extLst>
              <a:ext uri="{FF2B5EF4-FFF2-40B4-BE49-F238E27FC236}">
                <a16:creationId xmlns:a16="http://schemas.microsoft.com/office/drawing/2014/main" id="{416C4574-B6B1-4130-B357-A9DD6A1617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A028CE-9446-4A97-B8C8-D3523407D579}"/>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325104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DC1EB-AC72-4B01-9423-41F453781D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1B9BDCE-46DB-48FE-8A1F-38193D60FD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0358AD-CCA7-4AB4-96B9-36E4576BAFEA}"/>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5" name="Footer Placeholder 4">
            <a:extLst>
              <a:ext uri="{FF2B5EF4-FFF2-40B4-BE49-F238E27FC236}">
                <a16:creationId xmlns:a16="http://schemas.microsoft.com/office/drawing/2014/main" id="{9A3ADDC9-8F61-4454-8595-57FB2CFCE8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8D86C5-7989-4294-90CA-F9D686181C2C}"/>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382790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E3F25-70A0-44E2-B92F-EED115892B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31A19B-21EA-40FE-AC6A-46FBCA6845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2E87BA-AD83-4C4A-BF05-F813460370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1C184B6-8069-4847-9E46-9A4BDBFDA91E}"/>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6" name="Footer Placeholder 5">
            <a:extLst>
              <a:ext uri="{FF2B5EF4-FFF2-40B4-BE49-F238E27FC236}">
                <a16:creationId xmlns:a16="http://schemas.microsoft.com/office/drawing/2014/main" id="{17B0E2FB-4243-4FCA-A83B-AE08269474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2A3370-3F7D-4DE2-85E2-7FE72C7B2694}"/>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405795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2F2F-FF78-455C-921F-F452DEB458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0F9B34-3E18-4650-89D5-08AAD041A6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ADE32C-0D90-4CB2-BE58-82C98D06A3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36ADD83-711B-4A75-9F0C-1E4A663E0F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B052A6-2D53-4726-9B69-CA978F0FE8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54B0452-DA54-4D7D-B037-B6A5B2554E37}"/>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8" name="Footer Placeholder 7">
            <a:extLst>
              <a:ext uri="{FF2B5EF4-FFF2-40B4-BE49-F238E27FC236}">
                <a16:creationId xmlns:a16="http://schemas.microsoft.com/office/drawing/2014/main" id="{EB9DC3A0-3CE7-4458-89E1-900FB4F418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2381A77-9879-42CC-AD79-E7F2991C8ECB}"/>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320804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348ED-480E-47B0-BF8F-48DB4B35BA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666CDB6-C7F4-487C-BB3B-C4CAAAA27141}"/>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4" name="Footer Placeholder 3">
            <a:extLst>
              <a:ext uri="{FF2B5EF4-FFF2-40B4-BE49-F238E27FC236}">
                <a16:creationId xmlns:a16="http://schemas.microsoft.com/office/drawing/2014/main" id="{4F0070CC-B6BE-4FD6-9A0A-B3D57A5D37D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F295D0-2C10-4FC5-8F37-2EA05B648CF1}"/>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2598615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DDB7A-9EC0-48FA-946D-E45E2B74D3DA}"/>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3" name="Footer Placeholder 2">
            <a:extLst>
              <a:ext uri="{FF2B5EF4-FFF2-40B4-BE49-F238E27FC236}">
                <a16:creationId xmlns:a16="http://schemas.microsoft.com/office/drawing/2014/main" id="{CBC8FD5D-5D0B-46CD-B6EC-B063F6E41B0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C4942A-3F32-4DD7-8815-36C9E1C4665C}"/>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115652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574CE-3B56-4D9C-A8B3-39C02CBD8B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491C7D-CD94-4319-A91E-4E2E5BDC6F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65DCC15-E0C6-44AB-B1D4-696CAE66CB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3159B6-6AA2-4D98-B319-8AE9B783F635}"/>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6" name="Footer Placeholder 5">
            <a:extLst>
              <a:ext uri="{FF2B5EF4-FFF2-40B4-BE49-F238E27FC236}">
                <a16:creationId xmlns:a16="http://schemas.microsoft.com/office/drawing/2014/main" id="{F010966C-E72F-44D6-9EF2-0E9203F6C9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965B0C-B4D7-4B33-AEC1-BFE222688F14}"/>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202633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31C31-0048-4008-B484-AD947D11FA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EAA9387-0296-4051-929A-7EF9F30B0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4BD58695-04A6-4409-A83F-0B2FB32972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367506-6797-4614-BC59-D0D5601CCA78}"/>
              </a:ext>
            </a:extLst>
          </p:cNvPr>
          <p:cNvSpPr>
            <a:spLocks noGrp="1"/>
          </p:cNvSpPr>
          <p:nvPr>
            <p:ph type="dt" sz="half" idx="10"/>
          </p:nvPr>
        </p:nvSpPr>
        <p:spPr/>
        <p:txBody>
          <a:bodyPr/>
          <a:lstStyle/>
          <a:p>
            <a:fld id="{586CD951-4EA1-467E-8D55-019294408AC8}" type="datetimeFigureOut">
              <a:rPr lang="en-GB" smtClean="0"/>
              <a:t>09/06/2023</a:t>
            </a:fld>
            <a:endParaRPr lang="en-GB"/>
          </a:p>
        </p:txBody>
      </p:sp>
      <p:sp>
        <p:nvSpPr>
          <p:cNvPr id="6" name="Footer Placeholder 5">
            <a:extLst>
              <a:ext uri="{FF2B5EF4-FFF2-40B4-BE49-F238E27FC236}">
                <a16:creationId xmlns:a16="http://schemas.microsoft.com/office/drawing/2014/main" id="{AE066C59-DC0B-4F21-94E2-1B7D1F47BD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7F2BD7-9829-431D-BFE0-F6056B60B3BB}"/>
              </a:ext>
            </a:extLst>
          </p:cNvPr>
          <p:cNvSpPr>
            <a:spLocks noGrp="1"/>
          </p:cNvSpPr>
          <p:nvPr>
            <p:ph type="sldNum" sz="quarter" idx="12"/>
          </p:nvPr>
        </p:nvSpPr>
        <p:spPr/>
        <p:txBody>
          <a:bodyPr/>
          <a:lstStyle/>
          <a:p>
            <a:fld id="{8136CE46-8D96-4EAB-BC76-B28D5E59C785}" type="slidenum">
              <a:rPr lang="en-GB" smtClean="0"/>
              <a:t>‹#›</a:t>
            </a:fld>
            <a:endParaRPr lang="en-GB"/>
          </a:p>
        </p:txBody>
      </p:sp>
    </p:spTree>
    <p:extLst>
      <p:ext uri="{BB962C8B-B14F-4D97-AF65-F5344CB8AC3E}">
        <p14:creationId xmlns:p14="http://schemas.microsoft.com/office/powerpoint/2010/main" val="157314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 picture containing text, clipart&#10;&#10;Description automatically generated">
            <a:extLst>
              <a:ext uri="{FF2B5EF4-FFF2-40B4-BE49-F238E27FC236}">
                <a16:creationId xmlns:a16="http://schemas.microsoft.com/office/drawing/2014/main" id="{A73FB685-BA5E-8218-58A0-24A041C2490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284527" y="1000364"/>
            <a:ext cx="2410036" cy="840445"/>
          </a:xfrm>
          <a:prstGeom prst="rect">
            <a:avLst/>
          </a:prstGeom>
        </p:spPr>
      </p:pic>
      <p:sp>
        <p:nvSpPr>
          <p:cNvPr id="10" name="Oval 9">
            <a:extLst>
              <a:ext uri="{FF2B5EF4-FFF2-40B4-BE49-F238E27FC236}">
                <a16:creationId xmlns:a16="http://schemas.microsoft.com/office/drawing/2014/main" id="{FA05C184-4EEE-4E94-99E1-3AFC77908503}"/>
              </a:ext>
            </a:extLst>
          </p:cNvPr>
          <p:cNvSpPr/>
          <p:nvPr userDrawn="1"/>
        </p:nvSpPr>
        <p:spPr>
          <a:xfrm>
            <a:off x="10743760" y="5258243"/>
            <a:ext cx="2926464" cy="2926464"/>
          </a:xfrm>
          <a:prstGeom prst="ellipse">
            <a:avLst/>
          </a:prstGeom>
          <a:solidFill>
            <a:srgbClr val="857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CDD0D485-3B92-4F55-9379-986E63FE66E2}"/>
              </a:ext>
            </a:extLst>
          </p:cNvPr>
          <p:cNvSpPr/>
          <p:nvPr userDrawn="1"/>
        </p:nvSpPr>
        <p:spPr>
          <a:xfrm>
            <a:off x="-1102432" y="-1102432"/>
            <a:ext cx="2204864" cy="2204864"/>
          </a:xfrm>
          <a:prstGeom prst="ellipse">
            <a:avLst/>
          </a:prstGeom>
          <a:solidFill>
            <a:srgbClr val="12A1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a:extLst>
              <a:ext uri="{FF2B5EF4-FFF2-40B4-BE49-F238E27FC236}">
                <a16:creationId xmlns:a16="http://schemas.microsoft.com/office/drawing/2014/main" id="{119BED0B-1212-4D48-8209-F123AC9989BF}"/>
              </a:ext>
            </a:extLst>
          </p:cNvPr>
          <p:cNvSpPr>
            <a:spLocks noGrp="1"/>
          </p:cNvSpPr>
          <p:nvPr>
            <p:ph type="title"/>
          </p:nvPr>
        </p:nvSpPr>
        <p:spPr>
          <a:xfrm>
            <a:off x="838200" y="365125"/>
            <a:ext cx="8309742"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2A0FC2-8C49-49A2-BC3D-97E461E0C7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8B32853-A230-464F-A9AD-C1ADFD5195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latin typeface="Arial Rounded MT Bold" panose="020F0704030504030204" pitchFamily="34" charset="0"/>
              </a:defRPr>
            </a:lvl1pPr>
          </a:lstStyle>
          <a:p>
            <a:fld id="{586CD951-4EA1-467E-8D55-019294408AC8}" type="datetimeFigureOut">
              <a:rPr lang="en-GB" smtClean="0"/>
              <a:pPr/>
              <a:t>09/06/2023</a:t>
            </a:fld>
            <a:endParaRPr lang="en-GB"/>
          </a:p>
        </p:txBody>
      </p:sp>
      <p:sp>
        <p:nvSpPr>
          <p:cNvPr id="5" name="Footer Placeholder 4">
            <a:extLst>
              <a:ext uri="{FF2B5EF4-FFF2-40B4-BE49-F238E27FC236}">
                <a16:creationId xmlns:a16="http://schemas.microsoft.com/office/drawing/2014/main" id="{5FFDF1CD-A650-4A10-9E9D-E7235E07FF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a:solidFill>
                  <a:schemeClr val="tx1"/>
                </a:solidFill>
                <a:latin typeface="Arial Rounded MT Bold" panose="020F0704030504030204" pitchFamily="34" charset="0"/>
                <a:cs typeface="Arial" panose="020B0604020202020204" pitchFamily="34" charset="0"/>
              </a:defRPr>
            </a:lvl1pPr>
          </a:lstStyle>
          <a:p>
            <a:endParaRPr lang="en-GB" dirty="0"/>
          </a:p>
        </p:txBody>
      </p:sp>
      <p:sp>
        <p:nvSpPr>
          <p:cNvPr id="6" name="Slide Number Placeholder 5">
            <a:extLst>
              <a:ext uri="{FF2B5EF4-FFF2-40B4-BE49-F238E27FC236}">
                <a16:creationId xmlns:a16="http://schemas.microsoft.com/office/drawing/2014/main" id="{684117CE-CA84-419D-A0CE-2AA4C5D7DC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latin typeface="Arial Rounded MT Bold" panose="020F0704030504030204" pitchFamily="34" charset="0"/>
              </a:defRPr>
            </a:lvl1pPr>
          </a:lstStyle>
          <a:p>
            <a:fld id="{8136CE46-8D96-4EAB-BC76-B28D5E59C785}" type="slidenum">
              <a:rPr lang="en-GB" smtClean="0"/>
              <a:pPr/>
              <a:t>‹#›</a:t>
            </a:fld>
            <a:endParaRPr lang="en-GB"/>
          </a:p>
        </p:txBody>
      </p:sp>
      <p:pic>
        <p:nvPicPr>
          <p:cNvPr id="8" name="Picture 7" descr="A picture containing qr code&#10;&#10;Description automatically generated">
            <a:extLst>
              <a:ext uri="{FF2B5EF4-FFF2-40B4-BE49-F238E27FC236}">
                <a16:creationId xmlns:a16="http://schemas.microsoft.com/office/drawing/2014/main" id="{DC7F334E-D912-4982-A3D8-07C95FC63A9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832304" y="246978"/>
            <a:ext cx="1636447" cy="840445"/>
          </a:xfrm>
          <a:prstGeom prst="rect">
            <a:avLst/>
          </a:prstGeom>
        </p:spPr>
      </p:pic>
      <p:pic>
        <p:nvPicPr>
          <p:cNvPr id="12" name="Picture 11" descr="Logo&#10;&#10;Description automatically generated">
            <a:extLst>
              <a:ext uri="{FF2B5EF4-FFF2-40B4-BE49-F238E27FC236}">
                <a16:creationId xmlns:a16="http://schemas.microsoft.com/office/drawing/2014/main" id="{8A9D6B9A-0BA7-4E99-AA87-3EE9C3D812F6}"/>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32504" y="473725"/>
            <a:ext cx="1062059" cy="450639"/>
          </a:xfrm>
          <a:prstGeom prst="rect">
            <a:avLst/>
          </a:prstGeom>
        </p:spPr>
      </p:pic>
    </p:spTree>
    <p:extLst>
      <p:ext uri="{BB962C8B-B14F-4D97-AF65-F5344CB8AC3E}">
        <p14:creationId xmlns:p14="http://schemas.microsoft.com/office/powerpoint/2010/main" val="2795904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kern="1200">
          <a:solidFill>
            <a:srgbClr val="002F63"/>
          </a:solidFill>
          <a:latin typeface="Arial Rounded MT Bold" panose="020F070403050403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8572B2"/>
        </a:buClr>
        <a:buSzPct val="120000"/>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hyperlink" Target="mailto:Julie.Duncan@durham.gov.uk" TargetMode="External"/><Relationship Id="rId5" Type="http://schemas.openxmlformats.org/officeDocument/2006/relationships/hyperlink" Target="mailto:michelle.Morrison@durham.gov.uk" TargetMode="External"/><Relationship Id="rId4" Type="http://schemas.openxmlformats.org/officeDocument/2006/relationships/hyperlink" Target="https://forms.office.com/e/R8Jmc3NKQ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EFEF1-CD64-0BA0-3535-9FB518EB7DEE}"/>
              </a:ext>
            </a:extLst>
          </p:cNvPr>
          <p:cNvSpPr>
            <a:spLocks noGrp="1"/>
          </p:cNvSpPr>
          <p:nvPr>
            <p:ph type="ctrTitle"/>
          </p:nvPr>
        </p:nvSpPr>
        <p:spPr/>
        <p:txBody>
          <a:bodyPr/>
          <a:lstStyle/>
          <a:p>
            <a:r>
              <a:rPr lang="en-GB" dirty="0"/>
              <a:t>Multiply</a:t>
            </a:r>
          </a:p>
        </p:txBody>
      </p:sp>
      <p:sp>
        <p:nvSpPr>
          <p:cNvPr id="3" name="Subtitle 2">
            <a:extLst>
              <a:ext uri="{FF2B5EF4-FFF2-40B4-BE49-F238E27FC236}">
                <a16:creationId xmlns:a16="http://schemas.microsoft.com/office/drawing/2014/main" id="{EEB0ED3D-BDF2-34E5-341E-112F63FB2D75}"/>
              </a:ext>
            </a:extLst>
          </p:cNvPr>
          <p:cNvSpPr>
            <a:spLocks noGrp="1"/>
          </p:cNvSpPr>
          <p:nvPr>
            <p:ph type="subTitle" idx="1"/>
          </p:nvPr>
        </p:nvSpPr>
        <p:spPr/>
        <p:txBody>
          <a:bodyPr/>
          <a:lstStyle/>
          <a:p>
            <a:r>
              <a:rPr lang="en-GB" dirty="0"/>
              <a:t>Sarra Scougall</a:t>
            </a:r>
          </a:p>
        </p:txBody>
      </p:sp>
    </p:spTree>
    <p:extLst>
      <p:ext uri="{BB962C8B-B14F-4D97-AF65-F5344CB8AC3E}">
        <p14:creationId xmlns:p14="http://schemas.microsoft.com/office/powerpoint/2010/main" val="4220710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97B8D6-8E62-8BFF-BE00-88AABC5BF02D}"/>
              </a:ext>
            </a:extLst>
          </p:cNvPr>
          <p:cNvSpPr txBox="1"/>
          <p:nvPr/>
        </p:nvSpPr>
        <p:spPr>
          <a:xfrm>
            <a:off x="2592977" y="3361899"/>
            <a:ext cx="7380514" cy="369332"/>
          </a:xfrm>
          <a:prstGeom prst="rect">
            <a:avLst/>
          </a:prstGeom>
          <a:noFill/>
        </p:spPr>
        <p:txBody>
          <a:bodyPr wrap="square">
            <a:spAutoFit/>
          </a:bodyPr>
          <a:lstStyle/>
          <a:p>
            <a:r>
              <a:rPr lang="en-GB" b="0" i="0" dirty="0">
                <a:solidFill>
                  <a:srgbClr val="000000"/>
                </a:solidFill>
                <a:effectLst/>
                <a:latin typeface="Times New Roman" panose="02020603050405020304" pitchFamily="18" charset="0"/>
              </a:rPr>
              <a:t> </a:t>
            </a:r>
            <a:endParaRPr lang="en-GB" dirty="0"/>
          </a:p>
        </p:txBody>
      </p:sp>
      <p:sp>
        <p:nvSpPr>
          <p:cNvPr id="4" name="TextBox 3">
            <a:extLst>
              <a:ext uri="{FF2B5EF4-FFF2-40B4-BE49-F238E27FC236}">
                <a16:creationId xmlns:a16="http://schemas.microsoft.com/office/drawing/2014/main" id="{952AD5EC-6826-650C-EB86-BF19E6C44191}"/>
              </a:ext>
            </a:extLst>
          </p:cNvPr>
          <p:cNvSpPr txBox="1"/>
          <p:nvPr/>
        </p:nvSpPr>
        <p:spPr>
          <a:xfrm>
            <a:off x="983432" y="1230868"/>
            <a:ext cx="7380514" cy="646331"/>
          </a:xfrm>
          <a:prstGeom prst="rect">
            <a:avLst/>
          </a:prstGeom>
          <a:noFill/>
        </p:spPr>
        <p:txBody>
          <a:bodyPr wrap="square">
            <a:spAutoFit/>
          </a:bodyPr>
          <a:lstStyle/>
          <a:p>
            <a:r>
              <a:rPr lang="en-GB" sz="3600" b="1" i="0" dirty="0">
                <a:solidFill>
                  <a:srgbClr val="2F5597"/>
                </a:solidFill>
                <a:effectLst/>
                <a:latin typeface="Arial Rounded MT Bold" panose="020F0704030504030204" pitchFamily="34" charset="0"/>
              </a:rPr>
              <a:t>Background</a:t>
            </a:r>
            <a:endParaRPr lang="en-GB" sz="3600" dirty="0"/>
          </a:p>
        </p:txBody>
      </p:sp>
      <p:sp>
        <p:nvSpPr>
          <p:cNvPr id="6" name="TextBox 5">
            <a:extLst>
              <a:ext uri="{FF2B5EF4-FFF2-40B4-BE49-F238E27FC236}">
                <a16:creationId xmlns:a16="http://schemas.microsoft.com/office/drawing/2014/main" id="{3AFD1E90-E411-73CE-913F-B08E511BA49E}"/>
              </a:ext>
            </a:extLst>
          </p:cNvPr>
          <p:cNvSpPr txBox="1"/>
          <p:nvPr/>
        </p:nvSpPr>
        <p:spPr>
          <a:xfrm>
            <a:off x="1460034" y="1916832"/>
            <a:ext cx="9271932" cy="3970318"/>
          </a:xfrm>
          <a:prstGeom prst="rect">
            <a:avLst/>
          </a:prstGeom>
          <a:noFill/>
        </p:spPr>
        <p:txBody>
          <a:bodyPr wrap="square">
            <a:spAutoFit/>
          </a:bodyPr>
          <a:lstStyle/>
          <a:p>
            <a:pPr algn="l" rtl="0" fontAlgn="base"/>
            <a:r>
              <a:rPr lang="en-GB" b="1" i="0" u="none" strike="noStrike" dirty="0">
                <a:solidFill>
                  <a:srgbClr val="548FC7"/>
                </a:solidFill>
                <a:effectLst/>
                <a:latin typeface="Arial" panose="020B0604020202020204" pitchFamily="34" charset="0"/>
              </a:rPr>
              <a:t>Did you know?</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endParaRPr lang="en-GB" b="1" i="0" u="none" strike="noStrike" dirty="0">
              <a:solidFill>
                <a:srgbClr val="000000"/>
              </a:solidFill>
              <a:effectLst/>
              <a:latin typeface="Arial" panose="020B0604020202020204" pitchFamily="34" charset="0"/>
            </a:endParaRPr>
          </a:p>
          <a:p>
            <a:pPr algn="l" rtl="0" fontAlgn="base"/>
            <a:r>
              <a:rPr lang="en-GB" b="1" i="0" u="none" strike="noStrike" dirty="0">
                <a:solidFill>
                  <a:srgbClr val="000000"/>
                </a:solidFill>
                <a:effectLst/>
                <a:latin typeface="Arial" panose="020B0604020202020204" pitchFamily="34" charset="0"/>
              </a:rPr>
              <a:t>17m adults </a:t>
            </a:r>
            <a:r>
              <a:rPr lang="en-GB" b="0" i="0" u="none" strike="noStrike" dirty="0">
                <a:solidFill>
                  <a:srgbClr val="000000"/>
                </a:solidFill>
                <a:effectLst/>
                <a:latin typeface="Arial" panose="020B0604020202020204" pitchFamily="34" charset="0"/>
              </a:rPr>
              <a:t>in England (half of the working-age population) have everyday maths skills roughly equivalent to those expected of </a:t>
            </a:r>
            <a:r>
              <a:rPr lang="en-GB" b="1" i="0" u="none" strike="noStrike" dirty="0">
                <a:solidFill>
                  <a:srgbClr val="000000"/>
                </a:solidFill>
                <a:effectLst/>
                <a:latin typeface="Arial" panose="020B0604020202020204" pitchFamily="34" charset="0"/>
              </a:rPr>
              <a:t>a primary school child</a:t>
            </a:r>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1" i="0" u="none" strike="noStrike" dirty="0">
                <a:solidFill>
                  <a:srgbClr val="000000"/>
                </a:solidFill>
                <a:effectLst/>
                <a:latin typeface="Arial" panose="020B0604020202020204" pitchFamily="34" charset="0"/>
              </a:rPr>
              <a:t>UKSPF funded Multiply </a:t>
            </a:r>
            <a:r>
              <a:rPr lang="en-GB" b="0" i="0" u="none" strike="noStrike" dirty="0">
                <a:solidFill>
                  <a:srgbClr val="000000"/>
                </a:solidFill>
                <a:effectLst/>
                <a:latin typeface="Arial" panose="020B0604020202020204" pitchFamily="34" charset="0"/>
              </a:rPr>
              <a:t>aims, from now until </a:t>
            </a:r>
            <a:r>
              <a:rPr lang="en-GB" b="1" i="0" u="none" strike="noStrike" dirty="0">
                <a:solidFill>
                  <a:srgbClr val="000000"/>
                </a:solidFill>
                <a:effectLst/>
                <a:latin typeface="Arial" panose="020B0604020202020204" pitchFamily="34" charset="0"/>
              </a:rPr>
              <a:t>March 2025</a:t>
            </a:r>
            <a:r>
              <a:rPr lang="en-GB" b="0" i="0" u="none" strike="noStrike" dirty="0">
                <a:solidFill>
                  <a:srgbClr val="000000"/>
                </a:solidFill>
                <a:effectLst/>
                <a:latin typeface="Arial" panose="020B0604020202020204" pitchFamily="34" charset="0"/>
              </a:rPr>
              <a:t>, to help people improve their ability to understand and use maths in daily life, home, and work e.g.:</a:t>
            </a:r>
            <a:r>
              <a:rPr lang="en-GB" b="0" i="0" dirty="0">
                <a:solidFill>
                  <a:srgbClr val="000000"/>
                </a:solidFill>
                <a:effectLst/>
                <a:latin typeface="Arial" panose="020B0604020202020204" pitchFamily="34" charset="0"/>
              </a:rPr>
              <a:t>​</a:t>
            </a:r>
          </a:p>
          <a:p>
            <a:pPr algn="l" rtl="0" fontAlgn="base"/>
            <a:endParaRPr lang="en-GB"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household finances</a:t>
            </a:r>
            <a:r>
              <a:rPr lang="en-GB"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en-GB" b="1" i="0" u="none" strike="noStrike" dirty="0">
                <a:solidFill>
                  <a:srgbClr val="000000"/>
                </a:solidFill>
                <a:effectLst/>
                <a:latin typeface="Arial" panose="020B0604020202020204" pitchFamily="34" charset="0"/>
              </a:rPr>
              <a:t>helping children with homework</a:t>
            </a:r>
            <a:r>
              <a:rPr lang="en-GB" b="1"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improving numeracy skills specific to a line of work.</a:t>
            </a:r>
            <a:r>
              <a:rPr lang="en-US" b="0" i="0" dirty="0">
                <a:solidFill>
                  <a:srgbClr val="000000"/>
                </a:solidFill>
                <a:effectLst/>
                <a:latin typeface="Arial" panose="020B0604020202020204" pitchFamily="34" charset="0"/>
              </a:rPr>
              <a:t>​</a:t>
            </a: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ctr" rtl="0" fontAlgn="base"/>
            <a:r>
              <a:rPr lang="en-GB" b="0" i="0" u="none" strike="noStrike" dirty="0">
                <a:solidFill>
                  <a:schemeClr val="accent1">
                    <a:lumMod val="75000"/>
                  </a:schemeClr>
                </a:solidFill>
                <a:effectLst/>
                <a:latin typeface="Arial" panose="020B0604020202020204" pitchFamily="34" charset="0"/>
              </a:rPr>
              <a:t>Durham County Council will receive </a:t>
            </a:r>
            <a:r>
              <a:rPr lang="en-GB" b="1" i="0" u="none" strike="noStrike" dirty="0">
                <a:solidFill>
                  <a:schemeClr val="accent1">
                    <a:lumMod val="75000"/>
                  </a:schemeClr>
                </a:solidFill>
                <a:effectLst/>
                <a:latin typeface="Arial" panose="020B0604020202020204" pitchFamily="34" charset="0"/>
              </a:rPr>
              <a:t>£2.803 million </a:t>
            </a:r>
            <a:r>
              <a:rPr lang="en-GB" b="0" i="0" u="none" strike="noStrike" dirty="0">
                <a:solidFill>
                  <a:schemeClr val="accent1">
                    <a:lumMod val="75000"/>
                  </a:schemeClr>
                </a:solidFill>
                <a:effectLst/>
                <a:latin typeface="Arial" panose="020B0604020202020204" pitchFamily="34" charset="0"/>
              </a:rPr>
              <a:t>from the Department for Education, across the duration of the project.</a:t>
            </a:r>
            <a:r>
              <a:rPr lang="en-GB" b="0" i="0" dirty="0">
                <a:solidFill>
                  <a:schemeClr val="accent1">
                    <a:lumMod val="75000"/>
                  </a:schemeClr>
                </a:solidFill>
                <a:effectLst/>
                <a:latin typeface="Arial" panose="020B0604020202020204" pitchFamily="34" charset="0"/>
              </a:rPr>
              <a:t>​</a:t>
            </a:r>
            <a:endParaRPr lang="en-GB" b="0" i="0" dirty="0">
              <a:solidFill>
                <a:schemeClr val="accent1">
                  <a:lumMod val="75000"/>
                </a:schemeClr>
              </a:solidFill>
              <a:effectLst/>
              <a:latin typeface="Segoe UI" panose="020B0502040204020203" pitchFamily="34" charset="0"/>
            </a:endParaRPr>
          </a:p>
        </p:txBody>
      </p:sp>
    </p:spTree>
    <p:extLst>
      <p:ext uri="{BB962C8B-B14F-4D97-AF65-F5344CB8AC3E}">
        <p14:creationId xmlns:p14="http://schemas.microsoft.com/office/powerpoint/2010/main" val="90535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22C7289-6DDD-143C-2BC6-940EAE2EEB90}"/>
              </a:ext>
            </a:extLst>
          </p:cNvPr>
          <p:cNvSpPr txBox="1">
            <a:spLocks/>
          </p:cNvSpPr>
          <p:nvPr/>
        </p:nvSpPr>
        <p:spPr>
          <a:xfrm>
            <a:off x="838200" y="490934"/>
            <a:ext cx="1033462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kern="1200">
                <a:solidFill>
                  <a:srgbClr val="002F63"/>
                </a:solidFill>
                <a:latin typeface="Arial Rounded MT Bold" panose="020F0704030504030204" pitchFamily="34" charset="0"/>
                <a:ea typeface="+mj-ea"/>
                <a:cs typeface="Arial" panose="020B0604020202020204" pitchFamily="34" charset="0"/>
              </a:defRPr>
            </a:lvl1pPr>
          </a:lstStyle>
          <a:p>
            <a:r>
              <a:rPr lang="en-GB" dirty="0">
                <a:solidFill>
                  <a:schemeClr val="accent1">
                    <a:lumMod val="75000"/>
                  </a:schemeClr>
                </a:solidFill>
              </a:rPr>
              <a:t>Aim of Project</a:t>
            </a:r>
          </a:p>
        </p:txBody>
      </p:sp>
      <p:sp>
        <p:nvSpPr>
          <p:cNvPr id="11" name="Content Placeholder 2">
            <a:extLst>
              <a:ext uri="{FF2B5EF4-FFF2-40B4-BE49-F238E27FC236}">
                <a16:creationId xmlns:a16="http://schemas.microsoft.com/office/drawing/2014/main" id="{FB0C34CF-8CEA-15DD-271D-F29445F2CB3D}"/>
              </a:ext>
            </a:extLst>
          </p:cNvPr>
          <p:cNvSpPr txBox="1">
            <a:spLocks/>
          </p:cNvSpPr>
          <p:nvPr/>
        </p:nvSpPr>
        <p:spPr>
          <a:xfrm>
            <a:off x="835995" y="1837390"/>
            <a:ext cx="10334625"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rgbClr val="8572B2"/>
              </a:buClr>
              <a:buSzPct val="120000"/>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8572B2"/>
              </a:buClr>
              <a:buSzPct val="12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en-GB" dirty="0">
                <a:solidFill>
                  <a:srgbClr val="000000"/>
                </a:solidFill>
                <a:latin typeface="Calibri" panose="020F0502020204030204" pitchFamily="34" charset="0"/>
              </a:rPr>
              <a:t>By March 2025 we want the project to provide innovative solutions to support thousands of adults in County Durham to:</a:t>
            </a:r>
            <a:r>
              <a:rPr lang="en-US" dirty="0">
                <a:solidFill>
                  <a:srgbClr val="000000"/>
                </a:solidFill>
                <a:latin typeface="Calibri" panose="020F0502020204030204" pitchFamily="34" charset="0"/>
              </a:rPr>
              <a:t>​</a:t>
            </a:r>
          </a:p>
          <a:p>
            <a:pPr marL="0" indent="0" fontAlgn="base">
              <a:buFont typeface="Arial" panose="020B0604020202020204" pitchFamily="34" charset="0"/>
              <a:buNone/>
            </a:pPr>
            <a:endParaRPr lang="en-GB" dirty="0">
              <a:solidFill>
                <a:srgbClr val="000000"/>
              </a:solidFill>
            </a:endParaRPr>
          </a:p>
          <a:p>
            <a:pPr fontAlgn="base"/>
            <a:r>
              <a:rPr lang="en-GB" sz="2400" dirty="0">
                <a:solidFill>
                  <a:srgbClr val="000000"/>
                </a:solidFill>
                <a:latin typeface="+mn-lt"/>
              </a:rPr>
              <a:t>Improve </a:t>
            </a:r>
            <a:r>
              <a:rPr lang="en-GB" sz="2400" b="1" dirty="0">
                <a:solidFill>
                  <a:srgbClr val="000000"/>
                </a:solidFill>
                <a:latin typeface="+mn-lt"/>
              </a:rPr>
              <a:t>confidence</a:t>
            </a:r>
            <a:r>
              <a:rPr lang="en-GB" sz="2400" dirty="0">
                <a:solidFill>
                  <a:srgbClr val="000000"/>
                </a:solidFill>
                <a:latin typeface="+mn-lt"/>
              </a:rPr>
              <a:t> with numbers with the </a:t>
            </a:r>
            <a:r>
              <a:rPr lang="en-GB" sz="2400" b="1" dirty="0">
                <a:solidFill>
                  <a:srgbClr val="000000"/>
                </a:solidFill>
                <a:latin typeface="+mn-lt"/>
              </a:rPr>
              <a:t>hardest to reach</a:t>
            </a:r>
            <a:r>
              <a:rPr lang="en-US" sz="2400" dirty="0">
                <a:solidFill>
                  <a:srgbClr val="000000"/>
                </a:solidFill>
                <a:latin typeface="+mn-lt"/>
              </a:rPr>
              <a:t>​</a:t>
            </a:r>
          </a:p>
          <a:p>
            <a:pPr fontAlgn="base"/>
            <a:r>
              <a:rPr lang="en-GB" sz="2400" dirty="0">
                <a:latin typeface="+mn-lt"/>
              </a:rPr>
              <a:t>Improve their </a:t>
            </a:r>
            <a:r>
              <a:rPr lang="en-GB" sz="2400" b="1" dirty="0">
                <a:latin typeface="+mn-lt"/>
              </a:rPr>
              <a:t>children’s attainment in maths </a:t>
            </a:r>
            <a:r>
              <a:rPr lang="en-GB" sz="2400" dirty="0">
                <a:latin typeface="+mn-lt"/>
              </a:rPr>
              <a:t>and their own progression</a:t>
            </a:r>
            <a:r>
              <a:rPr lang="en-US" sz="2400" dirty="0">
                <a:latin typeface="+mn-lt"/>
              </a:rPr>
              <a:t>​. </a:t>
            </a:r>
            <a:r>
              <a:rPr lang="en-GB" sz="2400" dirty="0">
                <a:latin typeface="+mn-lt"/>
              </a:rPr>
              <a:t>Courses for parents wanting to increase their numeracy skills in order to help their children, and help with their own progression</a:t>
            </a:r>
            <a:endParaRPr lang="en-US" sz="2400" dirty="0">
              <a:latin typeface="+mn-lt"/>
            </a:endParaRPr>
          </a:p>
          <a:p>
            <a:pPr fontAlgn="base"/>
            <a:r>
              <a:rPr lang="en-GB" sz="2400" dirty="0">
                <a:solidFill>
                  <a:srgbClr val="000000"/>
                </a:solidFill>
                <a:latin typeface="+mn-lt"/>
              </a:rPr>
              <a:t>Achieve </a:t>
            </a:r>
            <a:r>
              <a:rPr lang="en-GB" sz="2400" b="1" dirty="0">
                <a:solidFill>
                  <a:srgbClr val="000000"/>
                </a:solidFill>
                <a:latin typeface="+mn-lt"/>
              </a:rPr>
              <a:t>maths qualifications </a:t>
            </a:r>
            <a:r>
              <a:rPr lang="en-GB" sz="2400" dirty="0">
                <a:solidFill>
                  <a:srgbClr val="000000"/>
                </a:solidFill>
                <a:latin typeface="+mn-lt"/>
              </a:rPr>
              <a:t>up to and including Level 2</a:t>
            </a:r>
            <a:r>
              <a:rPr lang="en-US" sz="2400" dirty="0">
                <a:solidFill>
                  <a:srgbClr val="000000"/>
                </a:solidFill>
                <a:latin typeface="+mn-lt"/>
              </a:rPr>
              <a:t>​</a:t>
            </a:r>
          </a:p>
          <a:p>
            <a:pPr fontAlgn="base"/>
            <a:r>
              <a:rPr lang="en-GB" sz="2400" b="1" dirty="0">
                <a:solidFill>
                  <a:srgbClr val="000000"/>
                </a:solidFill>
                <a:latin typeface="+mn-lt"/>
              </a:rPr>
              <a:t>Increase participation </a:t>
            </a:r>
            <a:r>
              <a:rPr lang="en-GB" sz="2400" dirty="0">
                <a:solidFill>
                  <a:srgbClr val="000000"/>
                </a:solidFill>
                <a:latin typeface="+mn-lt"/>
              </a:rPr>
              <a:t>in numeracy courses</a:t>
            </a:r>
            <a:r>
              <a:rPr lang="en-US" sz="2400" dirty="0">
                <a:solidFill>
                  <a:srgbClr val="000000"/>
                </a:solidFill>
                <a:latin typeface="+mn-lt"/>
              </a:rPr>
              <a:t>​</a:t>
            </a:r>
          </a:p>
          <a:p>
            <a:pPr fontAlgn="base"/>
            <a:r>
              <a:rPr lang="en-GB" sz="2400" b="1" dirty="0">
                <a:solidFill>
                  <a:srgbClr val="000000"/>
                </a:solidFill>
                <a:latin typeface="+mn-lt"/>
              </a:rPr>
              <a:t>Fill numeracy skills gaps </a:t>
            </a:r>
            <a:r>
              <a:rPr lang="en-GB" sz="2400" dirty="0">
                <a:solidFill>
                  <a:srgbClr val="000000"/>
                </a:solidFill>
                <a:latin typeface="+mn-lt"/>
              </a:rPr>
              <a:t>reported by employers, supporting people to </a:t>
            </a:r>
            <a:r>
              <a:rPr lang="en-GB" sz="2400" b="1" dirty="0">
                <a:solidFill>
                  <a:srgbClr val="000000"/>
                </a:solidFill>
                <a:latin typeface="+mn-lt"/>
              </a:rPr>
              <a:t>gain employment and progress in work</a:t>
            </a:r>
            <a:r>
              <a:rPr lang="en-US" sz="2400" dirty="0">
                <a:solidFill>
                  <a:srgbClr val="000000"/>
                </a:solidFill>
                <a:latin typeface="+mn-lt"/>
              </a:rPr>
              <a:t>​</a:t>
            </a:r>
          </a:p>
          <a:p>
            <a:endParaRPr lang="en-GB" dirty="0"/>
          </a:p>
        </p:txBody>
      </p:sp>
    </p:spTree>
    <p:extLst>
      <p:ext uri="{BB962C8B-B14F-4D97-AF65-F5344CB8AC3E}">
        <p14:creationId xmlns:p14="http://schemas.microsoft.com/office/powerpoint/2010/main" val="3418039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5DFFE4-17A9-2B86-3DC3-9848BF4DA837}"/>
              </a:ext>
            </a:extLst>
          </p:cNvPr>
          <p:cNvSpPr>
            <a:spLocks noGrp="1"/>
          </p:cNvSpPr>
          <p:nvPr>
            <p:ph type="title"/>
          </p:nvPr>
        </p:nvSpPr>
        <p:spPr/>
        <p:txBody>
          <a:bodyPr/>
          <a:lstStyle/>
          <a:p>
            <a:r>
              <a:rPr lang="en-GB" dirty="0"/>
              <a:t>Delivery Model</a:t>
            </a:r>
          </a:p>
        </p:txBody>
      </p:sp>
      <p:graphicFrame>
        <p:nvGraphicFramePr>
          <p:cNvPr id="4" name="Diagram 3">
            <a:extLst>
              <a:ext uri="{FF2B5EF4-FFF2-40B4-BE49-F238E27FC236}">
                <a16:creationId xmlns:a16="http://schemas.microsoft.com/office/drawing/2014/main" id="{7FFAF58E-FC0A-2E9A-BD9C-ADC76150CB7E}"/>
              </a:ext>
            </a:extLst>
          </p:cNvPr>
          <p:cNvGraphicFramePr/>
          <p:nvPr>
            <p:extLst>
              <p:ext uri="{D42A27DB-BD31-4B8C-83A1-F6EECF244321}">
                <p14:modId xmlns:p14="http://schemas.microsoft.com/office/powerpoint/2010/main" val="1502043520"/>
              </p:ext>
            </p:extLst>
          </p:nvPr>
        </p:nvGraphicFramePr>
        <p:xfrm>
          <a:off x="1775520" y="692696"/>
          <a:ext cx="812800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D687336F-A959-8849-08B4-A8DE72A65C5F}"/>
              </a:ext>
            </a:extLst>
          </p:cNvPr>
          <p:cNvSpPr txBox="1"/>
          <p:nvPr/>
        </p:nvSpPr>
        <p:spPr>
          <a:xfrm>
            <a:off x="2270941" y="1838434"/>
            <a:ext cx="2004829" cy="2893100"/>
          </a:xfrm>
          <a:prstGeom prst="rect">
            <a:avLst/>
          </a:prstGeom>
          <a:noFill/>
        </p:spPr>
        <p:txBody>
          <a:bodyPr wrap="square" rtlCol="0">
            <a:spAutoFit/>
          </a:bodyPr>
          <a:lstStyle/>
          <a:p>
            <a:r>
              <a:rPr lang="en-GB" sz="1400" dirty="0">
                <a:solidFill>
                  <a:schemeClr val="bg1"/>
                </a:solidFill>
              </a:rPr>
              <a:t>Delivered by: Multiply Champions</a:t>
            </a:r>
          </a:p>
          <a:p>
            <a:endParaRPr lang="en-GB" sz="1400" dirty="0">
              <a:solidFill>
                <a:schemeClr val="bg1"/>
              </a:solidFill>
            </a:endParaRPr>
          </a:p>
          <a:p>
            <a:r>
              <a:rPr lang="en-GB" sz="1400" dirty="0">
                <a:solidFill>
                  <a:schemeClr val="bg1"/>
                </a:solidFill>
              </a:rPr>
              <a:t>Duration: Up to 2 hours of activity</a:t>
            </a:r>
          </a:p>
          <a:p>
            <a:endParaRPr lang="en-GB" sz="1400" dirty="0">
              <a:solidFill>
                <a:schemeClr val="bg1"/>
              </a:solidFill>
            </a:endParaRPr>
          </a:p>
          <a:p>
            <a:r>
              <a:rPr lang="en-GB" sz="1400" dirty="0">
                <a:solidFill>
                  <a:schemeClr val="bg1"/>
                </a:solidFill>
              </a:rPr>
              <a:t>Content: Informal discussion about numeracy and bitesize numeracy activity</a:t>
            </a:r>
          </a:p>
          <a:p>
            <a:endParaRPr lang="en-GB" sz="1400" dirty="0">
              <a:solidFill>
                <a:schemeClr val="bg1"/>
              </a:solidFill>
            </a:endParaRPr>
          </a:p>
          <a:p>
            <a:r>
              <a:rPr lang="en-GB" sz="1400" dirty="0">
                <a:solidFill>
                  <a:schemeClr val="bg1"/>
                </a:solidFill>
              </a:rPr>
              <a:t>Next Step: Progress into substantive learning</a:t>
            </a:r>
          </a:p>
        </p:txBody>
      </p:sp>
    </p:spTree>
    <p:extLst>
      <p:ext uri="{BB962C8B-B14F-4D97-AF65-F5344CB8AC3E}">
        <p14:creationId xmlns:p14="http://schemas.microsoft.com/office/powerpoint/2010/main" val="46202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AD115FC-95D8-3178-D409-3549A05920EA}"/>
              </a:ext>
            </a:extLst>
          </p:cNvPr>
          <p:cNvGraphicFramePr>
            <a:graphicFrameLocks noGrp="1"/>
          </p:cNvGraphicFramePr>
          <p:nvPr>
            <p:ph idx="1"/>
            <p:extLst>
              <p:ext uri="{D42A27DB-BD31-4B8C-83A1-F6EECF244321}">
                <p14:modId xmlns:p14="http://schemas.microsoft.com/office/powerpoint/2010/main" val="3988157441"/>
              </p:ext>
            </p:extLst>
          </p:nvPr>
        </p:nvGraphicFramePr>
        <p:xfrm>
          <a:off x="767408" y="1706712"/>
          <a:ext cx="10515597" cy="4851400"/>
        </p:xfrm>
        <a:graphic>
          <a:graphicData uri="http://schemas.openxmlformats.org/drawingml/2006/table">
            <a:tbl>
              <a:tblPr firstRow="1" bandRow="1">
                <a:tableStyleId>{5C22544A-7EE6-4342-B048-85BDC9FD1C3A}</a:tableStyleId>
              </a:tblPr>
              <a:tblGrid>
                <a:gridCol w="2017440">
                  <a:extLst>
                    <a:ext uri="{9D8B030D-6E8A-4147-A177-3AD203B41FA5}">
                      <a16:colId xmlns:a16="http://schemas.microsoft.com/office/drawing/2014/main" val="892232240"/>
                    </a:ext>
                  </a:extLst>
                </a:gridCol>
                <a:gridCol w="2808312">
                  <a:extLst>
                    <a:ext uri="{9D8B030D-6E8A-4147-A177-3AD203B41FA5}">
                      <a16:colId xmlns:a16="http://schemas.microsoft.com/office/drawing/2014/main" val="625153080"/>
                    </a:ext>
                  </a:extLst>
                </a:gridCol>
                <a:gridCol w="5689845">
                  <a:extLst>
                    <a:ext uri="{9D8B030D-6E8A-4147-A177-3AD203B41FA5}">
                      <a16:colId xmlns:a16="http://schemas.microsoft.com/office/drawing/2014/main" val="1853292447"/>
                    </a:ext>
                  </a:extLst>
                </a:gridCol>
              </a:tblGrid>
              <a:tr h="370840">
                <a:tc>
                  <a:txBody>
                    <a:bodyPr/>
                    <a:lstStyle/>
                    <a:p>
                      <a:r>
                        <a:rPr lang="en-GB" dirty="0"/>
                        <a:t>Course Title</a:t>
                      </a:r>
                    </a:p>
                  </a:txBody>
                  <a:tcPr/>
                </a:tc>
                <a:tc>
                  <a:txBody>
                    <a:bodyPr/>
                    <a:lstStyle/>
                    <a:p>
                      <a:r>
                        <a:rPr lang="en-GB" dirty="0"/>
                        <a:t>Duration</a:t>
                      </a:r>
                    </a:p>
                  </a:txBody>
                  <a:tcPr/>
                </a:tc>
                <a:tc>
                  <a:txBody>
                    <a:bodyPr/>
                    <a:lstStyle/>
                    <a:p>
                      <a:r>
                        <a:rPr lang="en-GB" dirty="0"/>
                        <a:t>Overview</a:t>
                      </a:r>
                    </a:p>
                  </a:txBody>
                  <a:tcPr/>
                </a:tc>
                <a:extLst>
                  <a:ext uri="{0D108BD9-81ED-4DB2-BD59-A6C34878D82A}">
                    <a16:rowId xmlns:a16="http://schemas.microsoft.com/office/drawing/2014/main" val="1510916122"/>
                  </a:ext>
                </a:extLst>
              </a:tr>
              <a:tr h="370840">
                <a:tc>
                  <a:txBody>
                    <a:bodyPr/>
                    <a:lstStyle/>
                    <a:p>
                      <a:r>
                        <a:rPr lang="en-GB" dirty="0"/>
                        <a:t>Prepare for Care</a:t>
                      </a:r>
                    </a:p>
                  </a:txBody>
                  <a:tcPr/>
                </a:tc>
                <a:tc>
                  <a:txBody>
                    <a:bodyPr/>
                    <a:lstStyle/>
                    <a:p>
                      <a:r>
                        <a:rPr lang="en-GB" dirty="0"/>
                        <a:t>12 hours (4x 3 hour sessions)</a:t>
                      </a:r>
                    </a:p>
                  </a:txBody>
                  <a:tcPr/>
                </a:tc>
                <a:tc>
                  <a:txBody>
                    <a:bodyPr/>
                    <a:lstStyle/>
                    <a:p>
                      <a:r>
                        <a:rPr lang="en-GB" dirty="0"/>
                        <a:t>Develop the number skills and confidence required for activities such as time management, record-keeping, medication, nutrition, shopping and stocks/supplies. </a:t>
                      </a:r>
                    </a:p>
                  </a:txBody>
                  <a:tcPr/>
                </a:tc>
                <a:extLst>
                  <a:ext uri="{0D108BD9-81ED-4DB2-BD59-A6C34878D82A}">
                    <a16:rowId xmlns:a16="http://schemas.microsoft.com/office/drawing/2014/main" val="3206515318"/>
                  </a:ext>
                </a:extLst>
              </a:tr>
              <a:tr h="370840">
                <a:tc>
                  <a:txBody>
                    <a:bodyPr/>
                    <a:lstStyle/>
                    <a:p>
                      <a:r>
                        <a:rPr lang="en-GB" dirty="0"/>
                        <a:t>Financial Wellbeing</a:t>
                      </a:r>
                    </a:p>
                  </a:txBody>
                  <a:tcPr/>
                </a:tc>
                <a:tc>
                  <a:txBody>
                    <a:bodyPr/>
                    <a:lstStyle/>
                    <a:p>
                      <a:r>
                        <a:rPr lang="en-GB" dirty="0"/>
                        <a:t>4 hours</a:t>
                      </a:r>
                    </a:p>
                  </a:txBody>
                  <a:tcPr/>
                </a:tc>
                <a:tc>
                  <a:txBody>
                    <a:bodyPr/>
                    <a:lstStyle/>
                    <a:p>
                      <a:r>
                        <a:rPr lang="en-GB" dirty="0"/>
                        <a:t>Delivered in partnership with Financial Ability, will include review of services available to save money and the creation of an individual budget, IT and four rules </a:t>
                      </a:r>
                    </a:p>
                  </a:txBody>
                  <a:tcPr/>
                </a:tc>
                <a:extLst>
                  <a:ext uri="{0D108BD9-81ED-4DB2-BD59-A6C34878D82A}">
                    <a16:rowId xmlns:a16="http://schemas.microsoft.com/office/drawing/2014/main" val="696129144"/>
                  </a:ext>
                </a:extLst>
              </a:tr>
              <a:tr h="370840">
                <a:tc>
                  <a:txBody>
                    <a:bodyPr/>
                    <a:lstStyle/>
                    <a:p>
                      <a:r>
                        <a:rPr lang="en-GB" dirty="0"/>
                        <a:t>Money Matters</a:t>
                      </a:r>
                    </a:p>
                  </a:txBody>
                  <a:tcPr/>
                </a:tc>
                <a:tc>
                  <a:txBody>
                    <a:bodyPr/>
                    <a:lstStyle/>
                    <a:p>
                      <a:r>
                        <a:rPr lang="en-GB" dirty="0"/>
                        <a:t>6 x 2-hour sessions </a:t>
                      </a:r>
                    </a:p>
                  </a:txBody>
                  <a:tcPr/>
                </a:tc>
                <a:tc>
                  <a:txBody>
                    <a:bodyPr/>
                    <a:lstStyle/>
                    <a:p>
                      <a:r>
                        <a:rPr lang="en-GB" dirty="0"/>
                        <a:t>Using notes and coins to make amounts </a:t>
                      </a:r>
                    </a:p>
                    <a:p>
                      <a:r>
                        <a:rPr lang="en-GB" dirty="0"/>
                        <a:t>Adding sums of money </a:t>
                      </a:r>
                    </a:p>
                    <a:p>
                      <a:r>
                        <a:rPr lang="en-GB" dirty="0"/>
                        <a:t>Calculating and estimating change </a:t>
                      </a:r>
                    </a:p>
                    <a:p>
                      <a:r>
                        <a:rPr lang="en-GB" dirty="0"/>
                        <a:t>Percentage amounts of money </a:t>
                      </a:r>
                    </a:p>
                    <a:p>
                      <a:r>
                        <a:rPr lang="en-GB" dirty="0"/>
                        <a:t>Calculating interest </a:t>
                      </a:r>
                    </a:p>
                    <a:p>
                      <a:r>
                        <a:rPr lang="en-GB" dirty="0"/>
                        <a:t>Calculating discounts </a:t>
                      </a:r>
                    </a:p>
                    <a:p>
                      <a:r>
                        <a:rPr lang="en-GB" dirty="0"/>
                        <a:t>Budget spreadsheet </a:t>
                      </a:r>
                    </a:p>
                  </a:txBody>
                  <a:tcPr/>
                </a:tc>
                <a:extLst>
                  <a:ext uri="{0D108BD9-81ED-4DB2-BD59-A6C34878D82A}">
                    <a16:rowId xmlns:a16="http://schemas.microsoft.com/office/drawing/2014/main" val="3257077382"/>
                  </a:ext>
                </a:extLst>
              </a:tr>
              <a:tr h="370840">
                <a:tc>
                  <a:txBody>
                    <a:bodyPr/>
                    <a:lstStyle/>
                    <a:p>
                      <a:r>
                        <a:rPr lang="en-GB" dirty="0"/>
                        <a:t>Feed the family</a:t>
                      </a:r>
                    </a:p>
                  </a:txBody>
                  <a:tcPr/>
                </a:tc>
                <a:tc>
                  <a:txBody>
                    <a:bodyPr/>
                    <a:lstStyle/>
                    <a:p>
                      <a:r>
                        <a:rPr lang="en-GB" dirty="0"/>
                        <a:t>Min of 3 hours</a:t>
                      </a:r>
                    </a:p>
                  </a:txBody>
                  <a:tcPr/>
                </a:tc>
                <a:tc>
                  <a:txBody>
                    <a:bodyPr/>
                    <a:lstStyle/>
                    <a:p>
                      <a:r>
                        <a:rPr lang="en-GB" dirty="0"/>
                        <a:t>Teaching you the skills you need to feed the family on a budget, including cooking meals for under £5!</a:t>
                      </a:r>
                    </a:p>
                  </a:txBody>
                  <a:tcPr/>
                </a:tc>
                <a:extLst>
                  <a:ext uri="{0D108BD9-81ED-4DB2-BD59-A6C34878D82A}">
                    <a16:rowId xmlns:a16="http://schemas.microsoft.com/office/drawing/2014/main" val="4049085819"/>
                  </a:ext>
                </a:extLst>
              </a:tr>
            </a:tbl>
          </a:graphicData>
        </a:graphic>
      </p:graphicFrame>
      <p:sp>
        <p:nvSpPr>
          <p:cNvPr id="3" name="Title 2">
            <a:extLst>
              <a:ext uri="{FF2B5EF4-FFF2-40B4-BE49-F238E27FC236}">
                <a16:creationId xmlns:a16="http://schemas.microsoft.com/office/drawing/2014/main" id="{59DC7C31-DE17-560F-A0F2-9342934F441B}"/>
              </a:ext>
            </a:extLst>
          </p:cNvPr>
          <p:cNvSpPr>
            <a:spLocks noGrp="1"/>
          </p:cNvSpPr>
          <p:nvPr>
            <p:ph type="title"/>
          </p:nvPr>
        </p:nvSpPr>
        <p:spPr/>
        <p:txBody>
          <a:bodyPr/>
          <a:lstStyle/>
          <a:p>
            <a:r>
              <a:rPr lang="en-GB" dirty="0"/>
              <a:t>Courses</a:t>
            </a:r>
          </a:p>
        </p:txBody>
      </p:sp>
    </p:spTree>
    <p:extLst>
      <p:ext uri="{BB962C8B-B14F-4D97-AF65-F5344CB8AC3E}">
        <p14:creationId xmlns:p14="http://schemas.microsoft.com/office/powerpoint/2010/main" val="123393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Rounded Corners 15">
            <a:extLst>
              <a:ext uri="{FF2B5EF4-FFF2-40B4-BE49-F238E27FC236}">
                <a16:creationId xmlns:a16="http://schemas.microsoft.com/office/drawing/2014/main" id="{C40CB6C1-DA43-C53D-1F7C-FD8AF351B150}"/>
              </a:ext>
            </a:extLst>
          </p:cNvPr>
          <p:cNvSpPr/>
          <p:nvPr/>
        </p:nvSpPr>
        <p:spPr>
          <a:xfrm>
            <a:off x="1130870" y="4064812"/>
            <a:ext cx="3721559" cy="2605905"/>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Rounded Corners 14">
            <a:extLst>
              <a:ext uri="{FF2B5EF4-FFF2-40B4-BE49-F238E27FC236}">
                <a16:creationId xmlns:a16="http://schemas.microsoft.com/office/drawing/2014/main" id="{D9F98812-E682-C305-8950-73EA75F4198D}"/>
              </a:ext>
            </a:extLst>
          </p:cNvPr>
          <p:cNvSpPr/>
          <p:nvPr/>
        </p:nvSpPr>
        <p:spPr>
          <a:xfrm>
            <a:off x="4519466" y="4176928"/>
            <a:ext cx="6649653" cy="231594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7EF81154-C3DA-34A5-443E-7D2DFE26D609}"/>
              </a:ext>
            </a:extLst>
          </p:cNvPr>
          <p:cNvSpPr/>
          <p:nvPr/>
        </p:nvSpPr>
        <p:spPr>
          <a:xfrm>
            <a:off x="5579891" y="2151912"/>
            <a:ext cx="5446586" cy="227203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6BAC340E-5EDF-7914-07DB-64030023C6E7}"/>
              </a:ext>
            </a:extLst>
          </p:cNvPr>
          <p:cNvSpPr/>
          <p:nvPr/>
        </p:nvSpPr>
        <p:spPr>
          <a:xfrm>
            <a:off x="1550273" y="2078123"/>
            <a:ext cx="4320480" cy="23873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ontent Placeholder 1">
            <a:extLst>
              <a:ext uri="{FF2B5EF4-FFF2-40B4-BE49-F238E27FC236}">
                <a16:creationId xmlns:a16="http://schemas.microsoft.com/office/drawing/2014/main" id="{C7E5D81F-0D73-9CC2-5BC0-7013EA490C61}"/>
              </a:ext>
            </a:extLst>
          </p:cNvPr>
          <p:cNvSpPr>
            <a:spLocks noGrp="1"/>
          </p:cNvSpPr>
          <p:nvPr>
            <p:ph idx="1"/>
          </p:nvPr>
        </p:nvSpPr>
        <p:spPr>
          <a:xfrm>
            <a:off x="1772083" y="1188744"/>
            <a:ext cx="3967880" cy="1391323"/>
          </a:xfrm>
        </p:spPr>
        <p:txBody>
          <a:bodyPr>
            <a:normAutofit fontScale="25000" lnSpcReduction="20000"/>
          </a:bodyPr>
          <a:lstStyle/>
          <a:p>
            <a:pPr marL="0" indent="0">
              <a:buNone/>
            </a:pPr>
            <a:endParaRPr lang="en-GB" sz="700" dirty="0">
              <a:latin typeface="+mn-lt"/>
            </a:endParaRPr>
          </a:p>
          <a:p>
            <a:pPr marL="0" indent="0">
              <a:buNone/>
            </a:pPr>
            <a:endParaRPr lang="en-GB" sz="700" dirty="0">
              <a:latin typeface="+mn-lt"/>
            </a:endParaRPr>
          </a:p>
          <a:p>
            <a:pPr marL="0" indent="0">
              <a:buNone/>
            </a:pPr>
            <a:endParaRPr lang="en-GB" sz="700" dirty="0">
              <a:latin typeface="+mn-lt"/>
            </a:endParaRPr>
          </a:p>
          <a:p>
            <a:pPr marL="0" indent="0">
              <a:buNone/>
            </a:pPr>
            <a:endParaRPr lang="en-GB" sz="8000" dirty="0">
              <a:latin typeface="+mn-lt"/>
            </a:endParaRPr>
          </a:p>
          <a:p>
            <a:pPr marL="0" indent="0">
              <a:buNone/>
            </a:pPr>
            <a:endParaRPr lang="en-GB" sz="8000" dirty="0">
              <a:latin typeface="+mn-lt"/>
            </a:endParaRPr>
          </a:p>
          <a:p>
            <a:pPr marL="0" indent="0">
              <a:buNone/>
            </a:pPr>
            <a:r>
              <a:rPr lang="en-GB" sz="8000" b="0" i="1" dirty="0">
                <a:solidFill>
                  <a:schemeClr val="bg1"/>
                </a:solidFill>
                <a:effectLst/>
                <a:latin typeface="+mn-lt"/>
              </a:rPr>
              <a:t>I enjoyed the course, and it has helped me feel more confident with maths and ready to start my Functional Skills course in September. I have been using my skills at work and it has helped me with things such as ordering stock, working out percentages for free school meals. </a:t>
            </a:r>
            <a:r>
              <a:rPr lang="en-GB" sz="8000" b="0" i="0" dirty="0">
                <a:solidFill>
                  <a:schemeClr val="bg1"/>
                </a:solidFill>
                <a:effectLst/>
                <a:latin typeface="+mn-lt"/>
              </a:rPr>
              <a:t> </a:t>
            </a:r>
            <a:endParaRPr lang="en-GB" sz="8000" dirty="0">
              <a:solidFill>
                <a:schemeClr val="bg1"/>
              </a:solidFill>
              <a:latin typeface="+mn-lt"/>
            </a:endParaRPr>
          </a:p>
        </p:txBody>
      </p:sp>
      <p:sp>
        <p:nvSpPr>
          <p:cNvPr id="3" name="Title 2">
            <a:extLst>
              <a:ext uri="{FF2B5EF4-FFF2-40B4-BE49-F238E27FC236}">
                <a16:creationId xmlns:a16="http://schemas.microsoft.com/office/drawing/2014/main" id="{E278510F-EE5E-C586-1DCB-95002055C234}"/>
              </a:ext>
            </a:extLst>
          </p:cNvPr>
          <p:cNvSpPr>
            <a:spLocks noGrp="1"/>
          </p:cNvSpPr>
          <p:nvPr>
            <p:ph type="title"/>
          </p:nvPr>
        </p:nvSpPr>
        <p:spPr/>
        <p:txBody>
          <a:bodyPr/>
          <a:lstStyle/>
          <a:p>
            <a:r>
              <a:rPr lang="en-GB" dirty="0">
                <a:solidFill>
                  <a:schemeClr val="accent1">
                    <a:lumMod val="75000"/>
                  </a:schemeClr>
                </a:solidFill>
                <a:latin typeface="Arial Rounded MT Bold" panose="020F0704030504030204" pitchFamily="34" charset="0"/>
              </a:rPr>
              <a:t>Impact So Far</a:t>
            </a:r>
            <a:endParaRPr lang="en-GB" dirty="0"/>
          </a:p>
        </p:txBody>
      </p:sp>
      <p:sp>
        <p:nvSpPr>
          <p:cNvPr id="7" name="TextBox 6">
            <a:extLst>
              <a:ext uri="{FF2B5EF4-FFF2-40B4-BE49-F238E27FC236}">
                <a16:creationId xmlns:a16="http://schemas.microsoft.com/office/drawing/2014/main" id="{82745C5E-06B8-95BE-D865-C257B994A2A1}"/>
              </a:ext>
            </a:extLst>
          </p:cNvPr>
          <p:cNvSpPr txBox="1"/>
          <p:nvPr/>
        </p:nvSpPr>
        <p:spPr>
          <a:xfrm>
            <a:off x="838200" y="1319258"/>
            <a:ext cx="9803527" cy="707886"/>
          </a:xfrm>
          <a:prstGeom prst="rect">
            <a:avLst/>
          </a:prstGeom>
          <a:noFill/>
        </p:spPr>
        <p:txBody>
          <a:bodyPr wrap="square">
            <a:spAutoFit/>
          </a:bodyPr>
          <a:lstStyle/>
          <a:p>
            <a:pPr marL="0" indent="0">
              <a:buNone/>
            </a:pPr>
            <a:r>
              <a:rPr lang="en-GB" sz="2000" b="1" dirty="0"/>
              <a:t>Year 1 </a:t>
            </a:r>
            <a:r>
              <a:rPr lang="en-GB" sz="2000" dirty="0"/>
              <a:t>(Dec 2022-23/03/23)</a:t>
            </a:r>
          </a:p>
          <a:p>
            <a:pPr marL="0" indent="0">
              <a:buNone/>
            </a:pPr>
            <a:r>
              <a:rPr lang="en-GB" sz="2000" b="1" dirty="0"/>
              <a:t>386</a:t>
            </a:r>
            <a:r>
              <a:rPr lang="en-GB" sz="2000" dirty="0"/>
              <a:t> engagements and substantive learning activities</a:t>
            </a:r>
          </a:p>
        </p:txBody>
      </p:sp>
      <p:sp>
        <p:nvSpPr>
          <p:cNvPr id="4" name="TextBox 3">
            <a:extLst>
              <a:ext uri="{FF2B5EF4-FFF2-40B4-BE49-F238E27FC236}">
                <a16:creationId xmlns:a16="http://schemas.microsoft.com/office/drawing/2014/main" id="{4BD57A2F-2E59-8647-8B4D-A08CEDABC573}"/>
              </a:ext>
            </a:extLst>
          </p:cNvPr>
          <p:cNvSpPr txBox="1"/>
          <p:nvPr/>
        </p:nvSpPr>
        <p:spPr>
          <a:xfrm>
            <a:off x="6480093" y="2264028"/>
            <a:ext cx="4099700" cy="1631216"/>
          </a:xfrm>
          <a:prstGeom prst="rect">
            <a:avLst/>
          </a:prstGeom>
          <a:noFill/>
        </p:spPr>
        <p:txBody>
          <a:bodyPr wrap="square">
            <a:spAutoFit/>
          </a:bodyPr>
          <a:lstStyle/>
          <a:p>
            <a:r>
              <a:rPr lang="en-GB" sz="2000" i="1" dirty="0">
                <a:solidFill>
                  <a:schemeClr val="bg1"/>
                </a:solidFill>
              </a:rPr>
              <a:t>Ah, this must be what they are doing in my son's school, he's in reception - it makes so much more sense what he's doing now you've told us this. I'll be able to support him better now</a:t>
            </a:r>
          </a:p>
        </p:txBody>
      </p:sp>
      <p:sp>
        <p:nvSpPr>
          <p:cNvPr id="8" name="TextBox 7">
            <a:extLst>
              <a:ext uri="{FF2B5EF4-FFF2-40B4-BE49-F238E27FC236}">
                <a16:creationId xmlns:a16="http://schemas.microsoft.com/office/drawing/2014/main" id="{35C150B9-2334-3E29-7BFF-C22CD9706880}"/>
              </a:ext>
            </a:extLst>
          </p:cNvPr>
          <p:cNvSpPr txBox="1"/>
          <p:nvPr/>
        </p:nvSpPr>
        <p:spPr>
          <a:xfrm>
            <a:off x="1571273" y="4423948"/>
            <a:ext cx="2948193" cy="2246769"/>
          </a:xfrm>
          <a:prstGeom prst="rect">
            <a:avLst/>
          </a:prstGeom>
          <a:noFill/>
        </p:spPr>
        <p:txBody>
          <a:bodyPr wrap="square">
            <a:spAutoFit/>
          </a:bodyPr>
          <a:lstStyle/>
          <a:p>
            <a:r>
              <a:rPr lang="en-GB" sz="2000" b="0" i="1" dirty="0">
                <a:solidFill>
                  <a:schemeClr val="bg1"/>
                </a:solidFill>
                <a:effectLst/>
              </a:rPr>
              <a:t>I thought Multiply was very simple to understand because it was everyday situations. If I did not do Multiply, I would have avoided doing any more maths courses.</a:t>
            </a:r>
            <a:endParaRPr lang="en-GB" sz="2000" i="1" dirty="0">
              <a:solidFill>
                <a:schemeClr val="bg1"/>
              </a:solidFill>
            </a:endParaRPr>
          </a:p>
        </p:txBody>
      </p:sp>
      <p:sp>
        <p:nvSpPr>
          <p:cNvPr id="12" name="TextBox 11">
            <a:extLst>
              <a:ext uri="{FF2B5EF4-FFF2-40B4-BE49-F238E27FC236}">
                <a16:creationId xmlns:a16="http://schemas.microsoft.com/office/drawing/2014/main" id="{39A1CE1A-E41A-22D1-572E-F7A827718397}"/>
              </a:ext>
            </a:extLst>
          </p:cNvPr>
          <p:cNvSpPr txBox="1"/>
          <p:nvPr/>
        </p:nvSpPr>
        <p:spPr>
          <a:xfrm>
            <a:off x="5248750" y="4624775"/>
            <a:ext cx="5758362" cy="1631216"/>
          </a:xfrm>
          <a:prstGeom prst="rect">
            <a:avLst/>
          </a:prstGeom>
          <a:noFill/>
        </p:spPr>
        <p:txBody>
          <a:bodyPr wrap="square">
            <a:spAutoFit/>
          </a:bodyPr>
          <a:lstStyle/>
          <a:p>
            <a:r>
              <a:rPr lang="en-GB" sz="2000" b="0" i="1" dirty="0">
                <a:solidFill>
                  <a:schemeClr val="bg1"/>
                </a:solidFill>
                <a:effectLst/>
              </a:rPr>
              <a:t>I learnt new recipes, I learnt how to stretch out the money as well, which is awesome. I would recommend the course to everyone because it’s helpful for anyone who finds it hard to stick to a budget.  </a:t>
            </a:r>
            <a:endParaRPr lang="en-GB" sz="2000" i="1" dirty="0">
              <a:solidFill>
                <a:schemeClr val="bg1"/>
              </a:solidFill>
            </a:endParaRPr>
          </a:p>
        </p:txBody>
      </p:sp>
    </p:spTree>
    <p:extLst>
      <p:ext uri="{BB962C8B-B14F-4D97-AF65-F5344CB8AC3E}">
        <p14:creationId xmlns:p14="http://schemas.microsoft.com/office/powerpoint/2010/main" val="15865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73182C-97CA-A6E5-C145-8B3C2D4270BF}"/>
              </a:ext>
            </a:extLst>
          </p:cNvPr>
          <p:cNvSpPr>
            <a:spLocks noGrp="1"/>
          </p:cNvSpPr>
          <p:nvPr>
            <p:ph type="title"/>
          </p:nvPr>
        </p:nvSpPr>
        <p:spPr>
          <a:xfrm>
            <a:off x="838200" y="365125"/>
            <a:ext cx="8309742" cy="1325563"/>
          </a:xfrm>
        </p:spPr>
        <p:txBody>
          <a:bodyPr anchor="ctr">
            <a:normAutofit/>
          </a:bodyPr>
          <a:lstStyle/>
          <a:p>
            <a:r>
              <a:rPr lang="en-GB" dirty="0"/>
              <a:t>How to get involved?</a:t>
            </a:r>
          </a:p>
        </p:txBody>
      </p:sp>
      <p:pic>
        <p:nvPicPr>
          <p:cNvPr id="5" name="Picture 4" descr="A qr code on a colorful background&#10;&#10;Description automatically generated with medium confidence">
            <a:extLst>
              <a:ext uri="{FF2B5EF4-FFF2-40B4-BE49-F238E27FC236}">
                <a16:creationId xmlns:a16="http://schemas.microsoft.com/office/drawing/2014/main" id="{FADE2031-894A-2FB1-A233-28A8050C44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3331" y="1825625"/>
            <a:ext cx="4351338" cy="4351338"/>
          </a:xfrm>
          <a:prstGeom prst="rect">
            <a:avLst/>
          </a:prstGeom>
          <a:noFill/>
        </p:spPr>
      </p:pic>
      <p:sp>
        <p:nvSpPr>
          <p:cNvPr id="2" name="Content Placeholder 1">
            <a:extLst>
              <a:ext uri="{FF2B5EF4-FFF2-40B4-BE49-F238E27FC236}">
                <a16:creationId xmlns:a16="http://schemas.microsoft.com/office/drawing/2014/main" id="{B9E70C68-55F8-0187-ADC9-E280B4154CA4}"/>
              </a:ext>
            </a:extLst>
          </p:cNvPr>
          <p:cNvSpPr>
            <a:spLocks noGrp="1"/>
          </p:cNvSpPr>
          <p:nvPr>
            <p:ph sz="half" idx="2"/>
          </p:nvPr>
        </p:nvSpPr>
        <p:spPr>
          <a:xfrm>
            <a:off x="6172200" y="1825625"/>
            <a:ext cx="5181600" cy="4351338"/>
          </a:xfrm>
        </p:spPr>
        <p:txBody>
          <a:bodyPr>
            <a:normAutofit/>
          </a:bodyPr>
          <a:lstStyle/>
          <a:p>
            <a:pPr marL="0" indent="0">
              <a:buNone/>
            </a:pPr>
            <a:endParaRPr lang="en-GB" sz="2000" dirty="0"/>
          </a:p>
          <a:p>
            <a:pPr marL="0" indent="0">
              <a:buNone/>
            </a:pPr>
            <a:r>
              <a:rPr lang="en-GB" sz="2000" dirty="0"/>
              <a:t>Referral Process:</a:t>
            </a:r>
          </a:p>
          <a:p>
            <a:pPr marL="0" indent="0">
              <a:buNone/>
            </a:pPr>
            <a:r>
              <a:rPr lang="en-GB" sz="2000" dirty="0">
                <a:hlinkClick r:id="rId4"/>
              </a:rPr>
              <a:t>Multiply Referral Form</a:t>
            </a:r>
            <a:endParaRPr lang="en-GB" sz="2000" dirty="0"/>
          </a:p>
          <a:p>
            <a:pPr marL="0" indent="0">
              <a:buNone/>
            </a:pPr>
            <a:endParaRPr lang="en-GB" sz="2000" dirty="0"/>
          </a:p>
          <a:p>
            <a:pPr marL="0" indent="0">
              <a:buNone/>
            </a:pPr>
            <a:r>
              <a:rPr lang="en-GB" sz="2000" dirty="0"/>
              <a:t>Business Development Officers:</a:t>
            </a:r>
          </a:p>
          <a:p>
            <a:r>
              <a:rPr lang="en-GB" sz="2000" dirty="0"/>
              <a:t>Michelle Morrison </a:t>
            </a:r>
            <a:r>
              <a:rPr lang="en-GB" sz="2000" dirty="0">
                <a:hlinkClick r:id="rId5"/>
              </a:rPr>
              <a:t>michelle.Morrison@durham.gov.uk</a:t>
            </a:r>
            <a:r>
              <a:rPr lang="en-GB" sz="2000" dirty="0"/>
              <a:t> 07825826758</a:t>
            </a:r>
          </a:p>
          <a:p>
            <a:r>
              <a:rPr lang="en-GB" sz="2000" dirty="0"/>
              <a:t>Julie Duncan </a:t>
            </a:r>
            <a:r>
              <a:rPr lang="en-GB" sz="2000" dirty="0">
                <a:hlinkClick r:id="rId6"/>
              </a:rPr>
              <a:t>Julie.Duncan@durham.gov.uk</a:t>
            </a:r>
            <a:r>
              <a:rPr lang="en-GB" sz="2000" dirty="0"/>
              <a:t> 07557322717</a:t>
            </a:r>
          </a:p>
        </p:txBody>
      </p:sp>
    </p:spTree>
    <p:extLst>
      <p:ext uri="{BB962C8B-B14F-4D97-AF65-F5344CB8AC3E}">
        <p14:creationId xmlns:p14="http://schemas.microsoft.com/office/powerpoint/2010/main" val="1278716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461685-A625-F34A-CC40-BE71C7FE5AA3}"/>
              </a:ext>
            </a:extLst>
          </p:cNvPr>
          <p:cNvSpPr>
            <a:spLocks noGrp="1"/>
          </p:cNvSpPr>
          <p:nvPr>
            <p:ph type="title"/>
          </p:nvPr>
        </p:nvSpPr>
        <p:spPr>
          <a:xfrm>
            <a:off x="3755740" y="2766218"/>
            <a:ext cx="4680520" cy="1325563"/>
          </a:xfrm>
        </p:spPr>
        <p:txBody>
          <a:bodyPr/>
          <a:lstStyle/>
          <a:p>
            <a:r>
              <a:rPr lang="en-GB" dirty="0"/>
              <a:t>Any questions?</a:t>
            </a:r>
          </a:p>
        </p:txBody>
      </p:sp>
    </p:spTree>
    <p:extLst>
      <p:ext uri="{BB962C8B-B14F-4D97-AF65-F5344CB8AC3E}">
        <p14:creationId xmlns:p14="http://schemas.microsoft.com/office/powerpoint/2010/main" val="3556635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8251F98-A2D6-402C-9B5C-88ED670257C3}" vid="{49DDBFEC-2040-4ACF-8343-C9C8FDCD65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9C11CABE035E44B8F269611EB85026" ma:contentTypeVersion="10" ma:contentTypeDescription="Create a new document." ma:contentTypeScope="" ma:versionID="4f5acc5b87074c73ba2c9d936cc87353">
  <xsd:schema xmlns:xsd="http://www.w3.org/2001/XMLSchema" xmlns:xs="http://www.w3.org/2001/XMLSchema" xmlns:p="http://schemas.microsoft.com/office/2006/metadata/properties" xmlns:ns2="82508dad-839e-4e74-bd68-eb681c588f6d" xmlns:ns3="cf424c9f-3996-4e8b-9ad9-21e2364a8cee" targetNamespace="http://schemas.microsoft.com/office/2006/metadata/properties" ma:root="true" ma:fieldsID="f156688b8ee3fe491970c42f029d623e" ns2:_="" ns3:_="">
    <xsd:import namespace="82508dad-839e-4e74-bd68-eb681c588f6d"/>
    <xsd:import namespace="cf424c9f-3996-4e8b-9ad9-21e2364a8c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508dad-839e-4e74-bd68-eb681c588f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84613f1-4ba0-4b5e-b0d7-dad5d575f464"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424c9f-3996-4e8b-9ad9-21e2364a8c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d9839ff-4556-4420-a0c4-a55355a64eff}" ma:internalName="TaxCatchAll" ma:showField="CatchAllData" ma:web="cf424c9f-3996-4e8b-9ad9-21e2364a8c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f424c9f-3996-4e8b-9ad9-21e2364a8cee" xsi:nil="true"/>
    <lcf76f155ced4ddcb4097134ff3c332f xmlns="82508dad-839e-4e74-bd68-eb681c588f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CB46A8C-EC22-48E1-99C1-3CBFC7C89B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508dad-839e-4e74-bd68-eb681c588f6d"/>
    <ds:schemaRef ds:uri="cf424c9f-3996-4e8b-9ad9-21e2364a8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D72D86-BEEC-4E4C-BD1E-E1BB416EE025}">
  <ds:schemaRefs>
    <ds:schemaRef ds:uri="http://schemas.microsoft.com/sharepoint/v3/contenttype/forms"/>
  </ds:schemaRefs>
</ds:datastoreItem>
</file>

<file path=customXml/itemProps3.xml><?xml version="1.0" encoding="utf-8"?>
<ds:datastoreItem xmlns:ds="http://schemas.openxmlformats.org/officeDocument/2006/customXml" ds:itemID="{1AC37583-DBAF-41CB-A19F-D01FF352441C}">
  <ds:schemaRefs>
    <ds:schemaRef ds:uri="82508dad-839e-4e74-bd68-eb681c588f6d"/>
    <ds:schemaRef ds:uri="http://schemas.microsoft.com/office/2006/documentManagement/types"/>
    <ds:schemaRef ds:uri="http://schemas.microsoft.com/office/2006/metadata/properties"/>
    <ds:schemaRef ds:uri="http://schemas.microsoft.com/office/infopath/2007/PartnerControls"/>
    <ds:schemaRef ds:uri="cf424c9f-3996-4e8b-9ad9-21e2364a8cee"/>
    <ds:schemaRef ds:uri="http://purl.org/dc/dcmitype/"/>
    <ds:schemaRef ds:uri="http://purl.org/dc/terms/"/>
    <ds:schemaRef ds:uri="http://www.w3.org/XML/1998/namespace"/>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468</TotalTime>
  <Words>1148</Words>
  <Application>Microsoft Office PowerPoint</Application>
  <PresentationFormat>Widescreen</PresentationFormat>
  <Paragraphs>126</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Rounded MT Bold</vt:lpstr>
      <vt:lpstr>Calibri</vt:lpstr>
      <vt:lpstr>Segoe UI</vt:lpstr>
      <vt:lpstr>Times New Roman</vt:lpstr>
      <vt:lpstr>Office Theme</vt:lpstr>
      <vt:lpstr>Multiply</vt:lpstr>
      <vt:lpstr>PowerPoint Presentation</vt:lpstr>
      <vt:lpstr>PowerPoint Presentation</vt:lpstr>
      <vt:lpstr>Delivery Model</vt:lpstr>
      <vt:lpstr>Courses</vt:lpstr>
      <vt:lpstr>Impact So Far</vt:lpstr>
      <vt:lpstr>How to get involved?</vt:lpstr>
      <vt:lpstr>Any questions?</vt:lpstr>
    </vt:vector>
  </TitlesOfParts>
  <Company>Durham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Sarra Scougall</dc:creator>
  <cp:lastModifiedBy>Ian Hunter Smart</cp:lastModifiedBy>
  <cp:revision>4</cp:revision>
  <dcterms:created xsi:type="dcterms:W3CDTF">2023-03-23T08:50:19Z</dcterms:created>
  <dcterms:modified xsi:type="dcterms:W3CDTF">2023-06-09T09:25:19Z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0x010100E89C11CABE035E44B8F269611EB85026</vt:lpwstr>
  </property>
  <property fmtid="{D5CDD505-2E9C-101B-9397-08002B2CF9AE}" pid="3" name="MediaServiceImageTags">
    <vt:lpwstr/>
  </property>
</Properties>
</file>