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73" r:id="rId4"/>
    <p:sldId id="269" r:id="rId5"/>
    <p:sldId id="270" r:id="rId6"/>
    <p:sldId id="278" r:id="rId7"/>
    <p:sldId id="276" r:id="rId8"/>
    <p:sldId id="272" r:id="rId9"/>
    <p:sldId id="279" r:id="rId10"/>
    <p:sldId id="260" r:id="rId11"/>
  </p:sldIdLst>
  <p:sldSz cx="12192000" cy="6858000"/>
  <p:notesSz cx="6886575" cy="10017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Green" initials="FG" lastIdx="3" clrIdx="0">
    <p:extLst>
      <p:ext uri="{19B8F6BF-5375-455C-9EA6-DF929625EA0E}">
        <p15:presenceInfo xmlns:p15="http://schemas.microsoft.com/office/powerpoint/2012/main" userId="Faye Gr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02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4182" cy="500857"/>
          </a:xfrm>
          <a:prstGeom prst="rect">
            <a:avLst/>
          </a:prstGeom>
        </p:spPr>
        <p:txBody>
          <a:bodyPr vert="horz" lIns="96557" tIns="48279" rIns="96557" bIns="4827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800" y="2"/>
            <a:ext cx="2984182" cy="500857"/>
          </a:xfrm>
          <a:prstGeom prst="rect">
            <a:avLst/>
          </a:prstGeom>
        </p:spPr>
        <p:txBody>
          <a:bodyPr vert="horz" lIns="96557" tIns="48279" rIns="96557" bIns="48279" rtlCol="0"/>
          <a:lstStyle>
            <a:lvl1pPr algn="r">
              <a:defRPr sz="1300"/>
            </a:lvl1pPr>
          </a:lstStyle>
          <a:p>
            <a:fld id="{7E5E1821-5892-41FC-AE0C-2746DCA503EB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4532"/>
            <a:ext cx="2984182" cy="500857"/>
          </a:xfrm>
          <a:prstGeom prst="rect">
            <a:avLst/>
          </a:prstGeom>
        </p:spPr>
        <p:txBody>
          <a:bodyPr vert="horz" lIns="96557" tIns="48279" rIns="96557" bIns="4827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800" y="9514532"/>
            <a:ext cx="2984182" cy="500857"/>
          </a:xfrm>
          <a:prstGeom prst="rect">
            <a:avLst/>
          </a:prstGeom>
        </p:spPr>
        <p:txBody>
          <a:bodyPr vert="horz" lIns="96557" tIns="48279" rIns="96557" bIns="48279" rtlCol="0" anchor="b"/>
          <a:lstStyle>
            <a:lvl1pPr algn="r">
              <a:defRPr sz="1300"/>
            </a:lvl1pPr>
          </a:lstStyle>
          <a:p>
            <a:fld id="{99E494E8-770C-4792-8975-0A6B44CBDBC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289" cy="5016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699" y="0"/>
            <a:ext cx="2984289" cy="50165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B70E581-FF59-4BF1-8D60-6723D3BCDFFA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294" y="4821239"/>
            <a:ext cx="5507989" cy="39433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289" cy="5016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699" y="9515475"/>
            <a:ext cx="2984289" cy="50165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DE169C8-B33D-46A4-A3D7-61A195531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55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169C8-B33D-46A4-A3D7-61A1955310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2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2184-13B8-4E47-BE09-4C3A4EFD5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FB3D3-9EFC-40E3-8F23-1BA3CA436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B2A94-420B-485E-A5FC-87C0FD6B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F7E84-5024-44AA-A852-862F9639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77C26-C0C6-47FD-A7A7-D5D6DE4A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5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37A1-A3C1-4030-8EF1-65BE2FA7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4AEA7-F0EB-406B-9A43-1E7FD0958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3E95-8393-4543-8022-FFE4F157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1BBD-0992-46CA-8707-02D8A371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3EEBF-78CA-40AB-90EF-DC3B07C4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12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60D3E-414E-4960-939C-7A66255A2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46F35-AD70-428E-98A8-1234412B0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2957C-A2F8-4B59-A26F-0F2B6D3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ED9A-65A5-46BA-BD3C-664D96B0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62216-7B18-491D-8351-A18F3365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69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15AB-3DEF-487A-801F-EE634727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F8246-8580-4165-BCB0-761695CBD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513D6-11BA-4864-A592-F977C9B7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8FB9-C01E-4BE0-AD55-EE64AA55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1214-A4A4-4B3E-9D0B-98146780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99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5425-B93F-4ECE-B5D9-8ED3AE2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F885-E457-4DB5-B801-C3E66EE6B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52C8-0BC3-4BB4-9628-C458CF42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A22C0-2B3B-4ADE-9198-37A7E976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A20C6-554F-47F1-B45D-5CE19FC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97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F6D9-9A7B-4821-8561-4B4975D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2E426-ACEC-4091-BE29-B99E5BB04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C6740-0963-4EC1-A698-2C51469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2AD28-9E2E-413E-9727-759AC287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4F7A9-EF00-4DD6-99B2-51ED1E0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F6EAD-F5C5-47F9-B73E-9870122D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97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FE81-5E85-4317-89E0-738EE12B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BFC7D-8306-47DF-AAE6-531B3FAB3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113B-2CA9-4A20-8A3D-BD8D544D4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5C69D-E66B-4E76-AE82-01F0CB88C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8A137-0DD6-4C50-901F-F22AAB88B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DD033-44A9-42D6-9E9C-C77B7675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17B4B-372B-4901-A0AF-DD3120AD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CC056-BD2B-4462-845F-CC207C15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17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8FF6-E93D-4C3A-BA00-D6B97193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EA537-3FA4-4FBB-8F83-1E5E6254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F2848-8F9A-4F3C-BCFB-7A57B34B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BEED7-A7EB-4033-A17F-53500143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CD1BF2-6843-4689-BF1A-45A145DA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CDE44-09AC-4182-AA06-855E6A2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1C1E-BAB7-4E27-9235-2E11ABD6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14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285C-6CD8-44B6-8E2F-25746F70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00EC-C3D7-4EF2-B0F8-135CA9AFC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9BFEF-B712-43A6-B24E-7E1AED819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EDD84-70EB-4957-84B2-D2A8DF7C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3A5BF-7F0B-4A07-941F-D6FB9FC2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F38E4-295F-4514-BFBE-FB7FC5B6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4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83D4-A954-4969-8AED-50998BAC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5E8C0-FB6F-4D33-91D3-F30248DAF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95407-0F46-4FA7-BDC7-ED5B61126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727CC-E9AA-48E6-9282-CAA526C5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ED228-0C2C-4F15-9B4C-29D66CC2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57DB9-DBE8-4CFE-9309-616CD3E3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4BF9E-7F6C-4DB2-9F95-4DD8D88E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1930C-7E80-4688-A087-717C0A14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AEDFD-EA5F-45B9-8222-02DE7D601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5E57-6ED4-469B-A6AB-F0A873477228}" type="datetimeFigureOut">
              <a:rPr lang="en-GB" smtClean="0"/>
              <a:pPr/>
              <a:t>01/09/2022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4560-56D3-4355-B898-9866229B9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9296-7063-4CF5-885F-452776CFE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0523-1A1B-43F8-83B5-C3D7CD8C3D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33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663115-EEC8-4A9F-AFC2-651120EAA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613" y="4815920"/>
            <a:ext cx="7803932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4400" dirty="0"/>
              <a:t>Janice Rokni                Bex Carter </a:t>
            </a:r>
          </a:p>
          <a:p>
            <a:pPr algn="l"/>
            <a:r>
              <a:rPr lang="en-GB" sz="3200" dirty="0"/>
              <a:t>Director                                      Supporting Sister </a:t>
            </a:r>
          </a:p>
          <a:p>
            <a:pPr algn="l"/>
            <a:r>
              <a:rPr lang="en-GB" sz="3200" dirty="0"/>
              <a:t>Co-Founder                                Volunteer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27AAD-96C7-4E1D-B537-86DC3844B325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5F8BE-4E63-448A-BC0B-A3AEC93C41B3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D78660-C4DF-4182-8805-44EA933EA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26" y="1767840"/>
            <a:ext cx="7382119" cy="22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96027E-922C-4C0E-A0D9-8996945FC380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EB5850-B63F-4C71-B5B3-898EF22E80C7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1C459EF-F864-4C3E-9361-BB087DAFA5E8}"/>
              </a:ext>
            </a:extLst>
          </p:cNvPr>
          <p:cNvSpPr/>
          <p:nvPr/>
        </p:nvSpPr>
        <p:spPr>
          <a:xfrm rot="5400000">
            <a:off x="1107439" y="-243346"/>
            <a:ext cx="9888281" cy="10374973"/>
          </a:xfrm>
          <a:prstGeom prst="triangle">
            <a:avLst>
              <a:gd name="adj" fmla="val 69664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97CFA8C-D176-488F-A03B-F9BE85D2607F}"/>
              </a:ext>
            </a:extLst>
          </p:cNvPr>
          <p:cNvSpPr/>
          <p:nvPr/>
        </p:nvSpPr>
        <p:spPr>
          <a:xfrm>
            <a:off x="1350474" y="4150548"/>
            <a:ext cx="2146852" cy="1252330"/>
          </a:xfrm>
          <a:prstGeom prst="wedgeRectCallout">
            <a:avLst>
              <a:gd name="adj1" fmla="val 23611"/>
              <a:gd name="adj2" fmla="val 7123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E6F853F-1CF4-4C36-8135-2BF1487ACA23}"/>
              </a:ext>
            </a:extLst>
          </p:cNvPr>
          <p:cNvSpPr/>
          <p:nvPr/>
        </p:nvSpPr>
        <p:spPr>
          <a:xfrm>
            <a:off x="4190595" y="545187"/>
            <a:ext cx="2146852" cy="1252330"/>
          </a:xfrm>
          <a:prstGeom prst="wedgeRectCallout">
            <a:avLst>
              <a:gd name="adj1" fmla="val 23611"/>
              <a:gd name="adj2" fmla="val 71230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06B5458-385F-4DF6-8909-EEC95D4D9363}"/>
              </a:ext>
            </a:extLst>
          </p:cNvPr>
          <p:cNvSpPr/>
          <p:nvPr/>
        </p:nvSpPr>
        <p:spPr>
          <a:xfrm>
            <a:off x="2240327" y="2052309"/>
            <a:ext cx="2938926" cy="1801530"/>
          </a:xfrm>
          <a:prstGeom prst="wedgeRectCallout">
            <a:avLst>
              <a:gd name="adj1" fmla="val 23611"/>
              <a:gd name="adj2" fmla="val 71230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C0734A3-E7C7-494E-94ED-6C3BF981F402}"/>
              </a:ext>
            </a:extLst>
          </p:cNvPr>
          <p:cNvSpPr/>
          <p:nvPr/>
        </p:nvSpPr>
        <p:spPr>
          <a:xfrm>
            <a:off x="1303408" y="290395"/>
            <a:ext cx="2585346" cy="1252330"/>
          </a:xfrm>
          <a:prstGeom prst="wedgeRectCallout">
            <a:avLst>
              <a:gd name="adj1" fmla="val 21689"/>
              <a:gd name="adj2" fmla="val 7281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54EBC9-9DDC-4ED5-ACF3-E880E936E42C}"/>
              </a:ext>
            </a:extLst>
          </p:cNvPr>
          <p:cNvSpPr txBox="1"/>
          <p:nvPr/>
        </p:nvSpPr>
        <p:spPr>
          <a:xfrm>
            <a:off x="1159466" y="454895"/>
            <a:ext cx="2766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“I didn’t know what self care was until I started coming [to Aspire]”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EF206-3BDF-402F-A8B8-21934C6256DF}"/>
              </a:ext>
            </a:extLst>
          </p:cNvPr>
          <p:cNvSpPr txBox="1"/>
          <p:nvPr/>
        </p:nvSpPr>
        <p:spPr>
          <a:xfrm>
            <a:off x="1313725" y="4306694"/>
            <a:ext cx="214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“The Aspire group online has been a lifeline to me”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AA0B0-7CFE-442E-8FCB-207F1113849C}"/>
              </a:ext>
            </a:extLst>
          </p:cNvPr>
          <p:cNvSpPr txBox="1"/>
          <p:nvPr/>
        </p:nvSpPr>
        <p:spPr>
          <a:xfrm>
            <a:off x="4177037" y="709687"/>
            <a:ext cx="214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“Coming to Aspire has helped me to start to live again”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0B94FA-15B6-4B15-BD86-16102964F72B}"/>
              </a:ext>
            </a:extLst>
          </p:cNvPr>
          <p:cNvSpPr txBox="1"/>
          <p:nvPr/>
        </p:nvSpPr>
        <p:spPr>
          <a:xfrm>
            <a:off x="2276358" y="2144844"/>
            <a:ext cx="2799828" cy="16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“[</a:t>
            </a:r>
            <a:r>
              <a:rPr lang="en-GB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During Lockdown] w</a:t>
            </a:r>
            <a:r>
              <a:rPr lang="en-GB" sz="1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didn’t have the centre to go to, but we still had each other, which was lovely. We were still there. We’re still here now, aren’t we!”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4DA89B4-4DD0-4CC2-A3C5-4A4379433B2E}"/>
              </a:ext>
            </a:extLst>
          </p:cNvPr>
          <p:cNvSpPr/>
          <p:nvPr/>
        </p:nvSpPr>
        <p:spPr>
          <a:xfrm rot="16200000">
            <a:off x="6826382" y="2245315"/>
            <a:ext cx="6857999" cy="388244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419A3-7102-46E9-9857-0F6111D93A63}"/>
              </a:ext>
            </a:extLst>
          </p:cNvPr>
          <p:cNvSpPr/>
          <p:nvPr/>
        </p:nvSpPr>
        <p:spPr>
          <a:xfrm>
            <a:off x="7146234" y="4150548"/>
            <a:ext cx="5039655" cy="27074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C1BF6-77B3-43C8-8F4C-707EC00056D9}"/>
              </a:ext>
            </a:extLst>
          </p:cNvPr>
          <p:cNvSpPr txBox="1"/>
          <p:nvPr/>
        </p:nvSpPr>
        <p:spPr>
          <a:xfrm>
            <a:off x="7109485" y="3969887"/>
            <a:ext cx="50396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Aspire House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Rear of Front Street</a:t>
            </a:r>
          </a:p>
          <a:p>
            <a:pPr algn="r"/>
            <a:r>
              <a:rPr lang="en-GB" sz="1600" dirty="0" err="1">
                <a:solidFill>
                  <a:schemeClr val="bg1"/>
                </a:solidFill>
              </a:rPr>
              <a:t>Chester-le-Street</a:t>
            </a:r>
            <a:endParaRPr lang="en-GB" sz="1600" dirty="0">
              <a:solidFill>
                <a:schemeClr val="bg1"/>
              </a:solidFill>
            </a:endParaRP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Co. Durham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DH3 3AW</a:t>
            </a:r>
          </a:p>
          <a:p>
            <a:pPr algn="r"/>
            <a:endParaRPr lang="en-GB" sz="1600" dirty="0">
              <a:solidFill>
                <a:schemeClr val="bg1"/>
              </a:solidFill>
            </a:endParaRP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Tel. 0191 389 1504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Email: sisters@aspire-northeast.co.uk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</a:rPr>
              <a:t>www.aspire-northeast.co.uk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1BFF0-1671-496F-814B-10583178E64D}"/>
              </a:ext>
            </a:extLst>
          </p:cNvPr>
          <p:cNvSpPr txBox="1"/>
          <p:nvPr/>
        </p:nvSpPr>
        <p:spPr>
          <a:xfrm>
            <a:off x="6045360" y="3265796"/>
            <a:ext cx="7518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Lucida Handwriting" panose="03010101010101010101" pitchFamily="66" charset="0"/>
              </a:rPr>
              <a:t>Thank you for having us!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E8F91-FA7B-40D0-AE7A-D7380AFA2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89" y="100305"/>
            <a:ext cx="2601932" cy="8009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11D4BF-F776-462A-87F0-9CB7999AEBF6}"/>
              </a:ext>
            </a:extLst>
          </p:cNvPr>
          <p:cNvSpPr txBox="1"/>
          <p:nvPr/>
        </p:nvSpPr>
        <p:spPr>
          <a:xfrm>
            <a:off x="7160118" y="6476044"/>
            <a:ext cx="498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Facebook.com/</a:t>
            </a:r>
            <a:r>
              <a:rPr lang="en-GB" sz="1400" dirty="0" err="1">
                <a:solidFill>
                  <a:schemeClr val="bg1"/>
                </a:solidFill>
              </a:rPr>
              <a:t>aspire.northeast</a:t>
            </a:r>
            <a:r>
              <a:rPr lang="en-GB" sz="1400" dirty="0">
                <a:solidFill>
                  <a:schemeClr val="bg1"/>
                </a:solidFill>
              </a:rPr>
              <a:t>                      Twitter @AspireHouse</a:t>
            </a:r>
          </a:p>
        </p:txBody>
      </p:sp>
    </p:spTree>
    <p:extLst>
      <p:ext uri="{BB962C8B-B14F-4D97-AF65-F5344CB8AC3E}">
        <p14:creationId xmlns:p14="http://schemas.microsoft.com/office/powerpoint/2010/main" val="405597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56E25-B153-48EC-91E5-392A417D0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642" r="-1"/>
          <a:stretch/>
        </p:blipFill>
        <p:spPr>
          <a:xfrm>
            <a:off x="864093" y="2535109"/>
            <a:ext cx="6621781" cy="4325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427AAD-96C7-4E1D-B537-86DC3844B325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5F8BE-4E63-448A-BC0B-A3AEC93C41B3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BEA1E77-F63F-47C3-A795-1972AD6C868E}"/>
              </a:ext>
            </a:extLst>
          </p:cNvPr>
          <p:cNvSpPr/>
          <p:nvPr/>
        </p:nvSpPr>
        <p:spPr>
          <a:xfrm flipH="1">
            <a:off x="6970033" y="1998663"/>
            <a:ext cx="5231906" cy="1073426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5E1BC2C-2A0C-41DF-BB48-5A8A793D4D44}"/>
              </a:ext>
            </a:extLst>
          </p:cNvPr>
          <p:cNvSpPr/>
          <p:nvPr/>
        </p:nvSpPr>
        <p:spPr>
          <a:xfrm rot="10800000">
            <a:off x="6960091" y="3264185"/>
            <a:ext cx="5231907" cy="107342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D84FB9C-CCB2-4DD2-9503-09BF0CB0893E}"/>
              </a:ext>
            </a:extLst>
          </p:cNvPr>
          <p:cNvSpPr txBox="1">
            <a:spLocks/>
          </p:cNvSpPr>
          <p:nvPr/>
        </p:nvSpPr>
        <p:spPr>
          <a:xfrm>
            <a:off x="8203878" y="2379762"/>
            <a:ext cx="4980116" cy="80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rgbClr val="7030A0"/>
                </a:solidFill>
              </a:rPr>
              <a:t>ELCOMING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CA15AB18-6853-42AA-AC82-AADC233BE812}"/>
              </a:ext>
            </a:extLst>
          </p:cNvPr>
          <p:cNvSpPr/>
          <p:nvPr/>
        </p:nvSpPr>
        <p:spPr>
          <a:xfrm flipH="1">
            <a:off x="6970033" y="4538490"/>
            <a:ext cx="5231906" cy="1073426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475407-06F4-485D-BB60-C13A05642ED7}"/>
              </a:ext>
            </a:extLst>
          </p:cNvPr>
          <p:cNvSpPr/>
          <p:nvPr/>
        </p:nvSpPr>
        <p:spPr>
          <a:xfrm rot="10800000">
            <a:off x="6960091" y="5784574"/>
            <a:ext cx="5231907" cy="107342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EC14B8-CDD8-41DB-8361-FEEA9F4EA129}"/>
              </a:ext>
            </a:extLst>
          </p:cNvPr>
          <p:cNvSpPr txBox="1"/>
          <p:nvPr/>
        </p:nvSpPr>
        <p:spPr>
          <a:xfrm>
            <a:off x="1134535" y="1398498"/>
            <a:ext cx="496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women only centre in Chester le Street offers holistic, trauma-informed services for women.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96EA-071D-4069-B164-6E24E2D81964}"/>
              </a:ext>
            </a:extLst>
          </p:cNvPr>
          <p:cNvSpPr txBox="1"/>
          <p:nvPr/>
        </p:nvSpPr>
        <p:spPr>
          <a:xfrm>
            <a:off x="1134535" y="581393"/>
            <a:ext cx="926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Our values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29544-963E-4266-86BB-6CE440292A1E}"/>
              </a:ext>
            </a:extLst>
          </p:cNvPr>
          <p:cNvSpPr/>
          <p:nvPr/>
        </p:nvSpPr>
        <p:spPr>
          <a:xfrm>
            <a:off x="7543961" y="2073444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91803-9293-4E50-A56F-F9D8DB45B270}"/>
              </a:ext>
            </a:extLst>
          </p:cNvPr>
          <p:cNvSpPr/>
          <p:nvPr/>
        </p:nvSpPr>
        <p:spPr>
          <a:xfrm>
            <a:off x="7693585" y="4613538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D29A31-B83A-4139-AF87-E372882DFDC4}"/>
              </a:ext>
            </a:extLst>
          </p:cNvPr>
          <p:cNvSpPr/>
          <p:nvPr/>
        </p:nvSpPr>
        <p:spPr>
          <a:xfrm>
            <a:off x="7764919" y="3317665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05122-D7EF-40C6-88DF-7FAB2A57F8A9}"/>
              </a:ext>
            </a:extLst>
          </p:cNvPr>
          <p:cNvSpPr/>
          <p:nvPr/>
        </p:nvSpPr>
        <p:spPr>
          <a:xfrm>
            <a:off x="7680978" y="585962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CE5572-ABB4-419F-9274-14BDE59FFCA4}"/>
              </a:ext>
            </a:extLst>
          </p:cNvPr>
          <p:cNvSpPr txBox="1">
            <a:spLocks/>
          </p:cNvSpPr>
          <p:nvPr/>
        </p:nvSpPr>
        <p:spPr>
          <a:xfrm>
            <a:off x="8093291" y="4920484"/>
            <a:ext cx="4980116" cy="80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rgbClr val="7030A0"/>
                </a:solidFill>
              </a:rPr>
              <a:t>AFE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D06983D-1932-4B42-A68B-A10DACE4F206}"/>
              </a:ext>
            </a:extLst>
          </p:cNvPr>
          <p:cNvSpPr txBox="1">
            <a:spLocks/>
          </p:cNvSpPr>
          <p:nvPr/>
        </p:nvSpPr>
        <p:spPr>
          <a:xfrm>
            <a:off x="8001851" y="3637053"/>
            <a:ext cx="4980116" cy="80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6"/>
                </a:solidFill>
              </a:rPr>
              <a:t>MPACTFUL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284381E-8397-4BBE-86FC-0099121736F0}"/>
              </a:ext>
            </a:extLst>
          </p:cNvPr>
          <p:cNvSpPr txBox="1">
            <a:spLocks/>
          </p:cNvSpPr>
          <p:nvPr/>
        </p:nvSpPr>
        <p:spPr>
          <a:xfrm>
            <a:off x="8072971" y="6164930"/>
            <a:ext cx="4980116" cy="80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6"/>
                </a:solidFill>
              </a:rPr>
              <a:t>MPOWERING</a:t>
            </a:r>
          </a:p>
        </p:txBody>
      </p:sp>
    </p:spTree>
    <p:extLst>
      <p:ext uri="{BB962C8B-B14F-4D97-AF65-F5344CB8AC3E}">
        <p14:creationId xmlns:p14="http://schemas.microsoft.com/office/powerpoint/2010/main" val="269868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27AAD-96C7-4E1D-B537-86DC3844B325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5F8BE-4E63-448A-BC0B-A3AEC93C41B3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38B7A-7335-40CA-BC86-106196D31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6" b="1999"/>
          <a:stretch/>
        </p:blipFill>
        <p:spPr>
          <a:xfrm>
            <a:off x="4241747" y="640878"/>
            <a:ext cx="7950254" cy="5842205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F6AA8863-58E9-4689-9DF0-C37311402E41}"/>
              </a:ext>
            </a:extLst>
          </p:cNvPr>
          <p:cNvSpPr/>
          <p:nvPr/>
        </p:nvSpPr>
        <p:spPr>
          <a:xfrm>
            <a:off x="1778492" y="-255740"/>
            <a:ext cx="8360294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E36D4AD-56C4-49E6-BDA4-AC4807BD361F}"/>
              </a:ext>
            </a:extLst>
          </p:cNvPr>
          <p:cNvSpPr/>
          <p:nvPr/>
        </p:nvSpPr>
        <p:spPr>
          <a:xfrm rot="6013884">
            <a:off x="1985756" y="-153582"/>
            <a:ext cx="8360294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DE518-3D6A-4F28-A2DD-396E63065B25}"/>
              </a:ext>
            </a:extLst>
          </p:cNvPr>
          <p:cNvSpPr txBox="1"/>
          <p:nvPr/>
        </p:nvSpPr>
        <p:spPr>
          <a:xfrm>
            <a:off x="1134535" y="581393"/>
            <a:ext cx="926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Our approach </a:t>
            </a:r>
            <a:endParaRPr lang="en-GB" sz="4800" b="1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0BA3F7E-FE6D-43CD-8A5F-C532103D93F7}"/>
              </a:ext>
            </a:extLst>
          </p:cNvPr>
          <p:cNvSpPr/>
          <p:nvPr/>
        </p:nvSpPr>
        <p:spPr>
          <a:xfrm>
            <a:off x="6225801" y="2002315"/>
            <a:ext cx="1870835" cy="922417"/>
          </a:xfrm>
          <a:prstGeom prst="wedgeRectCallout">
            <a:avLst>
              <a:gd name="adj1" fmla="val 21422"/>
              <a:gd name="adj2" fmla="val 8107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4A4076-4421-4A31-8846-81BF6F08CB8B}"/>
              </a:ext>
            </a:extLst>
          </p:cNvPr>
          <p:cNvGrpSpPr/>
          <p:nvPr/>
        </p:nvGrpSpPr>
        <p:grpSpPr>
          <a:xfrm>
            <a:off x="1088546" y="1962730"/>
            <a:ext cx="1762342" cy="933232"/>
            <a:chOff x="1826115" y="1832439"/>
            <a:chExt cx="1912197" cy="1112328"/>
          </a:xfrm>
        </p:grpSpPr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D011E264-F069-4377-A106-7631E63ADF3C}"/>
                </a:ext>
              </a:extLst>
            </p:cNvPr>
            <p:cNvSpPr/>
            <p:nvPr/>
          </p:nvSpPr>
          <p:spPr>
            <a:xfrm flipH="1">
              <a:off x="1826115" y="1832439"/>
              <a:ext cx="1870835" cy="1112328"/>
            </a:xfrm>
            <a:prstGeom prst="wedgeRectCallout">
              <a:avLst>
                <a:gd name="adj1" fmla="val 21422"/>
                <a:gd name="adj2" fmla="val 81071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00121B-8803-4F74-8B3F-EA608A11F16B}"/>
                </a:ext>
              </a:extLst>
            </p:cNvPr>
            <p:cNvSpPr txBox="1"/>
            <p:nvPr/>
          </p:nvSpPr>
          <p:spPr>
            <a:xfrm>
              <a:off x="1902510" y="2170403"/>
              <a:ext cx="1835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Holistic support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E1C0D76-9D80-4D51-9603-0F4A3FB08EE1}"/>
              </a:ext>
            </a:extLst>
          </p:cNvPr>
          <p:cNvSpPr txBox="1"/>
          <p:nvPr/>
        </p:nvSpPr>
        <p:spPr>
          <a:xfrm>
            <a:off x="6213808" y="2103022"/>
            <a:ext cx="200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Longer term provision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E67557-ED3B-49BD-89E4-AB94D0E73516}"/>
              </a:ext>
            </a:extLst>
          </p:cNvPr>
          <p:cNvGrpSpPr/>
          <p:nvPr/>
        </p:nvGrpSpPr>
        <p:grpSpPr>
          <a:xfrm>
            <a:off x="3569086" y="1498264"/>
            <a:ext cx="2003066" cy="1125937"/>
            <a:chOff x="3901667" y="1461319"/>
            <a:chExt cx="1984573" cy="1412887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EA3090F-950B-4BAB-B306-7AB6DE0AF7D8}"/>
                </a:ext>
              </a:extLst>
            </p:cNvPr>
            <p:cNvSpPr/>
            <p:nvPr/>
          </p:nvSpPr>
          <p:spPr>
            <a:xfrm rot="10800000">
              <a:off x="4652789" y="2546913"/>
              <a:ext cx="383326" cy="327293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B02C387-45B7-4783-92DB-8466C21B0315}"/>
                </a:ext>
              </a:extLst>
            </p:cNvPr>
            <p:cNvGrpSpPr/>
            <p:nvPr/>
          </p:nvGrpSpPr>
          <p:grpSpPr>
            <a:xfrm>
              <a:off x="3901667" y="1461319"/>
              <a:ext cx="1984573" cy="1112328"/>
              <a:chOff x="4030415" y="2096678"/>
              <a:chExt cx="1984573" cy="111232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D55943A-FA13-4F8B-B371-D7EA09EA5C26}"/>
                  </a:ext>
                </a:extLst>
              </p:cNvPr>
              <p:cNvSpPr/>
              <p:nvPr/>
            </p:nvSpPr>
            <p:spPr>
              <a:xfrm>
                <a:off x="4030415" y="2096678"/>
                <a:ext cx="1984573" cy="111232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89FC5A0-86C8-4D22-973A-58872517ED98}"/>
                  </a:ext>
                </a:extLst>
              </p:cNvPr>
              <p:cNvSpPr txBox="1"/>
              <p:nvPr/>
            </p:nvSpPr>
            <p:spPr>
              <a:xfrm>
                <a:off x="4104800" y="2295513"/>
                <a:ext cx="18358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Trauma-informed approach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FF5D20-B6AE-4CEA-BE7E-673F3D3F5FF5}"/>
              </a:ext>
            </a:extLst>
          </p:cNvPr>
          <p:cNvGrpSpPr/>
          <p:nvPr/>
        </p:nvGrpSpPr>
        <p:grpSpPr>
          <a:xfrm>
            <a:off x="6154939" y="5227869"/>
            <a:ext cx="2003066" cy="807353"/>
            <a:chOff x="7475960" y="4718680"/>
            <a:chExt cx="2003066" cy="1112328"/>
          </a:xfrm>
        </p:grpSpPr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DC07A3D3-5078-433D-A0BD-9C3B9B001653}"/>
                </a:ext>
              </a:extLst>
            </p:cNvPr>
            <p:cNvSpPr/>
            <p:nvPr/>
          </p:nvSpPr>
          <p:spPr>
            <a:xfrm>
              <a:off x="7532206" y="4718680"/>
              <a:ext cx="1870835" cy="1112328"/>
            </a:xfrm>
            <a:prstGeom prst="wedgeRectCallout">
              <a:avLst>
                <a:gd name="adj1" fmla="val 20359"/>
                <a:gd name="adj2" fmla="val -85128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0B20B5-3BEC-4B99-A5F3-C0B082D39544}"/>
                </a:ext>
              </a:extLst>
            </p:cNvPr>
            <p:cNvSpPr txBox="1"/>
            <p:nvPr/>
          </p:nvSpPr>
          <p:spPr>
            <a:xfrm>
              <a:off x="7475960" y="5008560"/>
              <a:ext cx="2003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Responsive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CF4029-535A-4EC1-9C0E-14A165E706E1}"/>
              </a:ext>
            </a:extLst>
          </p:cNvPr>
          <p:cNvGrpSpPr/>
          <p:nvPr/>
        </p:nvGrpSpPr>
        <p:grpSpPr>
          <a:xfrm>
            <a:off x="7050220" y="3742876"/>
            <a:ext cx="1758521" cy="731543"/>
            <a:chOff x="10054286" y="4718680"/>
            <a:chExt cx="1962980" cy="1112328"/>
          </a:xfrm>
        </p:grpSpPr>
        <p:sp>
          <p:nvSpPr>
            <p:cNvPr id="9" name="Speech Bubble: Rectangle 8">
              <a:extLst>
                <a:ext uri="{FF2B5EF4-FFF2-40B4-BE49-F238E27FC236}">
                  <a16:creationId xmlns:a16="http://schemas.microsoft.com/office/drawing/2014/main" id="{4A18FE22-FB3A-49F3-A89F-9A14E3FB7FC4}"/>
                </a:ext>
              </a:extLst>
            </p:cNvPr>
            <p:cNvSpPr/>
            <p:nvPr/>
          </p:nvSpPr>
          <p:spPr>
            <a:xfrm flipH="1">
              <a:off x="10054286" y="4718680"/>
              <a:ext cx="1870835" cy="1112328"/>
            </a:xfrm>
            <a:prstGeom prst="wedgeRectCallout">
              <a:avLst>
                <a:gd name="adj1" fmla="val 63923"/>
                <a:gd name="adj2" fmla="val 2209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635052-3FFB-4079-AC27-98B2AEFAA946}"/>
                </a:ext>
              </a:extLst>
            </p:cNvPr>
            <p:cNvSpPr txBox="1"/>
            <p:nvPr/>
          </p:nvSpPr>
          <p:spPr>
            <a:xfrm>
              <a:off x="10181465" y="4997021"/>
              <a:ext cx="1835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Open referrals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31A88B-D45E-4B50-A54B-111ACF3A68D1}"/>
              </a:ext>
            </a:extLst>
          </p:cNvPr>
          <p:cNvGrpSpPr/>
          <p:nvPr/>
        </p:nvGrpSpPr>
        <p:grpSpPr>
          <a:xfrm>
            <a:off x="1051407" y="5183458"/>
            <a:ext cx="1907028" cy="933232"/>
            <a:chOff x="1166066" y="3702779"/>
            <a:chExt cx="1907028" cy="1112328"/>
          </a:xfrm>
        </p:grpSpPr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DE966D22-8971-4D46-9A02-2C2DEFA16596}"/>
                </a:ext>
              </a:extLst>
            </p:cNvPr>
            <p:cNvSpPr/>
            <p:nvPr/>
          </p:nvSpPr>
          <p:spPr>
            <a:xfrm flipH="1">
              <a:off x="1202259" y="3702779"/>
              <a:ext cx="1870835" cy="1112328"/>
            </a:xfrm>
            <a:prstGeom prst="wedgeRectCallout">
              <a:avLst>
                <a:gd name="adj1" fmla="val 20359"/>
                <a:gd name="adj2" fmla="val -81554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45668BC-9E36-4E7A-83DD-30BCD41747F0}"/>
                </a:ext>
              </a:extLst>
            </p:cNvPr>
            <p:cNvSpPr txBox="1"/>
            <p:nvPr/>
          </p:nvSpPr>
          <p:spPr>
            <a:xfrm>
              <a:off x="1166066" y="3935778"/>
              <a:ext cx="1835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Partnership working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9EEFC2-9AFF-4C41-A230-EB2A9AA2E76D}"/>
              </a:ext>
            </a:extLst>
          </p:cNvPr>
          <p:cNvSpPr txBox="1"/>
          <p:nvPr/>
        </p:nvSpPr>
        <p:spPr>
          <a:xfrm>
            <a:off x="3252620" y="6074765"/>
            <a:ext cx="183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Peer-led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8E412C-F962-4C09-A429-67638C3536BE}"/>
              </a:ext>
            </a:extLst>
          </p:cNvPr>
          <p:cNvGrpSpPr/>
          <p:nvPr/>
        </p:nvGrpSpPr>
        <p:grpSpPr>
          <a:xfrm>
            <a:off x="2260542" y="2730320"/>
            <a:ext cx="4385627" cy="2641502"/>
            <a:chOff x="2688977" y="2732422"/>
            <a:chExt cx="4385627" cy="26415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80EC80-C3E3-4FF3-90C2-4EAEE1C0ECFB}"/>
                </a:ext>
              </a:extLst>
            </p:cNvPr>
            <p:cNvGrpSpPr/>
            <p:nvPr/>
          </p:nvGrpSpPr>
          <p:grpSpPr>
            <a:xfrm>
              <a:off x="2688977" y="2732422"/>
              <a:ext cx="4385627" cy="2641502"/>
              <a:chOff x="2938684" y="3719801"/>
              <a:chExt cx="4385627" cy="264150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FF3287-A35E-488E-B69F-65A79EB5066A}"/>
                  </a:ext>
                </a:extLst>
              </p:cNvPr>
              <p:cNvSpPr/>
              <p:nvPr/>
            </p:nvSpPr>
            <p:spPr>
              <a:xfrm>
                <a:off x="2938684" y="3719801"/>
                <a:ext cx="4385627" cy="26398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973B31-061C-425C-9911-D59CC37AD970}"/>
                  </a:ext>
                </a:extLst>
              </p:cNvPr>
              <p:cNvSpPr/>
              <p:nvPr/>
            </p:nvSpPr>
            <p:spPr>
              <a:xfrm>
                <a:off x="3361554" y="3721419"/>
                <a:ext cx="348279" cy="26398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F9FE35-88D2-4495-802D-5720DD77D80C}"/>
                </a:ext>
              </a:extLst>
            </p:cNvPr>
            <p:cNvSpPr txBox="1"/>
            <p:nvPr/>
          </p:nvSpPr>
          <p:spPr>
            <a:xfrm>
              <a:off x="3469172" y="2883787"/>
              <a:ext cx="3581555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Mental health</a:t>
              </a:r>
            </a:p>
            <a:p>
              <a:r>
                <a:rPr lang="en-GB" sz="2400" dirty="0"/>
                <a:t>DVA and sexual violence</a:t>
              </a:r>
            </a:p>
            <a:p>
              <a:r>
                <a:rPr lang="en-GB" sz="2400" dirty="0"/>
                <a:t>Suicide and Self-harm</a:t>
              </a:r>
            </a:p>
            <a:p>
              <a:r>
                <a:rPr lang="en-GB" sz="2400" dirty="0"/>
                <a:t>Poverty </a:t>
              </a:r>
            </a:p>
            <a:p>
              <a:r>
                <a:rPr lang="en-GB" sz="2400" dirty="0"/>
                <a:t>Isolation, loneliness </a:t>
              </a:r>
            </a:p>
            <a:p>
              <a:r>
                <a:rPr lang="en-GB" sz="2400" dirty="0"/>
                <a:t>Raising aspirations</a:t>
              </a:r>
              <a:endParaRPr lang="en-GB" sz="2800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5FF414-7E62-46B5-96C2-6A4F38059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3" r="51447" b="73408"/>
            <a:stretch/>
          </p:blipFill>
          <p:spPr>
            <a:xfrm>
              <a:off x="3156953" y="2866912"/>
              <a:ext cx="258066" cy="2273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7D6E7A-0EDC-43CC-A3D9-762A451BD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3" r="51447" b="73408"/>
            <a:stretch/>
          </p:blipFill>
          <p:spPr>
            <a:xfrm>
              <a:off x="3155539" y="3286996"/>
              <a:ext cx="258066" cy="2273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8B5DD32-F74E-497F-AE6A-720F60387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3" r="51447" b="73408"/>
            <a:stretch/>
          </p:blipFill>
          <p:spPr>
            <a:xfrm>
              <a:off x="3156736" y="3730762"/>
              <a:ext cx="258066" cy="22739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E41717C-0792-4B23-8611-60584219A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3" r="51447" b="73408"/>
            <a:stretch/>
          </p:blipFill>
          <p:spPr>
            <a:xfrm>
              <a:off x="3165401" y="4160785"/>
              <a:ext cx="258066" cy="22739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5361C9D-6948-4A6A-A152-C9342EF33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3" r="51447" b="73408"/>
            <a:stretch/>
          </p:blipFill>
          <p:spPr>
            <a:xfrm>
              <a:off x="3154117" y="4576755"/>
              <a:ext cx="258066" cy="22739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966DF0-016F-4D77-B253-7F237F437836}"/>
              </a:ext>
            </a:extLst>
          </p:cNvPr>
          <p:cNvGrpSpPr/>
          <p:nvPr/>
        </p:nvGrpSpPr>
        <p:grpSpPr>
          <a:xfrm>
            <a:off x="3602056" y="5473548"/>
            <a:ext cx="2003066" cy="1009536"/>
            <a:chOff x="3901667" y="1154701"/>
            <a:chExt cx="1984573" cy="1420415"/>
          </a:xfrm>
        </p:grpSpPr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FA758630-8EA3-4F49-99D8-96769F368A58}"/>
                </a:ext>
              </a:extLst>
            </p:cNvPr>
            <p:cNvSpPr/>
            <p:nvPr/>
          </p:nvSpPr>
          <p:spPr>
            <a:xfrm>
              <a:off x="4673388" y="1154701"/>
              <a:ext cx="383326" cy="327293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5BA8574-CAE5-4340-93BF-B29D0813AFEA}"/>
                </a:ext>
              </a:extLst>
            </p:cNvPr>
            <p:cNvGrpSpPr/>
            <p:nvPr/>
          </p:nvGrpSpPr>
          <p:grpSpPr>
            <a:xfrm>
              <a:off x="3901667" y="1462788"/>
              <a:ext cx="1984573" cy="1112328"/>
              <a:chOff x="4030415" y="2098147"/>
              <a:chExt cx="1984573" cy="111232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663423F-7CD8-4322-9862-00663800AA02}"/>
                  </a:ext>
                </a:extLst>
              </p:cNvPr>
              <p:cNvSpPr/>
              <p:nvPr/>
            </p:nvSpPr>
            <p:spPr>
              <a:xfrm>
                <a:off x="4030415" y="2098147"/>
                <a:ext cx="1984573" cy="111232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A74A8F8-B0AC-41D6-B938-73D0406A6A2B}"/>
                  </a:ext>
                </a:extLst>
              </p:cNvPr>
              <p:cNvSpPr txBox="1"/>
              <p:nvPr/>
            </p:nvSpPr>
            <p:spPr>
              <a:xfrm>
                <a:off x="4105273" y="2355316"/>
                <a:ext cx="1835802" cy="43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Peer-led</a:t>
                </a:r>
              </a:p>
            </p:txBody>
          </p:sp>
        </p:grpSp>
      </p:grp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9F24167-5620-4D04-A9BA-044CDAA0468C}"/>
              </a:ext>
            </a:extLst>
          </p:cNvPr>
          <p:cNvSpPr/>
          <p:nvPr/>
        </p:nvSpPr>
        <p:spPr>
          <a:xfrm rot="5400000">
            <a:off x="729963" y="3519746"/>
            <a:ext cx="1378226" cy="111879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6C5A535-5906-422B-A833-72853D26A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2735842" y="5031853"/>
            <a:ext cx="258066" cy="2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6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7EB1E21-6AB6-4C24-9781-080685305B3C}"/>
              </a:ext>
            </a:extLst>
          </p:cNvPr>
          <p:cNvSpPr/>
          <p:nvPr/>
        </p:nvSpPr>
        <p:spPr>
          <a:xfrm rot="16200000">
            <a:off x="7555902" y="3113125"/>
            <a:ext cx="6857999" cy="388244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427AAD-96C7-4E1D-B537-86DC3844B325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75CDE15-B073-4E1C-8C9F-D13FAF561892}"/>
              </a:ext>
            </a:extLst>
          </p:cNvPr>
          <p:cNvSpPr/>
          <p:nvPr/>
        </p:nvSpPr>
        <p:spPr>
          <a:xfrm rot="5400000">
            <a:off x="1107439" y="-243346"/>
            <a:ext cx="9888281" cy="10374973"/>
          </a:xfrm>
          <a:prstGeom prst="triangle">
            <a:avLst>
              <a:gd name="adj" fmla="val 64839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5F8BE-4E63-448A-BC0B-A3AEC93C41B3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CE725B5-89DE-436C-AC67-5911F6EBDD86}"/>
              </a:ext>
            </a:extLst>
          </p:cNvPr>
          <p:cNvSpPr txBox="1">
            <a:spLocks/>
          </p:cNvSpPr>
          <p:nvPr/>
        </p:nvSpPr>
        <p:spPr>
          <a:xfrm>
            <a:off x="1159466" y="765512"/>
            <a:ext cx="9144000" cy="80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60A1D-1F2C-4205-BAB7-C09F684412F3}"/>
              </a:ext>
            </a:extLst>
          </p:cNvPr>
          <p:cNvSpPr txBox="1"/>
          <p:nvPr/>
        </p:nvSpPr>
        <p:spPr>
          <a:xfrm>
            <a:off x="1134535" y="581393"/>
            <a:ext cx="926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What we offer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A9C98-CB33-44B1-9374-151D613E4A28}"/>
              </a:ext>
            </a:extLst>
          </p:cNvPr>
          <p:cNvGrpSpPr/>
          <p:nvPr/>
        </p:nvGrpSpPr>
        <p:grpSpPr>
          <a:xfrm>
            <a:off x="2950779" y="1412391"/>
            <a:ext cx="7072747" cy="4832196"/>
            <a:chOff x="2950779" y="1686839"/>
            <a:chExt cx="7072747" cy="46883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483058-B714-4596-AB51-F21FDB4D9E14}"/>
                </a:ext>
              </a:extLst>
            </p:cNvPr>
            <p:cNvSpPr/>
            <p:nvPr/>
          </p:nvSpPr>
          <p:spPr>
            <a:xfrm>
              <a:off x="2950809" y="1686839"/>
              <a:ext cx="7072717" cy="121539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479BF5D-62BA-4948-B2FD-5196F3037DA8}"/>
                </a:ext>
              </a:extLst>
            </p:cNvPr>
            <p:cNvSpPr/>
            <p:nvPr/>
          </p:nvSpPr>
          <p:spPr>
            <a:xfrm>
              <a:off x="7066965" y="2912397"/>
              <a:ext cx="2956560" cy="5035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341F62-EE68-4967-98F5-F1684395B884}"/>
                </a:ext>
              </a:extLst>
            </p:cNvPr>
            <p:cNvSpPr/>
            <p:nvPr/>
          </p:nvSpPr>
          <p:spPr>
            <a:xfrm>
              <a:off x="2950809" y="3423329"/>
              <a:ext cx="7072717" cy="121539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02738FF-1DAF-4A6A-A167-0B7F70E4275F}"/>
                </a:ext>
              </a:extLst>
            </p:cNvPr>
            <p:cNvSpPr/>
            <p:nvPr/>
          </p:nvSpPr>
          <p:spPr>
            <a:xfrm rot="10800000">
              <a:off x="6228087" y="2822317"/>
              <a:ext cx="518160" cy="400498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54A173D-102B-43F4-9FA3-BA4A150B7488}"/>
                </a:ext>
              </a:extLst>
            </p:cNvPr>
            <p:cNvSpPr/>
            <p:nvPr/>
          </p:nvSpPr>
          <p:spPr>
            <a:xfrm>
              <a:off x="6228086" y="4811878"/>
              <a:ext cx="518160" cy="400498"/>
            </a:xfrm>
            <a:prstGeom prst="triangl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84A5AE-DD36-4920-BA3C-5A5E57B17FF3}"/>
                </a:ext>
              </a:extLst>
            </p:cNvPr>
            <p:cNvSpPr txBox="1"/>
            <p:nvPr/>
          </p:nvSpPr>
          <p:spPr>
            <a:xfrm>
              <a:off x="3691001" y="1717843"/>
              <a:ext cx="59232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SUPPORT AND WELLBEING SERVICES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63EE02-50CE-48F8-B571-0D170CE74858}"/>
                </a:ext>
              </a:extLst>
            </p:cNvPr>
            <p:cNvSpPr/>
            <p:nvPr/>
          </p:nvSpPr>
          <p:spPr>
            <a:xfrm>
              <a:off x="2950779" y="4646084"/>
              <a:ext cx="2970621" cy="51374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87F758-4EA4-487A-A241-5B15B58F5139}"/>
                </a:ext>
              </a:extLst>
            </p:cNvPr>
            <p:cNvSpPr txBox="1"/>
            <p:nvPr/>
          </p:nvSpPr>
          <p:spPr>
            <a:xfrm>
              <a:off x="4064703" y="3673405"/>
              <a:ext cx="59232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LEARNING PROGRAMME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BD6AAE-10EC-42F0-8393-A5113E6F71DD}"/>
                </a:ext>
              </a:extLst>
            </p:cNvPr>
            <p:cNvSpPr/>
            <p:nvPr/>
          </p:nvSpPr>
          <p:spPr>
            <a:xfrm>
              <a:off x="2950809" y="5159819"/>
              <a:ext cx="7072717" cy="1215397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0DB306-B418-49FD-8F24-CF2550D87AFC}"/>
                </a:ext>
              </a:extLst>
            </p:cNvPr>
            <p:cNvSpPr txBox="1"/>
            <p:nvPr/>
          </p:nvSpPr>
          <p:spPr>
            <a:xfrm>
              <a:off x="7360019" y="2986521"/>
              <a:ext cx="2627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All services </a:t>
              </a:r>
              <a:r>
                <a:rPr lang="en-GB" b="1" dirty="0"/>
                <a:t>free</a:t>
              </a:r>
              <a:r>
                <a:rPr lang="en-GB" dirty="0"/>
                <a:t> to access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D7BE9F-74B3-42B2-A9FA-37EF786489B0}"/>
                </a:ext>
              </a:extLst>
            </p:cNvPr>
            <p:cNvSpPr txBox="1"/>
            <p:nvPr/>
          </p:nvSpPr>
          <p:spPr>
            <a:xfrm>
              <a:off x="3232121" y="4710806"/>
              <a:ext cx="2689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Onsite crèche</a:t>
              </a:r>
              <a:r>
                <a:rPr lang="en-GB" dirty="0"/>
                <a:t> provision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5A3A69-D7CB-4726-9D93-81D54E6BC00C}"/>
                </a:ext>
              </a:extLst>
            </p:cNvPr>
            <p:cNvSpPr txBox="1"/>
            <p:nvPr/>
          </p:nvSpPr>
          <p:spPr>
            <a:xfrm>
              <a:off x="3055730" y="5415188"/>
              <a:ext cx="69677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VOLUNTEERING OPPORTUNITIES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2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527D8D4-D247-41D7-8B2E-06CBB466A6A9}"/>
              </a:ext>
            </a:extLst>
          </p:cNvPr>
          <p:cNvSpPr/>
          <p:nvPr/>
        </p:nvSpPr>
        <p:spPr>
          <a:xfrm rot="5400000">
            <a:off x="1055031" y="-243346"/>
            <a:ext cx="9888281" cy="10374973"/>
          </a:xfrm>
          <a:prstGeom prst="triangle">
            <a:avLst>
              <a:gd name="adj" fmla="val 64839"/>
            </a:avLst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5485DE-3A62-4E36-B03E-CBB19ED8A6EA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D9D70-CE8C-4DA3-AE0D-0E111D804B9B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13858A7-FC52-41F4-941D-93B2F107BF53}"/>
              </a:ext>
            </a:extLst>
          </p:cNvPr>
          <p:cNvSpPr/>
          <p:nvPr/>
        </p:nvSpPr>
        <p:spPr>
          <a:xfrm rot="16200000">
            <a:off x="6821780" y="2455234"/>
            <a:ext cx="6857999" cy="3882441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4BF534-E06F-48D3-B8D2-552976538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03" y="3514060"/>
            <a:ext cx="4924954" cy="334394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806E8AB-9153-4FDB-A096-E6A2150691E6}"/>
              </a:ext>
            </a:extLst>
          </p:cNvPr>
          <p:cNvSpPr/>
          <p:nvPr/>
        </p:nvSpPr>
        <p:spPr>
          <a:xfrm rot="9923318">
            <a:off x="5986292" y="6376863"/>
            <a:ext cx="6824938" cy="39501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1C5229-CC39-4743-93DB-9E8ED19CAB79}"/>
              </a:ext>
            </a:extLst>
          </p:cNvPr>
          <p:cNvSpPr txBox="1"/>
          <p:nvPr/>
        </p:nvSpPr>
        <p:spPr>
          <a:xfrm>
            <a:off x="1199863" y="570470"/>
            <a:ext cx="926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Support and Wellbeing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D37C7-E374-4BE5-8239-3864D03532DF}"/>
              </a:ext>
            </a:extLst>
          </p:cNvPr>
          <p:cNvSpPr txBox="1"/>
          <p:nvPr/>
        </p:nvSpPr>
        <p:spPr>
          <a:xfrm>
            <a:off x="1199863" y="1458294"/>
            <a:ext cx="84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one to one services and group support is delivered by our highly trained,  award winning  Supporting Sister’ volunteers.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4A00B4-BFA8-4220-BF1C-EA955FEED11C}"/>
              </a:ext>
            </a:extLst>
          </p:cNvPr>
          <p:cNvGrpSpPr/>
          <p:nvPr/>
        </p:nvGrpSpPr>
        <p:grpSpPr>
          <a:xfrm>
            <a:off x="2054068" y="2301411"/>
            <a:ext cx="3381250" cy="4183884"/>
            <a:chOff x="1555933" y="2247452"/>
            <a:chExt cx="3381250" cy="3511241"/>
          </a:xfrm>
        </p:grpSpPr>
        <p:sp>
          <p:nvSpPr>
            <p:cNvPr id="20" name="Rectangle: Diagonal Corners Snipped 19">
              <a:extLst>
                <a:ext uri="{FF2B5EF4-FFF2-40B4-BE49-F238E27FC236}">
                  <a16:creationId xmlns:a16="http://schemas.microsoft.com/office/drawing/2014/main" id="{CD1EED29-E0B8-4BA8-9645-06B6ED106FB8}"/>
                </a:ext>
              </a:extLst>
            </p:cNvPr>
            <p:cNvSpPr/>
            <p:nvPr/>
          </p:nvSpPr>
          <p:spPr>
            <a:xfrm>
              <a:off x="1556131" y="2247452"/>
              <a:ext cx="2902226" cy="568093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5CF5BD-1081-4F04-887D-BD305C5576E7}"/>
                </a:ext>
              </a:extLst>
            </p:cNvPr>
            <p:cNvSpPr txBox="1"/>
            <p:nvPr/>
          </p:nvSpPr>
          <p:spPr>
            <a:xfrm>
              <a:off x="1917177" y="2340779"/>
              <a:ext cx="3020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1:1 Listening Service</a:t>
              </a:r>
            </a:p>
          </p:txBody>
        </p:sp>
        <p:sp>
          <p:nvSpPr>
            <p:cNvPr id="21" name="Rectangle: Diagonal Corners Snipped 20">
              <a:extLst>
                <a:ext uri="{FF2B5EF4-FFF2-40B4-BE49-F238E27FC236}">
                  <a16:creationId xmlns:a16="http://schemas.microsoft.com/office/drawing/2014/main" id="{A7463259-53A9-4234-9572-626B13A18A3D}"/>
                </a:ext>
              </a:extLst>
            </p:cNvPr>
            <p:cNvSpPr/>
            <p:nvPr/>
          </p:nvSpPr>
          <p:spPr>
            <a:xfrm flipV="1">
              <a:off x="1556131" y="3000077"/>
              <a:ext cx="2902226" cy="564594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4DA422-787B-4C8A-8098-EC63DF95BA11}"/>
                </a:ext>
              </a:extLst>
            </p:cNvPr>
            <p:cNvSpPr txBox="1"/>
            <p:nvPr/>
          </p:nvSpPr>
          <p:spPr>
            <a:xfrm>
              <a:off x="2110879" y="3083245"/>
              <a:ext cx="2112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Group support</a:t>
              </a:r>
            </a:p>
          </p:txBody>
        </p:sp>
        <p:sp>
          <p:nvSpPr>
            <p:cNvPr id="32" name="Rectangle: Diagonal Corners Snipped 31">
              <a:extLst>
                <a:ext uri="{FF2B5EF4-FFF2-40B4-BE49-F238E27FC236}">
                  <a16:creationId xmlns:a16="http://schemas.microsoft.com/office/drawing/2014/main" id="{4B052835-6C63-4FC0-97EB-16590A8F442B}"/>
                </a:ext>
              </a:extLst>
            </p:cNvPr>
            <p:cNvSpPr/>
            <p:nvPr/>
          </p:nvSpPr>
          <p:spPr>
            <a:xfrm>
              <a:off x="1570802" y="3714503"/>
              <a:ext cx="2902226" cy="564594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D88D72-D72E-4CDB-8650-E7000A2F37F7}"/>
                </a:ext>
              </a:extLst>
            </p:cNvPr>
            <p:cNvSpPr txBox="1"/>
            <p:nvPr/>
          </p:nvSpPr>
          <p:spPr>
            <a:xfrm>
              <a:off x="2023694" y="3809549"/>
              <a:ext cx="2199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Wellness Service</a:t>
              </a:r>
            </a:p>
          </p:txBody>
        </p:sp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B6335855-C9BF-45A3-BBDD-9AA916F5AC3C}"/>
                </a:ext>
              </a:extLst>
            </p:cNvPr>
            <p:cNvSpPr/>
            <p:nvPr/>
          </p:nvSpPr>
          <p:spPr>
            <a:xfrm flipV="1">
              <a:off x="1555933" y="4443822"/>
              <a:ext cx="2902226" cy="570040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7F5404B-8A3D-42EF-8EE6-2958C010E1BB}"/>
                </a:ext>
              </a:extLst>
            </p:cNvPr>
            <p:cNvSpPr txBox="1"/>
            <p:nvPr/>
          </p:nvSpPr>
          <p:spPr>
            <a:xfrm>
              <a:off x="1896630" y="4522987"/>
              <a:ext cx="2374196" cy="594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Telephone/online support</a:t>
              </a:r>
            </a:p>
          </p:txBody>
        </p:sp>
        <p:sp>
          <p:nvSpPr>
            <p:cNvPr id="40" name="Rectangle: Diagonal Corners Snipped 39">
              <a:extLst>
                <a:ext uri="{FF2B5EF4-FFF2-40B4-BE49-F238E27FC236}">
                  <a16:creationId xmlns:a16="http://schemas.microsoft.com/office/drawing/2014/main" id="{D78476F5-D3D5-4490-AEC6-0C10924D28CD}"/>
                </a:ext>
              </a:extLst>
            </p:cNvPr>
            <p:cNvSpPr/>
            <p:nvPr/>
          </p:nvSpPr>
          <p:spPr>
            <a:xfrm>
              <a:off x="1570185" y="5188653"/>
              <a:ext cx="2902226" cy="570040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016C405-6B60-4831-B8BA-476DD0AE7280}"/>
                </a:ext>
              </a:extLst>
            </p:cNvPr>
            <p:cNvSpPr txBox="1"/>
            <p:nvPr/>
          </p:nvSpPr>
          <p:spPr>
            <a:xfrm>
              <a:off x="2017986" y="5264105"/>
              <a:ext cx="2199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Targeted Support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78BC99-9604-4597-B461-9B698E46BB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2082497" y="3147629"/>
            <a:ext cx="301841" cy="26597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9AD3F81-C7FA-4BD8-A0B3-43CCA972A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4603791" y="3883610"/>
            <a:ext cx="301841" cy="2659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80421BF-E583-4374-B51C-464FC8C304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2120775" y="4603220"/>
            <a:ext cx="301841" cy="2659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A823C23-17D3-4103-8201-3C7881DDC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4629087" y="5316658"/>
            <a:ext cx="301841" cy="26597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BD1824A-E85F-4978-AFFC-F846765848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2126348" y="6064976"/>
            <a:ext cx="301841" cy="2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5150-044C-481D-2221-A8B16AAD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PROGRAMMES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1A16-6E98-798D-72AD-BC7770D8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Personal development – Confidence, self esteem and </a:t>
            </a:r>
          </a:p>
          <a:p>
            <a:pPr marL="0" indent="0">
              <a:buNone/>
            </a:pPr>
            <a:r>
              <a:rPr lang="en-GB" dirty="0"/>
              <a:t>    aspiration building </a:t>
            </a:r>
          </a:p>
          <a:p>
            <a:pPr marL="0" indent="0">
              <a:buNone/>
            </a:pPr>
            <a:r>
              <a:rPr lang="en-GB" dirty="0"/>
              <a:t>     Health and wellbeing </a:t>
            </a:r>
          </a:p>
          <a:p>
            <a:pPr marL="0" indent="0">
              <a:buNone/>
            </a:pPr>
            <a:r>
              <a:rPr lang="en-GB" dirty="0"/>
              <a:t>A  Arts and crafts    </a:t>
            </a:r>
          </a:p>
          <a:p>
            <a:pPr marL="0" indent="0">
              <a:buNone/>
            </a:pPr>
            <a:r>
              <a:rPr lang="en-GB" dirty="0"/>
              <a:t>     I.T.</a:t>
            </a:r>
          </a:p>
          <a:p>
            <a:endParaRPr lang="en-GB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D42AA71-2301-C75B-F873-B9BCD0558FC4}"/>
              </a:ext>
            </a:extLst>
          </p:cNvPr>
          <p:cNvSpPr/>
          <p:nvPr/>
        </p:nvSpPr>
        <p:spPr>
          <a:xfrm rot="16200000">
            <a:off x="6011239" y="665584"/>
            <a:ext cx="6857999" cy="5503524"/>
          </a:xfrm>
          <a:prstGeom prst="triangle">
            <a:avLst>
              <a:gd name="adj" fmla="val 378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C87C9-DA62-2BC5-3A56-63754AFCD3B8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C26DB-C680-B270-CFF4-2B90844095E0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5914C-615E-D94D-4B42-D1A85CE7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33876" y="1922828"/>
            <a:ext cx="301841" cy="26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C99E9-9803-5022-C744-BE5FFFF2B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72420" y="3012157"/>
            <a:ext cx="301841" cy="26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C423BD-43CD-D574-DD8E-711B89394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46195" y="3467708"/>
            <a:ext cx="301841" cy="26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DAD071-7E2E-B227-87F9-69E7C33DA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46196" y="4037134"/>
            <a:ext cx="301841" cy="265970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2713C67-854D-4C5C-0F45-22A343892A30}"/>
              </a:ext>
            </a:extLst>
          </p:cNvPr>
          <p:cNvSpPr/>
          <p:nvPr/>
        </p:nvSpPr>
        <p:spPr>
          <a:xfrm rot="5400000">
            <a:off x="1536830" y="3633504"/>
            <a:ext cx="2543243" cy="3882441"/>
          </a:xfrm>
          <a:prstGeom prst="triangle">
            <a:avLst>
              <a:gd name="adj" fmla="val 4754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3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5150-044C-481D-2221-A8B16AAD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r>
              <a:rPr lang="en-GB" b="1" dirty="0"/>
              <a:t>VOLUNTEERING - SUPPORTING SISTERS’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1A16-6E98-798D-72AD-BC7770D8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Volunteering at the heart of the support services </a:t>
            </a:r>
          </a:p>
          <a:p>
            <a:pPr marL="0" indent="0">
              <a:buNone/>
            </a:pPr>
            <a:r>
              <a:rPr lang="en-GB" dirty="0" err="1"/>
              <a:t>aaAward</a:t>
            </a:r>
            <a:r>
              <a:rPr lang="en-GB" dirty="0"/>
              <a:t> winning,  Highly commended Self Care Innovation award 2021</a:t>
            </a:r>
          </a:p>
          <a:p>
            <a:pPr marL="0" indent="0">
              <a:buNone/>
            </a:pPr>
            <a:r>
              <a:rPr lang="en-GB" dirty="0"/>
              <a:t>    Winner of County Durham Together Awards–Health and Wellbeing  </a:t>
            </a:r>
          </a:p>
          <a:p>
            <a:pPr marL="0" indent="0">
              <a:buNone/>
            </a:pPr>
            <a:r>
              <a:rPr lang="en-GB" dirty="0"/>
              <a:t>     2021,  Winner of Volunteer of the Year DCC   </a:t>
            </a:r>
          </a:p>
          <a:p>
            <a:pPr marL="0" indent="0">
              <a:buNone/>
            </a:pPr>
            <a:r>
              <a:rPr lang="en-GB" dirty="0"/>
              <a:t>     Co produced – consultations </a:t>
            </a:r>
          </a:p>
          <a:p>
            <a:pPr marL="0" indent="0">
              <a:buNone/>
            </a:pPr>
            <a:r>
              <a:rPr lang="en-GB" dirty="0"/>
              <a:t>     Peer led</a:t>
            </a:r>
          </a:p>
          <a:p>
            <a:pPr marL="0" indent="0">
              <a:buNone/>
            </a:pPr>
            <a:r>
              <a:rPr lang="en-GB" dirty="0"/>
              <a:t>     Women with lived experience </a:t>
            </a:r>
          </a:p>
          <a:p>
            <a:pPr marL="0" indent="0">
              <a:buNone/>
            </a:pPr>
            <a:r>
              <a:rPr lang="en-GB" dirty="0"/>
              <a:t>     Regular group support for each other - Mentoring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C87C9-DA62-2BC5-3A56-63754AFCD3B8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C26DB-C680-B270-CFF4-2B90844095E0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5914C-615E-D94D-4B42-D1A85CE78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33876" y="1922828"/>
            <a:ext cx="301841" cy="26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EAF15-55A1-50B4-5F9D-41D2C36505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46194" y="2492254"/>
            <a:ext cx="301841" cy="26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C99E9-9803-5022-C744-BE5FFFF2B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33875" y="2971890"/>
            <a:ext cx="301841" cy="26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DAD071-7E2E-B227-87F9-69E7C33DA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46196" y="4037134"/>
            <a:ext cx="301841" cy="26597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E90044F-790A-8A6D-902E-7B5C824B713C}"/>
              </a:ext>
            </a:extLst>
          </p:cNvPr>
          <p:cNvSpPr/>
          <p:nvPr/>
        </p:nvSpPr>
        <p:spPr>
          <a:xfrm rot="16200000" flipH="1">
            <a:off x="8054176" y="2880622"/>
            <a:ext cx="4393207" cy="3882441"/>
          </a:xfrm>
          <a:prstGeom prst="triangle">
            <a:avLst>
              <a:gd name="adj" fmla="val 97576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5E44A4-155D-8486-3F8F-5968A578C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81351" y="5050263"/>
            <a:ext cx="301841" cy="26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684A0-857C-4FEF-3364-F2DA946C6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r="51447" b="73408"/>
          <a:stretch/>
        </p:blipFill>
        <p:spPr>
          <a:xfrm>
            <a:off x="990547" y="4524861"/>
            <a:ext cx="301841" cy="2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27AAD-96C7-4E1D-B537-86DC3844B325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5F8BE-4E63-448A-BC0B-A3AEC93C41B3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CE725B5-89DE-436C-AC67-5911F6EBDD86}"/>
              </a:ext>
            </a:extLst>
          </p:cNvPr>
          <p:cNvSpPr txBox="1">
            <a:spLocks/>
          </p:cNvSpPr>
          <p:nvPr/>
        </p:nvSpPr>
        <p:spPr>
          <a:xfrm>
            <a:off x="1159466" y="765512"/>
            <a:ext cx="9144000" cy="80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60A1D-1F2C-4205-BAB7-C09F684412F3}"/>
              </a:ext>
            </a:extLst>
          </p:cNvPr>
          <p:cNvSpPr txBox="1"/>
          <p:nvPr/>
        </p:nvSpPr>
        <p:spPr>
          <a:xfrm>
            <a:off x="1100855" y="562284"/>
            <a:ext cx="926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Learning Programme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04B8642-D394-4388-B048-0E662083128D}"/>
              </a:ext>
            </a:extLst>
          </p:cNvPr>
          <p:cNvGrpSpPr/>
          <p:nvPr/>
        </p:nvGrpSpPr>
        <p:grpSpPr>
          <a:xfrm>
            <a:off x="864093" y="2663868"/>
            <a:ext cx="12000499" cy="3123596"/>
            <a:chOff x="864093" y="2257468"/>
            <a:chExt cx="12000499" cy="31235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09E1C33-69DC-47D4-95B2-9E65E27A25E9}"/>
                </a:ext>
              </a:extLst>
            </p:cNvPr>
            <p:cNvGrpSpPr/>
            <p:nvPr/>
          </p:nvGrpSpPr>
          <p:grpSpPr>
            <a:xfrm>
              <a:off x="864093" y="2257468"/>
              <a:ext cx="12000499" cy="3123596"/>
              <a:chOff x="862061" y="835693"/>
              <a:chExt cx="12000499" cy="312359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D1E7FB9-6D4E-49DA-ABF6-4D6C0B716B0A}"/>
                  </a:ext>
                </a:extLst>
              </p:cNvPr>
              <p:cNvGrpSpPr/>
              <p:nvPr/>
            </p:nvGrpSpPr>
            <p:grpSpPr>
              <a:xfrm>
                <a:off x="864093" y="1719470"/>
                <a:ext cx="11998467" cy="1325563"/>
                <a:chOff x="864093" y="1719470"/>
                <a:chExt cx="11998467" cy="1325563"/>
              </a:xfrm>
            </p:grpSpPr>
            <p:sp>
              <p:nvSpPr>
                <p:cNvPr id="20" name="Arrow: Pentagon 19">
                  <a:extLst>
                    <a:ext uri="{FF2B5EF4-FFF2-40B4-BE49-F238E27FC236}">
                      <a16:creationId xmlns:a16="http://schemas.microsoft.com/office/drawing/2014/main" id="{CF1D9F11-95AD-4B76-80A9-5F742FC97140}"/>
                    </a:ext>
                  </a:extLst>
                </p:cNvPr>
                <p:cNvSpPr/>
                <p:nvPr/>
              </p:nvSpPr>
              <p:spPr>
                <a:xfrm>
                  <a:off x="864093" y="1719470"/>
                  <a:ext cx="2736673" cy="1325563"/>
                </a:xfrm>
                <a:prstGeom prst="homePlat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Arrow: Chevron 20">
                  <a:extLst>
                    <a:ext uri="{FF2B5EF4-FFF2-40B4-BE49-F238E27FC236}">
                      <a16:creationId xmlns:a16="http://schemas.microsoft.com/office/drawing/2014/main" id="{8076793E-3AA5-408D-B36B-69AD13F4A29E}"/>
                    </a:ext>
                  </a:extLst>
                </p:cNvPr>
                <p:cNvSpPr/>
                <p:nvPr/>
              </p:nvSpPr>
              <p:spPr>
                <a:xfrm>
                  <a:off x="3577574" y="1719470"/>
                  <a:ext cx="2961861" cy="1325563"/>
                </a:xfrm>
                <a:prstGeom prst="chevron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Arrow: Chevron 21">
                  <a:extLst>
                    <a:ext uri="{FF2B5EF4-FFF2-40B4-BE49-F238E27FC236}">
                      <a16:creationId xmlns:a16="http://schemas.microsoft.com/office/drawing/2014/main" id="{BD3BC7CA-54DE-4D90-9EBA-DAD4C4F391BF}"/>
                    </a:ext>
                  </a:extLst>
                </p:cNvPr>
                <p:cNvSpPr/>
                <p:nvPr/>
              </p:nvSpPr>
              <p:spPr>
                <a:xfrm>
                  <a:off x="6605952" y="1719470"/>
                  <a:ext cx="2961861" cy="1325563"/>
                </a:xfrm>
                <a:prstGeom prst="chevron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Arrow: Chevron 22">
                  <a:extLst>
                    <a:ext uri="{FF2B5EF4-FFF2-40B4-BE49-F238E27FC236}">
                      <a16:creationId xmlns:a16="http://schemas.microsoft.com/office/drawing/2014/main" id="{46A7C735-9725-4CDA-8409-D5254F4A1734}"/>
                    </a:ext>
                  </a:extLst>
                </p:cNvPr>
                <p:cNvSpPr/>
                <p:nvPr/>
              </p:nvSpPr>
              <p:spPr>
                <a:xfrm>
                  <a:off x="9634331" y="1719470"/>
                  <a:ext cx="3228229" cy="1325563"/>
                </a:xfrm>
                <a:prstGeom prst="chevron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4" name="Graphic 23" descr="Open hand with plant">
                  <a:extLst>
                    <a:ext uri="{FF2B5EF4-FFF2-40B4-BE49-F238E27FC236}">
                      <a16:creationId xmlns:a16="http://schemas.microsoft.com/office/drawing/2014/main" id="{30518CBA-80D1-45DC-997B-823C50EA04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7854" y="1911461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2018FB3-9327-4ECD-94FD-2F88A1C59336}"/>
                  </a:ext>
                </a:extLst>
              </p:cNvPr>
              <p:cNvSpPr/>
              <p:nvPr/>
            </p:nvSpPr>
            <p:spPr>
              <a:xfrm>
                <a:off x="862061" y="3220924"/>
                <a:ext cx="4963924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270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Personal development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9B8E36E-750D-4CBE-8D0A-1B42F8B49AA7}"/>
                  </a:ext>
                </a:extLst>
              </p:cNvPr>
              <p:cNvSpPr/>
              <p:nvPr/>
            </p:nvSpPr>
            <p:spPr>
              <a:xfrm>
                <a:off x="3391028" y="835693"/>
                <a:ext cx="333495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2700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Arts and Crafts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328C0D3-E5D1-45ED-8C45-8077FE2F4BDE}"/>
                  </a:ext>
                </a:extLst>
              </p:cNvPr>
              <p:cNvSpPr/>
              <p:nvPr/>
            </p:nvSpPr>
            <p:spPr>
              <a:xfrm>
                <a:off x="7999531" y="849322"/>
                <a:ext cx="413914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2700">
                      <a:solidFill>
                        <a:srgbClr val="7030A0"/>
                      </a:solidFill>
                      <a:prstDash val="solid"/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Skills and interests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0C34E9A-BE25-48A8-94DA-EF651513844D}"/>
                  </a:ext>
                </a:extLst>
              </p:cNvPr>
              <p:cNvSpPr/>
              <p:nvPr/>
            </p:nvSpPr>
            <p:spPr>
              <a:xfrm>
                <a:off x="6475022" y="3251403"/>
                <a:ext cx="477342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2700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Health and Wellbeing</a:t>
                </a:r>
                <a:endParaRPr lang="en-US" sz="4000" b="1" cap="none" spc="0" dirty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4" name="Graphic 43" descr="Splash">
              <a:extLst>
                <a:ext uri="{FF2B5EF4-FFF2-40B4-BE49-F238E27FC236}">
                  <a16:creationId xmlns:a16="http://schemas.microsoft.com/office/drawing/2014/main" id="{5FD59F34-FB4F-42BF-A217-BEF8136F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99076" y="3385960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Books">
              <a:extLst>
                <a:ext uri="{FF2B5EF4-FFF2-40B4-BE49-F238E27FC236}">
                  <a16:creationId xmlns:a16="http://schemas.microsoft.com/office/drawing/2014/main" id="{126715D3-63D3-4502-BBB9-03EB57A2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93277" y="3385960"/>
              <a:ext cx="914400" cy="914400"/>
            </a:xfrm>
            <a:prstGeom prst="rect">
              <a:avLst/>
            </a:prstGeom>
          </p:spPr>
        </p:pic>
        <p:pic>
          <p:nvPicPr>
            <p:cNvPr id="48" name="Graphic 47" descr="Brain in head">
              <a:extLst>
                <a:ext uri="{FF2B5EF4-FFF2-40B4-BE49-F238E27FC236}">
                  <a16:creationId xmlns:a16="http://schemas.microsoft.com/office/drawing/2014/main" id="{6F4006F8-A714-4639-AF44-C4C51012C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98381" y="3385960"/>
              <a:ext cx="914400" cy="914400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3E16DC9-B93A-4D12-817D-80CF21995E18}"/>
              </a:ext>
            </a:extLst>
          </p:cNvPr>
          <p:cNvSpPr txBox="1"/>
          <p:nvPr/>
        </p:nvSpPr>
        <p:spPr>
          <a:xfrm>
            <a:off x="1199863" y="1458294"/>
            <a:ext cx="84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are currently delivering blended learning opportunities, including both online and onsite courses for women across a wide range of subject areas. 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08AB776-39D1-4CE6-02DD-D051120C18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 b="16320"/>
          <a:stretch/>
        </p:blipFill>
        <p:spPr>
          <a:xfrm>
            <a:off x="0" y="0"/>
            <a:ext cx="12307654" cy="68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3298-9765-181E-7222-43CCB19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 TO ALL OUR FUNDERS AND SUPPORTERS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DEB746-8016-5167-7898-522616E18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15" y="5155743"/>
            <a:ext cx="4150606" cy="14879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9C9E15-ED4F-8A9C-9722-80D481DD0038}"/>
              </a:ext>
            </a:extLst>
          </p:cNvPr>
          <p:cNvSpPr/>
          <p:nvPr/>
        </p:nvSpPr>
        <p:spPr>
          <a:xfrm>
            <a:off x="266879" y="0"/>
            <a:ext cx="301841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C06A8-8694-3AA9-7156-628A25B0F6F2}"/>
              </a:ext>
            </a:extLst>
          </p:cNvPr>
          <p:cNvSpPr/>
          <p:nvPr/>
        </p:nvSpPr>
        <p:spPr>
          <a:xfrm>
            <a:off x="562252" y="0"/>
            <a:ext cx="3018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F4EC6F94-FC1B-E1D4-31D7-7AE8A60DF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18" y="4392732"/>
            <a:ext cx="1942232" cy="185899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781C78C-DFCD-DC46-C9B1-8C63146E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63" y="1694844"/>
            <a:ext cx="1662183" cy="1953723"/>
          </a:xfrm>
          <a:prstGeom prst="rect">
            <a:avLst/>
          </a:prstGeom>
        </p:spPr>
      </p:pic>
      <p:pic>
        <p:nvPicPr>
          <p:cNvPr id="19" name="Picture 18" descr="A picture containing text, device, compass&#10;&#10;Description automatically generated">
            <a:extLst>
              <a:ext uri="{FF2B5EF4-FFF2-40B4-BE49-F238E27FC236}">
                <a16:creationId xmlns:a16="http://schemas.microsoft.com/office/drawing/2014/main" id="{F26C205D-48C3-8DBE-2413-D2FB18990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86" y="1530362"/>
            <a:ext cx="1487953" cy="1487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B7DB38-B60F-3C07-B024-60C5AA7C9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415" y="1530362"/>
            <a:ext cx="2217188" cy="16789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AE7EBA-EE7A-6CC9-284D-E0A6D9BEE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232" y="1794423"/>
            <a:ext cx="2905046" cy="11507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B3672-10BC-1BAC-388C-A601779DFD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46" t="34624" r="4919" b="35351"/>
          <a:stretch/>
        </p:blipFill>
        <p:spPr>
          <a:xfrm>
            <a:off x="1201367" y="3364350"/>
            <a:ext cx="3152776" cy="10498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5F1D3C-FB74-B1E4-E989-482E8BCE63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6346" y="3706034"/>
            <a:ext cx="1680074" cy="26089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B9D5681-281E-3349-6839-F81BB785B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2488" y="4699212"/>
            <a:ext cx="2031771" cy="140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2F6BE-7612-8F4A-AEC8-5BAF9C90DE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44" y="34713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2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391</Words>
  <Application>Microsoft Office PowerPoint</Application>
  <PresentationFormat>Widescreen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Handwriting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PROGRAMMES </vt:lpstr>
      <vt:lpstr>  VOLUNTEERING - SUPPORTING SISTERS’</vt:lpstr>
      <vt:lpstr>PowerPoint Presentation</vt:lpstr>
      <vt:lpstr>THANK YOU TO ALL OUR FUNDERS AND SUPPORTERS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Green</dc:creator>
  <cp:lastModifiedBy>Ian Hunter Smart</cp:lastModifiedBy>
  <cp:revision>167</cp:revision>
  <cp:lastPrinted>2022-09-01T03:42:58Z</cp:lastPrinted>
  <dcterms:created xsi:type="dcterms:W3CDTF">2020-08-04T13:48:49Z</dcterms:created>
  <dcterms:modified xsi:type="dcterms:W3CDTF">2022-09-01T07:31:28Z</dcterms:modified>
</cp:coreProperties>
</file>