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1" r:id="rId6"/>
    <p:sldId id="262" r:id="rId7"/>
    <p:sldId id="259" r:id="rId8"/>
    <p:sldId id="260"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0" d="100"/>
          <a:sy n="90" d="100"/>
        </p:scale>
        <p:origin x="10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552534448818893E-2"/>
          <c:y val="0.10320711717475903"/>
          <c:w val="0.86367289402319891"/>
          <c:h val="0.76748654235442038"/>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3"/>
                <c:pt idx="0">
                  <c:v>2018-19</c:v>
                </c:pt>
                <c:pt idx="1">
                  <c:v>2019-20</c:v>
                </c:pt>
                <c:pt idx="2">
                  <c:v>2020-21</c:v>
                </c:pt>
              </c:strCache>
            </c:strRef>
          </c:cat>
          <c:val>
            <c:numRef>
              <c:f>Sheet1!$B$2:$B$5</c:f>
              <c:numCache>
                <c:formatCode>General</c:formatCode>
                <c:ptCount val="4"/>
                <c:pt idx="0" formatCode="#,##0">
                  <c:v>57700</c:v>
                </c:pt>
                <c:pt idx="1">
                  <c:v>61120</c:v>
                </c:pt>
                <c:pt idx="2" formatCode="#,##0">
                  <c:v>61960</c:v>
                </c:pt>
              </c:numCache>
            </c:numRef>
          </c:val>
          <c:extLst>
            <c:ext xmlns:c16="http://schemas.microsoft.com/office/drawing/2014/chart" uri="{C3380CC4-5D6E-409C-BE32-E72D297353CC}">
              <c16:uniqueId val="{00000000-E205-4EAC-A590-5ECB39CF26DF}"/>
            </c:ext>
          </c:extLst>
        </c:ser>
        <c:dLbls>
          <c:showLegendKey val="0"/>
          <c:showVal val="0"/>
          <c:showCatName val="0"/>
          <c:showSerName val="0"/>
          <c:showPercent val="0"/>
          <c:showBubbleSize val="0"/>
        </c:dLbls>
        <c:gapWidth val="219"/>
        <c:overlap val="-27"/>
        <c:axId val="321151560"/>
        <c:axId val="321148032"/>
      </c:barChart>
      <c:catAx>
        <c:axId val="321151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1148032"/>
        <c:crosses val="autoZero"/>
        <c:auto val="1"/>
        <c:lblAlgn val="ctr"/>
        <c:lblOffset val="100"/>
        <c:noMultiLvlLbl val="0"/>
      </c:catAx>
      <c:valAx>
        <c:axId val="321148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1151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303-477B-8859-C790CAD65E6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303-477B-8859-C790CAD65E6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303-477B-8859-C790CAD65E6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303-477B-8859-C790CAD65E6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303-477B-8859-C790CAD65E68}"/>
              </c:ext>
            </c:extLst>
          </c:dPt>
          <c:cat>
            <c:strRef>
              <c:f>Sheet1!$B$2:$B$6</c:f>
              <c:strCache>
                <c:ptCount val="5"/>
                <c:pt idx="0">
                  <c:v>Under 16</c:v>
                </c:pt>
                <c:pt idx="1">
                  <c:v>16-17</c:v>
                </c:pt>
                <c:pt idx="2">
                  <c:v>18-21</c:v>
                </c:pt>
                <c:pt idx="3">
                  <c:v>22-24</c:v>
                </c:pt>
                <c:pt idx="4">
                  <c:v>under 25 but not known</c:v>
                </c:pt>
              </c:strCache>
            </c:strRef>
          </c:cat>
          <c:val>
            <c:numRef>
              <c:f>Sheet1!$C$2:$C$6</c:f>
              <c:numCache>
                <c:formatCode>0%</c:formatCode>
                <c:ptCount val="5"/>
                <c:pt idx="0">
                  <c:v>0.01</c:v>
                </c:pt>
                <c:pt idx="1">
                  <c:v>0.12</c:v>
                </c:pt>
                <c:pt idx="2">
                  <c:v>0.52</c:v>
                </c:pt>
                <c:pt idx="3">
                  <c:v>0.27</c:v>
                </c:pt>
                <c:pt idx="4">
                  <c:v>0.08</c:v>
                </c:pt>
              </c:numCache>
            </c:numRef>
          </c:val>
          <c:extLst>
            <c:ext xmlns:c16="http://schemas.microsoft.com/office/drawing/2014/chart" uri="{C3380CC4-5D6E-409C-BE32-E72D297353CC}">
              <c16:uniqueId val="{0000000A-D303-477B-8859-C790CAD65E6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5370758180083371"/>
          <c:y val="0.90481547095118509"/>
          <c:w val="0.69258483639833257"/>
          <c:h val="7.668720145143334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EB1C4A3-094D-4434-B44A-F45625662E11}"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81AF83-37F6-4825-AF21-850B397E9208}" type="slidenum">
              <a:rPr lang="en-GB" smtClean="0"/>
              <a:t>‹#›</a:t>
            </a:fld>
            <a:endParaRPr lang="en-GB"/>
          </a:p>
        </p:txBody>
      </p:sp>
      <p:pic>
        <p:nvPicPr>
          <p:cNvPr id="7" name="Picture 6" descr="https://movingondurham.org.uk/wp-content/uploads/2020/11/Moving-On-Durham-Logo-Website.pn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503673" y="335184"/>
            <a:ext cx="1410906" cy="787179"/>
          </a:xfrm>
          <a:prstGeom prst="rect">
            <a:avLst/>
          </a:prstGeom>
          <a:noFill/>
          <a:ln>
            <a:noFill/>
          </a:ln>
        </p:spPr>
      </p:pic>
    </p:spTree>
    <p:extLst>
      <p:ext uri="{BB962C8B-B14F-4D97-AF65-F5344CB8AC3E}">
        <p14:creationId xmlns:p14="http://schemas.microsoft.com/office/powerpoint/2010/main" val="458756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B1C4A3-094D-4434-B44A-F45625662E11}"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81AF83-37F6-4825-AF21-850B397E9208}" type="slidenum">
              <a:rPr lang="en-GB" smtClean="0"/>
              <a:t>‹#›</a:t>
            </a:fld>
            <a:endParaRPr lang="en-GB"/>
          </a:p>
        </p:txBody>
      </p:sp>
    </p:spTree>
    <p:extLst>
      <p:ext uri="{BB962C8B-B14F-4D97-AF65-F5344CB8AC3E}">
        <p14:creationId xmlns:p14="http://schemas.microsoft.com/office/powerpoint/2010/main" val="342711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B1C4A3-094D-4434-B44A-F45625662E11}"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81AF83-37F6-4825-AF21-850B397E9208}" type="slidenum">
              <a:rPr lang="en-GB" smtClean="0"/>
              <a:t>‹#›</a:t>
            </a:fld>
            <a:endParaRPr lang="en-GB"/>
          </a:p>
        </p:txBody>
      </p:sp>
    </p:spTree>
    <p:extLst>
      <p:ext uri="{BB962C8B-B14F-4D97-AF65-F5344CB8AC3E}">
        <p14:creationId xmlns:p14="http://schemas.microsoft.com/office/powerpoint/2010/main" val="2062102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B1C4A3-094D-4434-B44A-F45625662E11}"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81AF83-37F6-4825-AF21-850B397E9208}" type="slidenum">
              <a:rPr lang="en-GB" smtClean="0"/>
              <a:t>‹#›</a:t>
            </a:fld>
            <a:endParaRPr lang="en-GB"/>
          </a:p>
        </p:txBody>
      </p:sp>
    </p:spTree>
    <p:extLst>
      <p:ext uri="{BB962C8B-B14F-4D97-AF65-F5344CB8AC3E}">
        <p14:creationId xmlns:p14="http://schemas.microsoft.com/office/powerpoint/2010/main" val="2159826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1C4A3-094D-4434-B44A-F45625662E11}"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81AF83-37F6-4825-AF21-850B397E9208}" type="slidenum">
              <a:rPr lang="en-GB" smtClean="0"/>
              <a:t>‹#›</a:t>
            </a:fld>
            <a:endParaRPr lang="en-GB"/>
          </a:p>
        </p:txBody>
      </p:sp>
    </p:spTree>
    <p:extLst>
      <p:ext uri="{BB962C8B-B14F-4D97-AF65-F5344CB8AC3E}">
        <p14:creationId xmlns:p14="http://schemas.microsoft.com/office/powerpoint/2010/main" val="2602872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EB1C4A3-094D-4434-B44A-F45625662E11}" type="datetimeFigureOut">
              <a:rPr lang="en-GB" smtClean="0"/>
              <a:t>03/02/2022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81AF83-37F6-4825-AF21-850B397E9208}" type="slidenum">
              <a:rPr lang="en-GB" smtClean="0"/>
              <a:t>‹#›</a:t>
            </a:fld>
            <a:endParaRPr lang="en-GB"/>
          </a:p>
        </p:txBody>
      </p:sp>
    </p:spTree>
    <p:extLst>
      <p:ext uri="{BB962C8B-B14F-4D97-AF65-F5344CB8AC3E}">
        <p14:creationId xmlns:p14="http://schemas.microsoft.com/office/powerpoint/2010/main" val="3520088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EB1C4A3-094D-4434-B44A-F45625662E11}" type="datetimeFigureOut">
              <a:rPr lang="en-GB" smtClean="0"/>
              <a:t>03/02/2022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81AF83-37F6-4825-AF21-850B397E9208}" type="slidenum">
              <a:rPr lang="en-GB" smtClean="0"/>
              <a:t>‹#›</a:t>
            </a:fld>
            <a:endParaRPr lang="en-GB"/>
          </a:p>
        </p:txBody>
      </p:sp>
    </p:spTree>
    <p:extLst>
      <p:ext uri="{BB962C8B-B14F-4D97-AF65-F5344CB8AC3E}">
        <p14:creationId xmlns:p14="http://schemas.microsoft.com/office/powerpoint/2010/main" val="1260614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EB1C4A3-094D-4434-B44A-F45625662E11}" type="datetimeFigureOut">
              <a:rPr lang="en-GB" smtClean="0"/>
              <a:t>03/02/2022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81AF83-37F6-4825-AF21-850B397E9208}" type="slidenum">
              <a:rPr lang="en-GB" smtClean="0"/>
              <a:t>‹#›</a:t>
            </a:fld>
            <a:endParaRPr lang="en-GB"/>
          </a:p>
        </p:txBody>
      </p:sp>
    </p:spTree>
    <p:extLst>
      <p:ext uri="{BB962C8B-B14F-4D97-AF65-F5344CB8AC3E}">
        <p14:creationId xmlns:p14="http://schemas.microsoft.com/office/powerpoint/2010/main" val="175860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1C4A3-094D-4434-B44A-F45625662E11}" type="datetimeFigureOut">
              <a:rPr lang="en-GB" smtClean="0"/>
              <a:t>03/02/2022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81AF83-37F6-4825-AF21-850B397E9208}" type="slidenum">
              <a:rPr lang="en-GB" smtClean="0"/>
              <a:t>‹#›</a:t>
            </a:fld>
            <a:endParaRPr lang="en-GB"/>
          </a:p>
        </p:txBody>
      </p:sp>
    </p:spTree>
    <p:extLst>
      <p:ext uri="{BB962C8B-B14F-4D97-AF65-F5344CB8AC3E}">
        <p14:creationId xmlns:p14="http://schemas.microsoft.com/office/powerpoint/2010/main" val="100323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B1C4A3-094D-4434-B44A-F45625662E11}" type="datetimeFigureOut">
              <a:rPr lang="en-GB" smtClean="0"/>
              <a:t>03/02/2022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81AF83-37F6-4825-AF21-850B397E9208}" type="slidenum">
              <a:rPr lang="en-GB" smtClean="0"/>
              <a:t>‹#›</a:t>
            </a:fld>
            <a:endParaRPr lang="en-GB"/>
          </a:p>
        </p:txBody>
      </p:sp>
    </p:spTree>
    <p:extLst>
      <p:ext uri="{BB962C8B-B14F-4D97-AF65-F5344CB8AC3E}">
        <p14:creationId xmlns:p14="http://schemas.microsoft.com/office/powerpoint/2010/main" val="2438091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B1C4A3-094D-4434-B44A-F45625662E11}" type="datetimeFigureOut">
              <a:rPr lang="en-GB" smtClean="0"/>
              <a:t>03/02/2022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81AF83-37F6-4825-AF21-850B397E9208}" type="slidenum">
              <a:rPr lang="en-GB" smtClean="0"/>
              <a:t>‹#›</a:t>
            </a:fld>
            <a:endParaRPr lang="en-GB"/>
          </a:p>
        </p:txBody>
      </p:sp>
    </p:spTree>
    <p:extLst>
      <p:ext uri="{BB962C8B-B14F-4D97-AF65-F5344CB8AC3E}">
        <p14:creationId xmlns:p14="http://schemas.microsoft.com/office/powerpoint/2010/main" val="1076365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B1C4A3-094D-4434-B44A-F45625662E11}" type="datetimeFigureOut">
              <a:rPr lang="en-GB" smtClean="0"/>
              <a:t>03/02/2022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1AF83-37F6-4825-AF21-850B397E9208}" type="slidenum">
              <a:rPr lang="en-GB" smtClean="0"/>
              <a:t>‹#›</a:t>
            </a:fld>
            <a:endParaRPr lang="en-GB"/>
          </a:p>
        </p:txBody>
      </p:sp>
    </p:spTree>
    <p:extLst>
      <p:ext uri="{BB962C8B-B14F-4D97-AF65-F5344CB8AC3E}">
        <p14:creationId xmlns:p14="http://schemas.microsoft.com/office/powerpoint/2010/main" val="580295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Young and Homeless 2021</a:t>
            </a:r>
          </a:p>
        </p:txBody>
      </p:sp>
    </p:spTree>
    <p:extLst>
      <p:ext uri="{BB962C8B-B14F-4D97-AF65-F5344CB8AC3E}">
        <p14:creationId xmlns:p14="http://schemas.microsoft.com/office/powerpoint/2010/main" val="3138175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917635"/>
          </a:xfrm>
        </p:spPr>
        <p:txBody>
          <a:bodyPr>
            <a:normAutofit fontScale="90000"/>
          </a:bodyPr>
          <a:lstStyle/>
          <a:p>
            <a:pPr algn="l"/>
            <a:r>
              <a:rPr lang="en-GB" sz="3600" b="1" dirty="0"/>
              <a:t>- County Durham Issues and Opportunities</a:t>
            </a:r>
            <a:br>
              <a:rPr lang="en-GB" sz="3600" b="1" dirty="0"/>
            </a:br>
            <a:br>
              <a:rPr lang="en-GB" sz="3600" b="1" dirty="0"/>
            </a:br>
            <a:r>
              <a:rPr lang="en-GB" sz="2400" dirty="0"/>
              <a:t>- Over 50% of the Moving On client population now come from a ‘leaving care’ up from 22% in 2018. </a:t>
            </a:r>
            <a:br>
              <a:rPr lang="en-GB" sz="2400" dirty="0"/>
            </a:br>
            <a:r>
              <a:rPr lang="en-GB" sz="2400" dirty="0"/>
              <a:t>  Waiting lists are the norm, currently at around 80 </a:t>
            </a:r>
            <a:r>
              <a:rPr lang="en-GB" sz="2400" dirty="0" err="1"/>
              <a:t>yp</a:t>
            </a:r>
            <a:r>
              <a:rPr lang="en-GB" sz="2400" dirty="0"/>
              <a:t> aged 17-25.</a:t>
            </a:r>
            <a:br>
              <a:rPr lang="en-GB" sz="2400" dirty="0"/>
            </a:br>
            <a:br>
              <a:rPr lang="en-GB" sz="2400" dirty="0"/>
            </a:br>
            <a:r>
              <a:rPr lang="en-GB" sz="2400" dirty="0"/>
              <a:t>- Benefit restrictions mean that most under 35s need to access 1 bedroom accommodation, which </a:t>
            </a:r>
            <a:br>
              <a:rPr lang="en-GB" sz="2400" dirty="0"/>
            </a:br>
            <a:r>
              <a:rPr lang="en-GB" sz="2400" dirty="0"/>
              <a:t>  is rare or face significant additional costs. The rural nature of the county necessitates housing young </a:t>
            </a:r>
            <a:br>
              <a:rPr lang="en-GB" sz="2400" dirty="0"/>
            </a:br>
            <a:r>
              <a:rPr lang="en-GB" sz="2400" dirty="0"/>
              <a:t> people in town centre locations with greater access to resources and away from the ‘villages’.</a:t>
            </a:r>
            <a:br>
              <a:rPr lang="en-GB" sz="2400" dirty="0"/>
            </a:br>
            <a:br>
              <a:rPr lang="en-GB" sz="2400" dirty="0"/>
            </a:br>
            <a:r>
              <a:rPr lang="en-GB" sz="2400" dirty="0"/>
              <a:t>- Vulnerable young people are getting ‘sucked into’ employment before they have the skills and </a:t>
            </a:r>
            <a:br>
              <a:rPr lang="en-GB" sz="2400" dirty="0"/>
            </a:br>
            <a:r>
              <a:rPr lang="en-GB" sz="2400" dirty="0"/>
              <a:t>  abilities to sustain work, destroying their entitlement to benefit and support before losing their</a:t>
            </a:r>
            <a:br>
              <a:rPr lang="en-GB" sz="2400" dirty="0"/>
            </a:br>
            <a:r>
              <a:rPr lang="en-GB" sz="2400" dirty="0"/>
              <a:t>  jobs often quickly….unregulated and potentially unsafe ‘cash in hand’ work is growing quickly in</a:t>
            </a:r>
            <a:br>
              <a:rPr lang="en-GB" sz="2400" dirty="0"/>
            </a:br>
            <a:r>
              <a:rPr lang="en-GB" sz="2400" dirty="0"/>
              <a:t>  the economic crisis today.</a:t>
            </a:r>
            <a:br>
              <a:rPr lang="en-GB" sz="2400" dirty="0"/>
            </a:br>
            <a:br>
              <a:rPr lang="en-GB" sz="2400" dirty="0"/>
            </a:br>
            <a:r>
              <a:rPr lang="en-GB" sz="2400" dirty="0"/>
              <a:t>- There are real benefits to be had from locality partnership working where young people can grow their </a:t>
            </a:r>
            <a:br>
              <a:rPr lang="en-GB" sz="2400" dirty="0"/>
            </a:br>
            <a:r>
              <a:rPr lang="en-GB" sz="2400" dirty="0"/>
              <a:t>  confidence, self-esteem and skills by joining in with their own local community. Over reliance on grant </a:t>
            </a:r>
            <a:br>
              <a:rPr lang="en-GB" sz="2400" dirty="0"/>
            </a:br>
            <a:r>
              <a:rPr lang="en-GB" sz="2400" dirty="0"/>
              <a:t>  funding is a significant barrier to support as sector based funding is skewed towards maintenance. </a:t>
            </a:r>
            <a:br>
              <a:rPr lang="en-GB" sz="2400" dirty="0"/>
            </a:br>
            <a:br>
              <a:rPr lang="en-GB" sz="2400" dirty="0"/>
            </a:br>
            <a:endParaRPr lang="en-GB" sz="2400" dirty="0"/>
          </a:p>
        </p:txBody>
      </p:sp>
    </p:spTree>
    <p:extLst>
      <p:ext uri="{BB962C8B-B14F-4D97-AF65-F5344CB8AC3E}">
        <p14:creationId xmlns:p14="http://schemas.microsoft.com/office/powerpoint/2010/main" val="375778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370" y="1184744"/>
            <a:ext cx="10334045" cy="4834393"/>
          </a:xfrm>
        </p:spPr>
        <p:txBody>
          <a:bodyPr>
            <a:normAutofit/>
          </a:bodyPr>
          <a:lstStyle/>
          <a:p>
            <a:pPr algn="l"/>
            <a:r>
              <a:rPr lang="en-GB" sz="3600" dirty="0"/>
              <a:t>- </a:t>
            </a:r>
            <a:r>
              <a:rPr lang="en-GB" sz="3600" b="1" dirty="0"/>
              <a:t>Key issues and statistics</a:t>
            </a:r>
            <a:br>
              <a:rPr lang="en-GB" sz="3600" b="1" dirty="0"/>
            </a:br>
            <a:br>
              <a:rPr lang="en-GB" sz="4000" b="1" dirty="0"/>
            </a:br>
            <a:r>
              <a:rPr lang="en-GB" sz="4000" b="1" dirty="0"/>
              <a:t>- </a:t>
            </a:r>
            <a:r>
              <a:rPr lang="en-GB" sz="3600" b="1" dirty="0"/>
              <a:t>Why its important</a:t>
            </a:r>
            <a:br>
              <a:rPr lang="en-GB" sz="3600" b="1" dirty="0"/>
            </a:br>
            <a:br>
              <a:rPr lang="en-GB" sz="3600" b="1" dirty="0"/>
            </a:br>
            <a:r>
              <a:rPr lang="en-GB" sz="3600" b="1" dirty="0"/>
              <a:t>- Assumptions and Austerity</a:t>
            </a:r>
            <a:br>
              <a:rPr lang="en-GB" sz="3600" b="1" dirty="0"/>
            </a:br>
            <a:br>
              <a:rPr lang="en-GB" sz="3600" b="1" dirty="0"/>
            </a:br>
            <a:r>
              <a:rPr lang="en-GB" sz="3600" b="1" dirty="0"/>
              <a:t>- </a:t>
            </a:r>
            <a:r>
              <a:rPr lang="en-US" sz="3600" b="1" dirty="0"/>
              <a:t>I’ll know I can live independently when I have….. </a:t>
            </a:r>
            <a:br>
              <a:rPr lang="en-GB" sz="3600" b="1" dirty="0"/>
            </a:br>
            <a:br>
              <a:rPr lang="en-GB" sz="3600" b="1" dirty="0"/>
            </a:br>
            <a:r>
              <a:rPr lang="en-GB" sz="3600" b="1" dirty="0"/>
              <a:t>- County Durham issues and opportunities</a:t>
            </a:r>
          </a:p>
        </p:txBody>
      </p:sp>
    </p:spTree>
    <p:extLst>
      <p:ext uri="{BB962C8B-B14F-4D97-AF65-F5344CB8AC3E}">
        <p14:creationId xmlns:p14="http://schemas.microsoft.com/office/powerpoint/2010/main" val="193984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pPr algn="l"/>
            <a:r>
              <a:rPr lang="en-GB" sz="3600" dirty="0"/>
              <a:t>- </a:t>
            </a:r>
            <a:r>
              <a:rPr lang="en-GB" sz="3600" b="1" dirty="0"/>
              <a:t>Key issues and statistics</a:t>
            </a:r>
            <a:br>
              <a:rPr lang="en-GB" sz="3600" b="1" dirty="0"/>
            </a:br>
            <a:br>
              <a:rPr lang="en-GB" sz="3600" b="1" dirty="0"/>
            </a:br>
            <a:r>
              <a:rPr lang="en-GB" sz="2700" dirty="0"/>
              <a:t>- </a:t>
            </a:r>
            <a:r>
              <a:rPr lang="en-GB" sz="2400" dirty="0"/>
              <a:t>Young people aged 18-24 were the only age group who saw an increase between 2019/20 and </a:t>
            </a:r>
            <a:br>
              <a:rPr lang="en-GB" sz="2400" dirty="0"/>
            </a:br>
            <a:r>
              <a:rPr lang="en-GB" sz="2400" dirty="0"/>
              <a:t>   2020/21 in statutory homelessness.</a:t>
            </a:r>
            <a:br>
              <a:rPr lang="en-GB" sz="2400" dirty="0"/>
            </a:br>
            <a:br>
              <a:rPr lang="en-GB" sz="2400" dirty="0"/>
            </a:br>
            <a:r>
              <a:rPr lang="en-GB" sz="2400" dirty="0"/>
              <a:t>- Throughout the pandemic, young people at risk of homelessness were vulnerable to volatile </a:t>
            </a:r>
            <a:br>
              <a:rPr lang="en-GB" sz="2400" dirty="0"/>
            </a:br>
            <a:r>
              <a:rPr lang="en-GB" sz="2400" dirty="0"/>
              <a:t>  housing situations. </a:t>
            </a:r>
            <a:br>
              <a:rPr lang="en-GB" sz="2400" dirty="0"/>
            </a:br>
            <a:br>
              <a:rPr lang="en-GB" sz="2400" dirty="0"/>
            </a:br>
            <a:r>
              <a:rPr lang="en-GB" sz="2400" dirty="0"/>
              <a:t>- Sofa surfing was removed as an option for many people, making their homelessness more visible,</a:t>
            </a:r>
            <a:br>
              <a:rPr lang="en-GB" sz="2400" dirty="0"/>
            </a:br>
            <a:r>
              <a:rPr lang="en-GB" sz="2400" dirty="0"/>
              <a:t>  alongside the impact and pressure repeated lockdowns had on increasing family breakdown.</a:t>
            </a:r>
            <a:br>
              <a:rPr lang="en-GB" sz="2400" dirty="0"/>
            </a:br>
            <a:br>
              <a:rPr lang="en-GB" sz="2400" dirty="0"/>
            </a:br>
            <a:r>
              <a:rPr lang="en-GB" sz="2400" dirty="0"/>
              <a:t>- Homeless </a:t>
            </a:r>
            <a:r>
              <a:rPr lang="en-GB" sz="2400"/>
              <a:t>young people </a:t>
            </a:r>
            <a:r>
              <a:rPr lang="en-GB" sz="2400" dirty="0"/>
              <a:t>have needs outside of just housing, and need </a:t>
            </a:r>
            <a:r>
              <a:rPr lang="en-GB" sz="2400"/>
              <a:t>specialist support </a:t>
            </a:r>
            <a:r>
              <a:rPr lang="en-GB" sz="2400" dirty="0"/>
              <a:t>to </a:t>
            </a:r>
            <a:r>
              <a:rPr lang="en-GB" sz="2400"/>
              <a:t>help </a:t>
            </a:r>
            <a:br>
              <a:rPr lang="en-GB" sz="2400"/>
            </a:br>
            <a:r>
              <a:rPr lang="en-GB" sz="2400"/>
              <a:t>  them </a:t>
            </a:r>
            <a:r>
              <a:rPr lang="en-GB" sz="2400" dirty="0"/>
              <a:t>make successful transitions into independence. </a:t>
            </a:r>
            <a:br>
              <a:rPr lang="en-GB" sz="2400" dirty="0"/>
            </a:br>
            <a:br>
              <a:rPr lang="en-GB" sz="2400" dirty="0"/>
            </a:br>
            <a:r>
              <a:rPr lang="en-GB" sz="2400" dirty="0"/>
              <a:t>- The most common support need identified by providers was lack of independent living skills </a:t>
            </a:r>
            <a:br>
              <a:rPr lang="en-GB" sz="2400" dirty="0"/>
            </a:br>
            <a:r>
              <a:rPr lang="en-GB" sz="2400" dirty="0"/>
              <a:t>  (71%) followed by mental health (64%)</a:t>
            </a:r>
            <a:br>
              <a:rPr lang="en-GB" sz="2400" dirty="0"/>
            </a:br>
            <a:br>
              <a:rPr lang="en-GB" sz="2400" dirty="0"/>
            </a:br>
            <a:endParaRPr lang="en-GB" sz="2400" dirty="0"/>
          </a:p>
        </p:txBody>
      </p:sp>
    </p:spTree>
    <p:extLst>
      <p:ext uri="{BB962C8B-B14F-4D97-AF65-F5344CB8AC3E}">
        <p14:creationId xmlns:p14="http://schemas.microsoft.com/office/powerpoint/2010/main" val="4155008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19753" y="1486142"/>
            <a:ext cx="9436231" cy="4669133"/>
          </a:xfrm>
          <a:prstGeom prst="rect">
            <a:avLst/>
          </a:prstGeom>
        </p:spPr>
      </p:pic>
      <p:sp>
        <p:nvSpPr>
          <p:cNvPr id="5" name="TextBox 4"/>
          <p:cNvSpPr txBox="1"/>
          <p:nvPr/>
        </p:nvSpPr>
        <p:spPr>
          <a:xfrm>
            <a:off x="2243580" y="669303"/>
            <a:ext cx="7239785" cy="369332"/>
          </a:xfrm>
          <a:prstGeom prst="rect">
            <a:avLst/>
          </a:prstGeom>
          <a:noFill/>
        </p:spPr>
        <p:txBody>
          <a:bodyPr wrap="square" rtlCol="0">
            <a:spAutoFit/>
          </a:bodyPr>
          <a:lstStyle/>
          <a:p>
            <a:r>
              <a:rPr lang="en-US" dirty="0"/>
              <a:t>Causes of homelessness by gender for households aged 18 - 24 2020/21</a:t>
            </a:r>
            <a:endParaRPr lang="en-GB" dirty="0"/>
          </a:p>
        </p:txBody>
      </p:sp>
    </p:spTree>
    <p:extLst>
      <p:ext uri="{BB962C8B-B14F-4D97-AF65-F5344CB8AC3E}">
        <p14:creationId xmlns:p14="http://schemas.microsoft.com/office/powerpoint/2010/main" val="388596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ext uri="{D42A27DB-BD31-4B8C-83A1-F6EECF244321}">
                <p14:modId xmlns:p14="http://schemas.microsoft.com/office/powerpoint/2010/main" val="2423214537"/>
              </p:ext>
            </p:extLst>
          </p:nvPr>
        </p:nvGraphicFramePr>
        <p:xfrm>
          <a:off x="834796" y="1698511"/>
          <a:ext cx="4793006" cy="4130424"/>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584462" y="772998"/>
            <a:ext cx="4515440" cy="646331"/>
          </a:xfrm>
          <a:prstGeom prst="rect">
            <a:avLst/>
          </a:prstGeom>
          <a:noFill/>
        </p:spPr>
        <p:txBody>
          <a:bodyPr wrap="square" rtlCol="0">
            <a:spAutoFit/>
          </a:bodyPr>
          <a:lstStyle/>
          <a:p>
            <a:pPr algn="ctr"/>
            <a:r>
              <a:rPr lang="en-GB" dirty="0"/>
              <a:t>Total England Households aged 16 -24 owed a duty under the HRA</a:t>
            </a:r>
          </a:p>
        </p:txBody>
      </p:sp>
      <p:graphicFrame>
        <p:nvGraphicFramePr>
          <p:cNvPr id="14" name="Chart 13"/>
          <p:cNvGraphicFramePr>
            <a:graphicFrameLocks/>
          </p:cNvGraphicFramePr>
          <p:nvPr>
            <p:extLst>
              <p:ext uri="{D42A27DB-BD31-4B8C-83A1-F6EECF244321}">
                <p14:modId xmlns:p14="http://schemas.microsoft.com/office/powerpoint/2010/main" val="1777636179"/>
              </p:ext>
            </p:extLst>
          </p:nvPr>
        </p:nvGraphicFramePr>
        <p:xfrm>
          <a:off x="6174556" y="1698511"/>
          <a:ext cx="5175314" cy="4534293"/>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6608547" y="772997"/>
            <a:ext cx="4307333" cy="646331"/>
          </a:xfrm>
          <a:prstGeom prst="rect">
            <a:avLst/>
          </a:prstGeom>
          <a:noFill/>
        </p:spPr>
        <p:txBody>
          <a:bodyPr wrap="none" rtlCol="0">
            <a:spAutoFit/>
          </a:bodyPr>
          <a:lstStyle/>
          <a:p>
            <a:r>
              <a:rPr lang="en-GB" dirty="0"/>
              <a:t>Age profile of Homeless Young  People 2021</a:t>
            </a:r>
          </a:p>
          <a:p>
            <a:endParaRPr lang="en-GB" dirty="0"/>
          </a:p>
        </p:txBody>
      </p:sp>
    </p:spTree>
    <p:extLst>
      <p:ext uri="{BB962C8B-B14F-4D97-AF65-F5344CB8AC3E}">
        <p14:creationId xmlns:p14="http://schemas.microsoft.com/office/powerpoint/2010/main" val="3850041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82045" y="1079964"/>
            <a:ext cx="9841583" cy="5326144"/>
          </a:xfrm>
          <a:prstGeom prst="rect">
            <a:avLst/>
          </a:prstGeom>
        </p:spPr>
      </p:pic>
      <p:sp>
        <p:nvSpPr>
          <p:cNvPr id="3" name="TextBox 2"/>
          <p:cNvSpPr txBox="1"/>
          <p:nvPr/>
        </p:nvSpPr>
        <p:spPr>
          <a:xfrm>
            <a:off x="3280528" y="433633"/>
            <a:ext cx="5627802" cy="369332"/>
          </a:xfrm>
          <a:prstGeom prst="rect">
            <a:avLst/>
          </a:prstGeom>
          <a:noFill/>
        </p:spPr>
        <p:txBody>
          <a:bodyPr wrap="square" rtlCol="0">
            <a:spAutoFit/>
          </a:bodyPr>
          <a:lstStyle/>
          <a:p>
            <a:pPr algn="ctr"/>
            <a:r>
              <a:rPr lang="en-US" b="1" dirty="0"/>
              <a:t>Support needs of young people accessing homelessness </a:t>
            </a:r>
            <a:endParaRPr lang="en-GB" dirty="0"/>
          </a:p>
        </p:txBody>
      </p:sp>
    </p:spTree>
    <p:extLst>
      <p:ext uri="{BB962C8B-B14F-4D97-AF65-F5344CB8AC3E}">
        <p14:creationId xmlns:p14="http://schemas.microsoft.com/office/powerpoint/2010/main" val="2022655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fontScale="90000"/>
          </a:bodyPr>
          <a:lstStyle/>
          <a:p>
            <a:pPr lvl="0" algn="l"/>
            <a:r>
              <a:rPr lang="en-GB" sz="3600" b="1" dirty="0"/>
              <a:t>- Why it’s important</a:t>
            </a:r>
            <a:br>
              <a:rPr lang="en-GB" sz="3600" b="1" dirty="0"/>
            </a:br>
            <a:br>
              <a:rPr lang="en-GB" sz="3600" b="1" dirty="0"/>
            </a:br>
            <a:br>
              <a:rPr lang="en-GB" sz="2700" dirty="0"/>
            </a:br>
            <a:r>
              <a:rPr lang="en-GB" sz="2700" dirty="0"/>
              <a:t>- Our young people are at the outset of their adult lives. They are young and have the potential to</a:t>
            </a:r>
            <a:br>
              <a:rPr lang="en-GB" sz="2700" dirty="0"/>
            </a:br>
            <a:r>
              <a:rPr lang="en-GB" sz="2700" dirty="0"/>
              <a:t>  be successful, to find work, have families and contribute to society. </a:t>
            </a:r>
            <a:br>
              <a:rPr lang="en-GB" sz="2700" dirty="0"/>
            </a:br>
            <a:br>
              <a:rPr lang="en-GB" sz="2700" dirty="0"/>
            </a:br>
            <a:r>
              <a:rPr lang="en-GB" sz="2700" dirty="0"/>
              <a:t>- Many have experienced homelessness for the first time, and their issues are not as entrenched </a:t>
            </a:r>
            <a:br>
              <a:rPr lang="en-GB" sz="2700" dirty="0"/>
            </a:br>
            <a:r>
              <a:rPr lang="en-GB" sz="2700" dirty="0"/>
              <a:t>  as more experienced rough sleepers. </a:t>
            </a:r>
            <a:br>
              <a:rPr lang="en-GB" sz="2700" dirty="0"/>
            </a:br>
            <a:br>
              <a:rPr lang="en-GB" sz="2700" dirty="0"/>
            </a:br>
            <a:r>
              <a:rPr lang="en-GB" sz="2700" dirty="0"/>
              <a:t>- Through the provision of trusted, reliable and consistent support at a young age, we can help to </a:t>
            </a:r>
            <a:br>
              <a:rPr lang="en-GB" sz="2700" dirty="0"/>
            </a:br>
            <a:r>
              <a:rPr lang="en-GB" sz="2700" dirty="0"/>
              <a:t>   turn young people’s lives around and help to prevent issues becoming chronic. </a:t>
            </a:r>
            <a:br>
              <a:rPr lang="en-GB" sz="2700" dirty="0"/>
            </a:br>
            <a:br>
              <a:rPr lang="en-GB" sz="2700" dirty="0"/>
            </a:br>
            <a:r>
              <a:rPr lang="en-GB" sz="2700" dirty="0"/>
              <a:t>- There are opportunities to help to reduce repeat homelessness and the social, emotional, </a:t>
            </a:r>
            <a:br>
              <a:rPr lang="en-GB" sz="2700" dirty="0"/>
            </a:br>
            <a:r>
              <a:rPr lang="en-GB" sz="2700" dirty="0"/>
              <a:t>  financial and behavioural challenges that result. </a:t>
            </a:r>
            <a:br>
              <a:rPr lang="en-GB" sz="2700" dirty="0"/>
            </a:br>
            <a:br>
              <a:rPr lang="en-GB" sz="2700" dirty="0"/>
            </a:br>
            <a:r>
              <a:rPr lang="en-GB" sz="2700" dirty="0"/>
              <a:t>- We can help prevent homelessness by working with community partners to identify at risk young</a:t>
            </a:r>
            <a:br>
              <a:rPr lang="en-GB" sz="2700" dirty="0"/>
            </a:br>
            <a:r>
              <a:rPr lang="en-GB" sz="2700" dirty="0"/>
              <a:t>  people and provide guidance to help them make positive choices.</a:t>
            </a:r>
            <a:br>
              <a:rPr lang="en-GB" sz="2400" dirty="0"/>
            </a:br>
            <a:endParaRPr lang="en-GB" sz="2700" dirty="0"/>
          </a:p>
        </p:txBody>
      </p:sp>
    </p:spTree>
    <p:extLst>
      <p:ext uri="{BB962C8B-B14F-4D97-AF65-F5344CB8AC3E}">
        <p14:creationId xmlns:p14="http://schemas.microsoft.com/office/powerpoint/2010/main" val="3296256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917635"/>
          </a:xfrm>
        </p:spPr>
        <p:txBody>
          <a:bodyPr>
            <a:normAutofit/>
          </a:bodyPr>
          <a:lstStyle/>
          <a:p>
            <a:pPr algn="l"/>
            <a:r>
              <a:rPr lang="en-GB" sz="3600" b="1" dirty="0"/>
              <a:t>- Assumptions and Austerity</a:t>
            </a:r>
            <a:br>
              <a:rPr lang="en-GB" sz="3600" b="1" dirty="0"/>
            </a:br>
            <a:br>
              <a:rPr lang="en-GB" sz="3600" b="1" dirty="0"/>
            </a:br>
            <a:br>
              <a:rPr lang="en-GB" sz="2700" dirty="0"/>
            </a:br>
            <a:r>
              <a:rPr lang="en-GB" sz="2400" dirty="0"/>
              <a:t>-A default assumption in much government policy is that young people have a family who can </a:t>
            </a:r>
            <a:br>
              <a:rPr lang="en-GB" sz="2400" dirty="0"/>
            </a:br>
            <a:r>
              <a:rPr lang="en-GB" sz="2400" dirty="0"/>
              <a:t> provide at least some  practical  support  and  a  ‘safety net’; young people who are not in this </a:t>
            </a:r>
            <a:br>
              <a:rPr lang="en-GB" sz="2400" dirty="0"/>
            </a:br>
            <a:r>
              <a:rPr lang="en-GB" sz="2400" dirty="0"/>
              <a:t> position often just do  not  ‘fit’ into processes.</a:t>
            </a:r>
            <a:br>
              <a:rPr lang="en-GB" sz="2400" dirty="0"/>
            </a:br>
            <a:br>
              <a:rPr lang="en-GB" sz="2400" dirty="0"/>
            </a:br>
            <a:r>
              <a:rPr lang="en-GB" sz="2400" dirty="0"/>
              <a:t>- Austerity has had a severe impact over the past decade. It impacts services that young people </a:t>
            </a:r>
            <a:br>
              <a:rPr lang="en-GB" sz="2400" dirty="0"/>
            </a:br>
            <a:r>
              <a:rPr lang="en-GB" sz="2400" dirty="0"/>
              <a:t>  affected by homelessness need like housing, health, mental health, and the police.</a:t>
            </a:r>
            <a:br>
              <a:rPr lang="en-GB" sz="2400" dirty="0"/>
            </a:br>
            <a:br>
              <a:rPr lang="en-GB" sz="2400" dirty="0"/>
            </a:br>
            <a:r>
              <a:rPr lang="en-GB" sz="2400" dirty="0"/>
              <a:t>- Universal credit policies have massively impacted on young homeless people, through delays in</a:t>
            </a:r>
            <a:br>
              <a:rPr lang="en-GB" sz="2400" dirty="0"/>
            </a:br>
            <a:r>
              <a:rPr lang="en-GB" sz="2400" dirty="0"/>
              <a:t>  payment and sanctioning, access to properties and property type.</a:t>
            </a:r>
            <a:br>
              <a:rPr lang="en-GB" sz="2400" dirty="0"/>
            </a:br>
            <a:br>
              <a:rPr lang="en-GB" sz="2400" dirty="0"/>
            </a:br>
            <a:r>
              <a:rPr lang="en-GB" sz="2400" dirty="0"/>
              <a:t>- Labour market opportunities for young people do not support a move to stable housing. </a:t>
            </a:r>
            <a:br>
              <a:rPr lang="en-GB" sz="2400" dirty="0"/>
            </a:br>
            <a:br>
              <a:rPr lang="en-GB" sz="2400" dirty="0"/>
            </a:br>
            <a:r>
              <a:rPr lang="en-GB" sz="2400" dirty="0"/>
              <a:t>- Low wages, zero hours contracts, personal and financial difficulties around the shift into </a:t>
            </a:r>
            <a:br>
              <a:rPr lang="en-GB" sz="2400" dirty="0"/>
            </a:br>
            <a:r>
              <a:rPr lang="en-GB" sz="2400" dirty="0"/>
              <a:t>  employment are all problematic.</a:t>
            </a:r>
            <a:br>
              <a:rPr lang="en-GB" sz="2400" dirty="0"/>
            </a:br>
            <a:endParaRPr lang="en-GB" sz="2400" dirty="0"/>
          </a:p>
        </p:txBody>
      </p:sp>
    </p:spTree>
    <p:extLst>
      <p:ext uri="{BB962C8B-B14F-4D97-AF65-F5344CB8AC3E}">
        <p14:creationId xmlns:p14="http://schemas.microsoft.com/office/powerpoint/2010/main" val="3293165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00031" y="1246616"/>
            <a:ext cx="2925699" cy="1084696"/>
          </a:xfrm>
        </p:spPr>
        <p:txBody>
          <a:bodyPr>
            <a:normAutofit/>
          </a:bodyPr>
          <a:lstStyle/>
          <a:p>
            <a:r>
              <a:rPr lang="en-US" sz="2000" b="1" u="sng" dirty="0"/>
              <a:t>Primary Outcomes</a:t>
            </a:r>
            <a:endParaRPr lang="en-GB" sz="2000" b="1" u="sng" dirty="0"/>
          </a:p>
        </p:txBody>
      </p:sp>
      <p:sp>
        <p:nvSpPr>
          <p:cNvPr id="7" name="TextBox 6"/>
          <p:cNvSpPr txBox="1"/>
          <p:nvPr/>
        </p:nvSpPr>
        <p:spPr>
          <a:xfrm>
            <a:off x="2004289" y="1188800"/>
            <a:ext cx="2207491" cy="1200329"/>
          </a:xfrm>
          <a:prstGeom prst="rect">
            <a:avLst/>
          </a:prstGeom>
          <a:solidFill>
            <a:srgbClr val="00B0F0"/>
          </a:solidFill>
          <a:ln>
            <a:solidFill>
              <a:schemeClr val="accent1"/>
            </a:solidFill>
          </a:ln>
        </p:spPr>
        <p:txBody>
          <a:bodyPr wrap="square" rtlCol="0">
            <a:spAutoFit/>
          </a:bodyPr>
          <a:lstStyle/>
          <a:p>
            <a:pPr algn="ctr"/>
            <a:endParaRPr lang="en-GB" dirty="0"/>
          </a:p>
          <a:p>
            <a:pPr algn="ctr"/>
            <a:r>
              <a:rPr lang="en-GB" dirty="0"/>
              <a:t>Good tenancy management skills</a:t>
            </a:r>
          </a:p>
          <a:p>
            <a:pPr algn="ctr"/>
            <a:endParaRPr lang="en-GB" dirty="0"/>
          </a:p>
        </p:txBody>
      </p:sp>
      <p:sp>
        <p:nvSpPr>
          <p:cNvPr id="8" name="TextBox 7"/>
          <p:cNvSpPr txBox="1"/>
          <p:nvPr/>
        </p:nvSpPr>
        <p:spPr>
          <a:xfrm rot="16200000">
            <a:off x="-1703138" y="2940055"/>
            <a:ext cx="5398389" cy="954107"/>
          </a:xfrm>
          <a:prstGeom prst="rect">
            <a:avLst/>
          </a:prstGeom>
          <a:noFill/>
        </p:spPr>
        <p:txBody>
          <a:bodyPr wrap="square" rtlCol="0">
            <a:spAutoFit/>
          </a:bodyPr>
          <a:lstStyle/>
          <a:p>
            <a:pPr algn="ctr"/>
            <a:r>
              <a:rPr lang="en-US" sz="2800" dirty="0"/>
              <a:t>I’ll know I can live independently when I have….. </a:t>
            </a:r>
            <a:endParaRPr lang="en-GB" sz="2800" dirty="0"/>
          </a:p>
        </p:txBody>
      </p:sp>
      <p:sp>
        <p:nvSpPr>
          <p:cNvPr id="9" name="TextBox 8"/>
          <p:cNvSpPr txBox="1"/>
          <p:nvPr/>
        </p:nvSpPr>
        <p:spPr>
          <a:xfrm>
            <a:off x="4544288" y="1207686"/>
            <a:ext cx="2207491" cy="1200329"/>
          </a:xfrm>
          <a:prstGeom prst="rect">
            <a:avLst/>
          </a:prstGeom>
          <a:solidFill>
            <a:srgbClr val="92D050"/>
          </a:solidFill>
          <a:ln>
            <a:solidFill>
              <a:schemeClr val="accent1"/>
            </a:solidFill>
          </a:ln>
        </p:spPr>
        <p:txBody>
          <a:bodyPr wrap="square" rtlCol="0">
            <a:spAutoFit/>
          </a:bodyPr>
          <a:lstStyle/>
          <a:p>
            <a:pPr algn="ctr"/>
            <a:endParaRPr lang="en-GB" dirty="0"/>
          </a:p>
          <a:p>
            <a:pPr algn="ctr"/>
            <a:r>
              <a:rPr lang="en-GB" dirty="0"/>
              <a:t>Understanding of my place/role in society</a:t>
            </a:r>
          </a:p>
          <a:p>
            <a:pPr algn="ctr"/>
            <a:endParaRPr lang="en-GB" dirty="0"/>
          </a:p>
        </p:txBody>
      </p:sp>
      <p:sp>
        <p:nvSpPr>
          <p:cNvPr id="10" name="TextBox 9"/>
          <p:cNvSpPr txBox="1"/>
          <p:nvPr/>
        </p:nvSpPr>
        <p:spPr>
          <a:xfrm>
            <a:off x="7084288" y="1188800"/>
            <a:ext cx="2207491" cy="1200329"/>
          </a:xfrm>
          <a:prstGeom prst="rect">
            <a:avLst/>
          </a:prstGeom>
          <a:solidFill>
            <a:srgbClr val="F973E9"/>
          </a:solidFill>
          <a:ln>
            <a:solidFill>
              <a:schemeClr val="accent1"/>
            </a:solidFill>
          </a:ln>
        </p:spPr>
        <p:txBody>
          <a:bodyPr wrap="square" rtlCol="0">
            <a:spAutoFit/>
          </a:bodyPr>
          <a:lstStyle/>
          <a:p>
            <a:pPr algn="ctr"/>
            <a:endParaRPr lang="en-GB" dirty="0"/>
          </a:p>
          <a:p>
            <a:pPr algn="ctr"/>
            <a:r>
              <a:rPr lang="en-GB" dirty="0"/>
              <a:t>Good physical and mental health.</a:t>
            </a:r>
          </a:p>
          <a:p>
            <a:pPr algn="ctr"/>
            <a:endParaRPr lang="en-GB" dirty="0"/>
          </a:p>
        </p:txBody>
      </p:sp>
      <p:sp>
        <p:nvSpPr>
          <p:cNvPr id="11" name="TextBox 10"/>
          <p:cNvSpPr txBox="1"/>
          <p:nvPr/>
        </p:nvSpPr>
        <p:spPr>
          <a:xfrm>
            <a:off x="4544295" y="3422698"/>
            <a:ext cx="2207491" cy="923330"/>
          </a:xfrm>
          <a:prstGeom prst="rect">
            <a:avLst/>
          </a:prstGeom>
          <a:solidFill>
            <a:srgbClr val="92D050"/>
          </a:solidFill>
          <a:ln>
            <a:solidFill>
              <a:schemeClr val="accent1"/>
            </a:solidFill>
          </a:ln>
        </p:spPr>
        <p:txBody>
          <a:bodyPr wrap="square" rtlCol="0">
            <a:spAutoFit/>
          </a:bodyPr>
          <a:lstStyle/>
          <a:p>
            <a:pPr algn="ctr"/>
            <a:r>
              <a:rPr lang="en-GB" dirty="0"/>
              <a:t>A meaningful and purposeful use for my time. </a:t>
            </a:r>
          </a:p>
        </p:txBody>
      </p:sp>
      <p:sp>
        <p:nvSpPr>
          <p:cNvPr id="12" name="TextBox 11"/>
          <p:cNvSpPr txBox="1"/>
          <p:nvPr/>
        </p:nvSpPr>
        <p:spPr>
          <a:xfrm>
            <a:off x="2004295" y="3417109"/>
            <a:ext cx="2207491" cy="923330"/>
          </a:xfrm>
          <a:prstGeom prst="rect">
            <a:avLst/>
          </a:prstGeom>
          <a:solidFill>
            <a:srgbClr val="00B0F0"/>
          </a:solidFill>
          <a:ln>
            <a:solidFill>
              <a:schemeClr val="accent1"/>
            </a:solidFill>
          </a:ln>
        </p:spPr>
        <p:txBody>
          <a:bodyPr wrap="square" rtlCol="0">
            <a:spAutoFit/>
          </a:bodyPr>
          <a:lstStyle/>
          <a:p>
            <a:pPr algn="ctr"/>
            <a:r>
              <a:rPr lang="en-GB" dirty="0"/>
              <a:t>Ability to manage my money and personal admin.</a:t>
            </a:r>
          </a:p>
        </p:txBody>
      </p:sp>
      <p:sp>
        <p:nvSpPr>
          <p:cNvPr id="13" name="TextBox 12"/>
          <p:cNvSpPr txBox="1"/>
          <p:nvPr/>
        </p:nvSpPr>
        <p:spPr>
          <a:xfrm>
            <a:off x="4544294" y="4396616"/>
            <a:ext cx="2207491" cy="923330"/>
          </a:xfrm>
          <a:prstGeom prst="rect">
            <a:avLst/>
          </a:prstGeom>
          <a:solidFill>
            <a:srgbClr val="92D050"/>
          </a:solidFill>
          <a:ln>
            <a:solidFill>
              <a:schemeClr val="accent1"/>
            </a:solidFill>
          </a:ln>
        </p:spPr>
        <p:txBody>
          <a:bodyPr wrap="square" rtlCol="0">
            <a:spAutoFit/>
          </a:bodyPr>
          <a:lstStyle/>
          <a:p>
            <a:pPr algn="ctr"/>
            <a:r>
              <a:rPr lang="en-GB" dirty="0"/>
              <a:t>A clear sense of personal motivation and responsibility.</a:t>
            </a:r>
          </a:p>
        </p:txBody>
      </p:sp>
      <p:sp>
        <p:nvSpPr>
          <p:cNvPr id="14" name="TextBox 13"/>
          <p:cNvSpPr txBox="1"/>
          <p:nvPr/>
        </p:nvSpPr>
        <p:spPr>
          <a:xfrm>
            <a:off x="4544301" y="5362047"/>
            <a:ext cx="2207491" cy="923330"/>
          </a:xfrm>
          <a:prstGeom prst="rect">
            <a:avLst/>
          </a:prstGeom>
          <a:solidFill>
            <a:srgbClr val="92D050"/>
          </a:solidFill>
          <a:ln>
            <a:solidFill>
              <a:schemeClr val="accent1"/>
            </a:solidFill>
          </a:ln>
        </p:spPr>
        <p:txBody>
          <a:bodyPr wrap="square" rtlCol="0">
            <a:spAutoFit/>
          </a:bodyPr>
          <a:lstStyle/>
          <a:p>
            <a:pPr algn="ctr"/>
            <a:r>
              <a:rPr lang="en-GB" dirty="0"/>
              <a:t>Strong social networks and relationships.</a:t>
            </a:r>
          </a:p>
        </p:txBody>
      </p:sp>
      <p:sp>
        <p:nvSpPr>
          <p:cNvPr id="15" name="TextBox 14"/>
          <p:cNvSpPr txBox="1"/>
          <p:nvPr/>
        </p:nvSpPr>
        <p:spPr>
          <a:xfrm>
            <a:off x="7084288" y="3426860"/>
            <a:ext cx="2207491" cy="923330"/>
          </a:xfrm>
          <a:prstGeom prst="rect">
            <a:avLst/>
          </a:prstGeom>
          <a:solidFill>
            <a:srgbClr val="F973E9"/>
          </a:solidFill>
          <a:ln>
            <a:solidFill>
              <a:schemeClr val="accent1"/>
            </a:solidFill>
          </a:ln>
        </p:spPr>
        <p:txBody>
          <a:bodyPr wrap="square" rtlCol="0">
            <a:spAutoFit/>
          </a:bodyPr>
          <a:lstStyle/>
          <a:p>
            <a:pPr algn="ctr"/>
            <a:r>
              <a:rPr lang="en-GB" dirty="0"/>
              <a:t>A healthy attitude to substances.</a:t>
            </a:r>
          </a:p>
          <a:p>
            <a:pPr algn="ctr"/>
            <a:endParaRPr lang="en-GB" dirty="0"/>
          </a:p>
        </p:txBody>
      </p:sp>
      <p:sp>
        <p:nvSpPr>
          <p:cNvPr id="16" name="TextBox 15"/>
          <p:cNvSpPr txBox="1"/>
          <p:nvPr/>
        </p:nvSpPr>
        <p:spPr>
          <a:xfrm>
            <a:off x="2004296" y="4396616"/>
            <a:ext cx="2207491" cy="923330"/>
          </a:xfrm>
          <a:prstGeom prst="rect">
            <a:avLst/>
          </a:prstGeom>
          <a:solidFill>
            <a:srgbClr val="00B0F0"/>
          </a:solidFill>
          <a:ln>
            <a:solidFill>
              <a:schemeClr val="accent1"/>
            </a:solidFill>
          </a:ln>
        </p:spPr>
        <p:txBody>
          <a:bodyPr wrap="square" rtlCol="0">
            <a:spAutoFit/>
          </a:bodyPr>
          <a:lstStyle/>
          <a:p>
            <a:pPr algn="ctr"/>
            <a:r>
              <a:rPr lang="en-GB" dirty="0"/>
              <a:t>Self-care living skills for well-being and independence.</a:t>
            </a:r>
          </a:p>
        </p:txBody>
      </p:sp>
      <p:sp>
        <p:nvSpPr>
          <p:cNvPr id="18" name="TextBox 17"/>
          <p:cNvSpPr txBox="1"/>
          <p:nvPr/>
        </p:nvSpPr>
        <p:spPr>
          <a:xfrm>
            <a:off x="7084288" y="4396616"/>
            <a:ext cx="2207491" cy="923330"/>
          </a:xfrm>
          <a:prstGeom prst="rect">
            <a:avLst/>
          </a:prstGeom>
          <a:solidFill>
            <a:srgbClr val="F973E9"/>
          </a:solidFill>
          <a:ln>
            <a:solidFill>
              <a:schemeClr val="accent1"/>
            </a:solidFill>
          </a:ln>
        </p:spPr>
        <p:txBody>
          <a:bodyPr wrap="square" rtlCol="0">
            <a:spAutoFit/>
          </a:bodyPr>
          <a:lstStyle/>
          <a:p>
            <a:pPr algn="ctr"/>
            <a:r>
              <a:rPr lang="en-GB" dirty="0"/>
              <a:t>Actively considered my mental health.</a:t>
            </a:r>
          </a:p>
          <a:p>
            <a:pPr algn="ctr"/>
            <a:endParaRPr lang="en-GB" dirty="0"/>
          </a:p>
        </p:txBody>
      </p:sp>
      <p:sp>
        <p:nvSpPr>
          <p:cNvPr id="19" name="TextBox 18"/>
          <p:cNvSpPr txBox="1"/>
          <p:nvPr/>
        </p:nvSpPr>
        <p:spPr>
          <a:xfrm>
            <a:off x="7084290" y="5362047"/>
            <a:ext cx="2207491" cy="923330"/>
          </a:xfrm>
          <a:prstGeom prst="rect">
            <a:avLst/>
          </a:prstGeom>
          <a:solidFill>
            <a:srgbClr val="F973E9"/>
          </a:solidFill>
          <a:ln>
            <a:solidFill>
              <a:schemeClr val="accent1"/>
            </a:solidFill>
          </a:ln>
        </p:spPr>
        <p:txBody>
          <a:bodyPr wrap="square" rtlCol="0">
            <a:spAutoFit/>
          </a:bodyPr>
          <a:lstStyle/>
          <a:p>
            <a:pPr algn="ctr"/>
            <a:r>
              <a:rPr lang="en-GB" dirty="0"/>
              <a:t>Responsibility for my own physical health.</a:t>
            </a:r>
          </a:p>
          <a:p>
            <a:pPr algn="ctr"/>
            <a:endParaRPr lang="en-GB" dirty="0"/>
          </a:p>
        </p:txBody>
      </p:sp>
      <p:sp>
        <p:nvSpPr>
          <p:cNvPr id="20" name="TextBox 19"/>
          <p:cNvSpPr txBox="1"/>
          <p:nvPr/>
        </p:nvSpPr>
        <p:spPr>
          <a:xfrm>
            <a:off x="9400031" y="4517491"/>
            <a:ext cx="3889791" cy="369332"/>
          </a:xfrm>
          <a:prstGeom prst="rect">
            <a:avLst/>
          </a:prstGeom>
          <a:noFill/>
        </p:spPr>
        <p:txBody>
          <a:bodyPr wrap="square" rtlCol="0">
            <a:spAutoFit/>
          </a:bodyPr>
          <a:lstStyle/>
          <a:p>
            <a:pPr>
              <a:lnSpc>
                <a:spcPct val="90000"/>
              </a:lnSpc>
              <a:spcBef>
                <a:spcPct val="0"/>
              </a:spcBef>
            </a:pPr>
            <a:r>
              <a:rPr lang="en-US" sz="2000" b="1" u="sng" dirty="0">
                <a:latin typeface="+mj-lt"/>
                <a:ea typeface="+mj-ea"/>
                <a:cs typeface="+mj-cs"/>
              </a:rPr>
              <a:t>Intermediate Outcomes</a:t>
            </a:r>
            <a:endParaRPr lang="en-GB" sz="2000" b="1" u="sng" dirty="0">
              <a:latin typeface="+mj-lt"/>
              <a:ea typeface="+mj-ea"/>
              <a:cs typeface="+mj-cs"/>
            </a:endParaRPr>
          </a:p>
        </p:txBody>
      </p:sp>
      <p:sp>
        <p:nvSpPr>
          <p:cNvPr id="21" name="TextBox 20"/>
          <p:cNvSpPr txBox="1"/>
          <p:nvPr/>
        </p:nvSpPr>
        <p:spPr>
          <a:xfrm>
            <a:off x="2004294" y="5362047"/>
            <a:ext cx="2207491" cy="923330"/>
          </a:xfrm>
          <a:prstGeom prst="rect">
            <a:avLst/>
          </a:prstGeom>
          <a:solidFill>
            <a:srgbClr val="00B0F0"/>
          </a:solidFill>
          <a:ln>
            <a:solidFill>
              <a:schemeClr val="accent1"/>
            </a:solidFill>
          </a:ln>
        </p:spPr>
        <p:txBody>
          <a:bodyPr wrap="square" rtlCol="0">
            <a:spAutoFit/>
          </a:bodyPr>
          <a:lstStyle/>
          <a:p>
            <a:pPr algn="ctr"/>
            <a:r>
              <a:rPr lang="en-GB" dirty="0"/>
              <a:t>Positive community behaviour.</a:t>
            </a:r>
          </a:p>
          <a:p>
            <a:pPr algn="ctr"/>
            <a:endParaRPr lang="en-GB" dirty="0"/>
          </a:p>
        </p:txBody>
      </p:sp>
    </p:spTree>
    <p:extLst>
      <p:ext uri="{BB962C8B-B14F-4D97-AF65-F5344CB8AC3E}">
        <p14:creationId xmlns:p14="http://schemas.microsoft.com/office/powerpoint/2010/main" val="377452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TotalTime>
  <Words>889</Words>
  <Application>Microsoft Office PowerPoint</Application>
  <PresentationFormat>Widescreen</PresentationFormat>
  <Paragraphs>28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Young and Homeless 2021</vt:lpstr>
      <vt:lpstr>- Key issues and statistics  - Why its important  - Assumptions and Austerity  - I’ll know I can live independently when I have…..   - County Durham issues and opportunities</vt:lpstr>
      <vt:lpstr>- Key issues and statistics  - Young people aged 18-24 were the only age group who saw an increase between 2019/20 and     2020/21 in statutory homelessness.  - Throughout the pandemic, young people at risk of homelessness were vulnerable to volatile    housing situations.   - Sofa surfing was removed as an option for many people, making their homelessness more visible,   alongside the impact and pressure repeated lockdowns had on increasing family breakdown.  - Homeless young people have needs outside of just housing, and need specialist support to help    them make successful transitions into independence.   - The most common support need identified by providers was lack of independent living skills    (71%) followed by mental health (64%)  </vt:lpstr>
      <vt:lpstr>PowerPoint Presentation</vt:lpstr>
      <vt:lpstr>PowerPoint Presentation</vt:lpstr>
      <vt:lpstr>PowerPoint Presentation</vt:lpstr>
      <vt:lpstr>- Why it’s important   - Our young people are at the outset of their adult lives. They are young and have the potential to   be successful, to find work, have families and contribute to society.   - Many have experienced homelessness for the first time, and their issues are not as entrenched    as more experienced rough sleepers.   - Through the provision of trusted, reliable and consistent support at a young age, we can help to     turn young people’s lives around and help to prevent issues becoming chronic.   - There are opportunities to help to reduce repeat homelessness and the social, emotional,    financial and behavioural challenges that result.   - We can help prevent homelessness by working with community partners to identify at risk young   people and provide guidance to help them make positive choices. </vt:lpstr>
      <vt:lpstr>- Assumptions and Austerity   -A default assumption in much government policy is that young people have a family who can   provide at least some  practical  support  and  a  ‘safety net’; young people who are not in this   position often just do  not  ‘fit’ into processes.  - Austerity has had a severe impact over the past decade. It impacts services that young people    affected by homelessness need like housing, health, mental health, and the police.  - Universal credit policies have massively impacted on young homeless people, through delays in   payment and sanctioning, access to properties and property type.  - Labour market opportunities for young people do not support a move to stable housing.   - Low wages, zero hours contracts, personal and financial difficulties around the shift into    employment are all problematic. </vt:lpstr>
      <vt:lpstr>Primary Outcomes</vt:lpstr>
      <vt:lpstr>- County Durham Issues and Opportunities  - Over 50% of the Moving On client population now come from a ‘leaving care’ up from 22% in 2018.    Waiting lists are the norm, currently at around 80 yp aged 17-25.  - Benefit restrictions mean that most under 35s need to access 1 bedroom accommodation, which    is rare or face significant additional costs. The rural nature of the county necessitates housing young   people in town centre locations with greater access to resources and away from the ‘villages’.  - Vulnerable young people are getting ‘sucked into’ employment before they have the skills and    abilities to sustain work, destroying their entitlement to benefit and support before losing their   jobs often quickly….unregulated and potentially unsafe ‘cash in hand’ work is growing quickly in   the economic crisis today.  - There are real benefits to be had from locality partnership working where young people can grow their    confidence, self-esteem and skills by joining in with their own local community. Over reliance on grant    funding is a significant barrier to support as sector based funding is skewed towards maintenance.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and Homeless 2021</dc:title>
  <dc:creator>Peter Richards</dc:creator>
  <cp:lastModifiedBy>Ian Hunter Smart</cp:lastModifiedBy>
  <cp:revision>19</cp:revision>
  <dcterms:created xsi:type="dcterms:W3CDTF">2022-01-28T09:18:46Z</dcterms:created>
  <dcterms:modified xsi:type="dcterms:W3CDTF">2022-02-03T13:27:14Z</dcterms:modified>
</cp:coreProperties>
</file>